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3" r:id="rId2"/>
    <p:sldId id="291" r:id="rId3"/>
    <p:sldId id="285" r:id="rId4"/>
    <p:sldId id="321" r:id="rId5"/>
    <p:sldId id="309" r:id="rId6"/>
    <p:sldId id="310" r:id="rId7"/>
    <p:sldId id="313" r:id="rId8"/>
    <p:sldId id="314" r:id="rId9"/>
    <p:sldId id="315" r:id="rId10"/>
    <p:sldId id="316" r:id="rId11"/>
    <p:sldId id="317" r:id="rId12"/>
    <p:sldId id="311" r:id="rId13"/>
    <p:sldId id="288" r:id="rId14"/>
    <p:sldId id="289" r:id="rId15"/>
    <p:sldId id="287" r:id="rId16"/>
    <p:sldId id="319" r:id="rId17"/>
    <p:sldId id="318" r:id="rId18"/>
    <p:sldId id="322" r:id="rId19"/>
    <p:sldId id="325" r:id="rId20"/>
    <p:sldId id="326" r:id="rId21"/>
    <p:sldId id="323" r:id="rId22"/>
    <p:sldId id="307" r:id="rId23"/>
    <p:sldId id="324" r:id="rId24"/>
    <p:sldId id="327" r:id="rId25"/>
    <p:sldId id="293" r:id="rId26"/>
    <p:sldId id="292" r:id="rId27"/>
    <p:sldId id="32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icrosoft YaHei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FFFF00"/>
    <a:srgbClr val="B3D3EA"/>
    <a:srgbClr val="78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53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808" y="72"/>
      </p:cViewPr>
      <p:guideLst/>
    </p:cSldViewPr>
  </p:notes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495F597F-6E65-4D2F-959F-D832236084DF}" type="datetimeFigureOut">
              <a:rPr lang="en-IN"/>
              <a:pPr>
                <a:defRPr/>
              </a:pPr>
              <a:t>02-01-2017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2994B9F-074E-442F-9417-0B8A9FF84426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SimSun" pitchFamily="2" charset="-122"/>
              </a:defRPr>
            </a:lvl1pPr>
          </a:lstStyle>
          <a:p>
            <a:fld id="{9123DA39-BF0A-4EF6-9F78-363E430893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1652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609600"/>
            <a:ext cx="18288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3340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581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581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terms/laye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docker/blob/master/CONTRIBUTING.m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954088" y="328613"/>
            <a:ext cx="7315200" cy="868362"/>
          </a:xfrm>
        </p:spPr>
        <p:txBody>
          <a:bodyPr/>
          <a:lstStyle/>
          <a:p>
            <a:pPr>
              <a:defRPr/>
            </a:pPr>
            <a:r>
              <a:rPr lang="en-IN" sz="2800" dirty="0" smtClean="0"/>
              <a:t>Introduction to </a:t>
            </a:r>
            <a:r>
              <a:rPr lang="en-IN" sz="2800" dirty="0" err="1" smtClean="0"/>
              <a:t>Docker</a:t>
            </a:r>
            <a:endParaRPr lang="en-US" altLang="en-US" sz="2800" b="1" dirty="0" smtClean="0">
              <a:solidFill>
                <a:schemeClr val="accent6"/>
              </a:solidFill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96975"/>
            <a:ext cx="5827713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-36513" y="174625"/>
            <a:ext cx="9094788" cy="868363"/>
          </a:xfrm>
        </p:spPr>
        <p:txBody>
          <a:bodyPr/>
          <a:lstStyle/>
          <a:p>
            <a:pPr>
              <a:defRPr/>
            </a:pPr>
            <a:r>
              <a:rPr lang="en-IN" altLang="en-US" b="1" dirty="0">
                <a:solidFill>
                  <a:schemeClr val="accent6"/>
                </a:solidFill>
              </a:rPr>
              <a:t>Docker is a Container System for Code</a:t>
            </a:r>
            <a:r>
              <a:rPr lang="en-US" altLang="en-US" b="1" dirty="0" smtClean="0">
                <a:solidFill>
                  <a:schemeClr val="accent6"/>
                </a:solidFill>
              </a:rPr>
              <a:t>……</a:t>
            </a:r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1438"/>
            <a:ext cx="91440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-20638" y="198438"/>
            <a:ext cx="9094788" cy="868362"/>
          </a:xfrm>
        </p:spPr>
        <p:txBody>
          <a:bodyPr/>
          <a:lstStyle/>
          <a:p>
            <a:pPr>
              <a:defRPr/>
            </a:pPr>
            <a:r>
              <a:rPr lang="en-IN" altLang="en-US" b="1" dirty="0">
                <a:solidFill>
                  <a:schemeClr val="accent6"/>
                </a:solidFill>
              </a:rPr>
              <a:t>Docker Eliminates the Matrix from Hell</a:t>
            </a:r>
            <a:r>
              <a:rPr lang="en-US" altLang="en-US" b="1" dirty="0" smtClean="0">
                <a:solidFill>
                  <a:schemeClr val="accent6"/>
                </a:solidFill>
              </a:rPr>
              <a:t>……</a:t>
            </a:r>
          </a:p>
        </p:txBody>
      </p:sp>
      <p:pic>
        <p:nvPicPr>
          <p:cNvPr id="19459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9850" y="1066800"/>
            <a:ext cx="9144000" cy="470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688" y="228600"/>
            <a:ext cx="9094787" cy="868363"/>
          </a:xfrm>
        </p:spPr>
        <p:txBody>
          <a:bodyPr/>
          <a:lstStyle/>
          <a:p>
            <a:pPr>
              <a:defRPr/>
            </a:pPr>
            <a:r>
              <a:rPr lang="en-IN" altLang="en-US" b="1" dirty="0">
                <a:solidFill>
                  <a:schemeClr val="accent6"/>
                </a:solidFill>
              </a:rPr>
              <a:t>Why it Works: Separation of Concerns</a:t>
            </a:r>
            <a:r>
              <a:rPr lang="en-US" altLang="en-US" b="1" dirty="0" smtClean="0">
                <a:solidFill>
                  <a:schemeClr val="accent6"/>
                </a:solidFill>
              </a:rPr>
              <a:t>……</a:t>
            </a:r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15" t="19221" r="13161" b="22886"/>
          <a:stretch/>
        </p:blipFill>
        <p:spPr>
          <a:xfrm>
            <a:off x="3200495" y="1318668"/>
            <a:ext cx="5943505" cy="2415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38263"/>
            <a:ext cx="9067800" cy="4267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dirty="0" smtClean="0"/>
              <a:t>•  Docker Engine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–   CLI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–   Docker Daemon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–   Docker Registry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•  Docker Hub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–   Cloud service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       •  Share Applications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       •  Automate workflows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       •  Assemble apps from components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dirty="0" smtClean="0"/>
              <a:t>Docker images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dirty="0" smtClean="0"/>
              <a:t>Docker containers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9213" y="479425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Docker Architecture……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6218" y="3010893"/>
            <a:ext cx="3581426" cy="2686069"/>
          </a:xfrm>
          <a:prstGeom prst="snip2DiagRect">
            <a:avLst>
              <a:gd name="adj1" fmla="val 1325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677988"/>
            <a:ext cx="9067800" cy="4267200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NOT A VHD</a:t>
            </a:r>
          </a:p>
          <a:p>
            <a:pPr>
              <a:defRPr/>
            </a:pPr>
            <a:r>
              <a:rPr lang="en-IN" dirty="0" smtClean="0"/>
              <a:t>NOT A FILESYSTEM  </a:t>
            </a:r>
          </a:p>
          <a:p>
            <a:pPr>
              <a:defRPr/>
            </a:pPr>
            <a:r>
              <a:rPr lang="en-IN" dirty="0" smtClean="0"/>
              <a:t>uses a </a:t>
            </a:r>
            <a:r>
              <a:rPr lang="en-IN" i="1" dirty="0" smtClean="0">
                <a:hlinkClick r:id="rId3"/>
              </a:rPr>
              <a:t>Union File System</a:t>
            </a:r>
            <a:endParaRPr lang="en-IN" dirty="0" smtClean="0"/>
          </a:p>
          <a:p>
            <a:pPr>
              <a:defRPr/>
            </a:pPr>
            <a:r>
              <a:rPr lang="en-IN" dirty="0" smtClean="0"/>
              <a:t>a read-only </a:t>
            </a:r>
            <a:r>
              <a:rPr lang="en-IN" i="1" dirty="0" smtClean="0">
                <a:hlinkClick r:id="rId3"/>
              </a:rPr>
              <a:t>Layer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do not have state</a:t>
            </a:r>
          </a:p>
          <a:p>
            <a:pPr>
              <a:defRPr/>
            </a:pPr>
            <a:r>
              <a:rPr lang="en-IN" dirty="0" smtClean="0"/>
              <a:t>Basically a tar file</a:t>
            </a:r>
          </a:p>
          <a:p>
            <a:pPr>
              <a:defRPr/>
            </a:pPr>
            <a:r>
              <a:rPr lang="en-IN" dirty="0" smtClean="0"/>
              <a:t>Has a hierarchy  </a:t>
            </a:r>
          </a:p>
          <a:p>
            <a:pPr marL="0" indent="0">
              <a:buFontTx/>
              <a:buNone/>
              <a:defRPr/>
            </a:pPr>
            <a:r>
              <a:rPr lang="en-IN" dirty="0" smtClean="0"/>
              <a:t>      •  Arbitrary depth</a:t>
            </a:r>
          </a:p>
          <a:p>
            <a:pPr marL="0" indent="0">
              <a:buFontTx/>
              <a:buNone/>
              <a:defRPr/>
            </a:pPr>
            <a:r>
              <a:rPr lang="en-IN" dirty="0" smtClean="0"/>
              <a:t>•  Fits into the Docker Registry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9213" y="479425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Docker images……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2990" y="94904"/>
            <a:ext cx="3986539" cy="255339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267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IN" alt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IN" altLang="en-US" dirty="0" smtClean="0">
                <a:solidFill>
                  <a:schemeClr val="tx1">
                    <a:lumMod val="50000"/>
                  </a:schemeClr>
                </a:solidFill>
              </a:rPr>
              <a:t>Units of software delivery (ship it!) </a:t>
            </a:r>
          </a:p>
          <a:p>
            <a:pPr marL="0" indent="0">
              <a:buFontTx/>
              <a:buNone/>
              <a:defRPr/>
            </a:pPr>
            <a:endParaRPr lang="en-IN" alt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IN" altLang="en-US" dirty="0" smtClean="0">
                <a:solidFill>
                  <a:schemeClr val="tx1">
                    <a:lumMod val="50000"/>
                  </a:schemeClr>
                </a:solidFill>
              </a:rPr>
              <a:t> ●  run everywhere </a:t>
            </a:r>
          </a:p>
          <a:p>
            <a:pPr marL="0" indent="0">
              <a:buFontTx/>
              <a:buNone/>
              <a:defRPr/>
            </a:pPr>
            <a:r>
              <a:rPr lang="en-IN" altLang="en-US" dirty="0" smtClean="0">
                <a:solidFill>
                  <a:schemeClr val="tx1">
                    <a:lumMod val="50000"/>
                  </a:schemeClr>
                </a:solidFill>
              </a:rPr>
              <a:t>     – regardless of kernel version </a:t>
            </a:r>
          </a:p>
          <a:p>
            <a:pPr marL="0" indent="0">
              <a:buFontTx/>
              <a:buNone/>
              <a:defRPr/>
            </a:pPr>
            <a:r>
              <a:rPr lang="en-IN" altLang="en-US" dirty="0" smtClean="0">
                <a:solidFill>
                  <a:schemeClr val="tx1">
                    <a:lumMod val="50000"/>
                  </a:schemeClr>
                </a:solidFill>
              </a:rPr>
              <a:t>     – regardless of host </a:t>
            </a:r>
            <a:r>
              <a:rPr lang="en-IN" altLang="en-US" dirty="0" err="1" smtClean="0">
                <a:solidFill>
                  <a:schemeClr val="tx1">
                    <a:lumMod val="50000"/>
                  </a:schemeClr>
                </a:solidFill>
              </a:rPr>
              <a:t>distro</a:t>
            </a:r>
            <a:r>
              <a:rPr lang="en-IN" alt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IN" altLang="en-US" dirty="0" smtClean="0">
                <a:solidFill>
                  <a:schemeClr val="tx1">
                    <a:lumMod val="50000"/>
                  </a:schemeClr>
                </a:solidFill>
              </a:rPr>
              <a:t>     – (but container and host architecture must match*) </a:t>
            </a:r>
          </a:p>
          <a:p>
            <a:pPr marL="0" indent="0">
              <a:buFontTx/>
              <a:buNone/>
              <a:defRPr/>
            </a:pPr>
            <a:endParaRPr lang="en-IN" alt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IN" altLang="en-US" dirty="0" smtClean="0">
                <a:solidFill>
                  <a:schemeClr val="tx1">
                    <a:lumMod val="50000"/>
                  </a:schemeClr>
                </a:solidFill>
              </a:rPr>
              <a:t> ●  run anything </a:t>
            </a:r>
          </a:p>
          <a:p>
            <a:pPr marL="0" indent="0">
              <a:buFontTx/>
              <a:buNone/>
              <a:defRPr/>
            </a:pPr>
            <a:r>
              <a:rPr lang="en-IN" altLang="en-US" dirty="0" smtClean="0">
                <a:solidFill>
                  <a:schemeClr val="tx1">
                    <a:lumMod val="50000"/>
                  </a:schemeClr>
                </a:solidFill>
              </a:rPr>
              <a:t>     – if it can run on the host, it can run in the container </a:t>
            </a:r>
          </a:p>
          <a:p>
            <a:pPr marL="0" indent="0">
              <a:buFontTx/>
              <a:buNone/>
              <a:defRPr/>
            </a:pPr>
            <a:r>
              <a:rPr lang="en-IN" altLang="en-US" dirty="0" smtClean="0">
                <a:solidFill>
                  <a:schemeClr val="tx1">
                    <a:lumMod val="50000"/>
                  </a:schemeClr>
                </a:solidFill>
              </a:rPr>
              <a:t>     – i.e., if it can run on a Linux kernel, it can run </a:t>
            </a:r>
          </a:p>
          <a:p>
            <a:pPr marL="0" indent="0">
              <a:buFontTx/>
              <a:buNone/>
              <a:defRPr/>
            </a:pPr>
            <a:r>
              <a:rPr lang="en-IN" altLang="en-US" dirty="0" smtClean="0">
                <a:solidFill>
                  <a:schemeClr val="tx1">
                    <a:lumMod val="50000"/>
                  </a:schemeClr>
                </a:solidFill>
              </a:rPr>
              <a:t>       </a:t>
            </a:r>
          </a:p>
          <a:p>
            <a:pPr marL="0" indent="0">
              <a:buFontTx/>
              <a:buNone/>
              <a:defRPr/>
            </a:pPr>
            <a:r>
              <a:rPr lang="en-IN" altLang="en-US" dirty="0" smtClean="0">
                <a:solidFill>
                  <a:srgbClr val="00B050"/>
                </a:solidFill>
              </a:rPr>
              <a:t>*</a:t>
            </a:r>
            <a:r>
              <a:rPr lang="en-IN" altLang="en-US" dirty="0" smtClean="0">
                <a:solidFill>
                  <a:schemeClr val="tx1">
                    <a:lumMod val="50000"/>
                  </a:schemeClr>
                </a:solidFill>
              </a:rPr>
              <a:t>Unless you emulate CPU with </a:t>
            </a:r>
            <a:r>
              <a:rPr lang="en-IN" altLang="en-US" dirty="0" err="1" smtClean="0">
                <a:solidFill>
                  <a:schemeClr val="tx1">
                    <a:lumMod val="50000"/>
                  </a:schemeClr>
                </a:solidFill>
              </a:rPr>
              <a:t>qemu</a:t>
            </a:r>
            <a:r>
              <a:rPr lang="en-IN" altLang="en-US" dirty="0" smtClean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n-IN" altLang="en-US" dirty="0" err="1" smtClean="0">
                <a:solidFill>
                  <a:schemeClr val="tx1">
                    <a:lumMod val="50000"/>
                  </a:schemeClr>
                </a:solidFill>
              </a:rPr>
              <a:t>binfmt</a:t>
            </a:r>
            <a:r>
              <a:rPr lang="en-IN" alt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Docker Containers...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792" y="152598"/>
            <a:ext cx="4165490" cy="29717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-36513" y="-6350"/>
            <a:ext cx="7315201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chemeClr val="accent6"/>
                </a:solidFill>
              </a:rPr>
              <a:t>Containers before </a:t>
            </a:r>
            <a:r>
              <a:rPr lang="en-US" altLang="en-US" b="1" dirty="0" smtClean="0">
                <a:solidFill>
                  <a:schemeClr val="accent6"/>
                </a:solidFill>
              </a:rPr>
              <a:t>Docker……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501" t="24803" r="25833" b="9982"/>
          <a:stretch/>
        </p:blipFill>
        <p:spPr>
          <a:xfrm>
            <a:off x="-36513" y="685872"/>
            <a:ext cx="9110867" cy="49528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9213" y="479425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chemeClr val="accent6"/>
                </a:solidFill>
              </a:rPr>
              <a:t>Containers after Docker  </a:t>
            </a:r>
            <a:r>
              <a:rPr lang="en-US" altLang="en-US" b="1" dirty="0" smtClean="0">
                <a:solidFill>
                  <a:schemeClr val="accent6"/>
                </a:solidFill>
              </a:rPr>
              <a:t>……</a:t>
            </a: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47788"/>
            <a:ext cx="4267200" cy="48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9213" y="479425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How </a:t>
            </a:r>
            <a:r>
              <a:rPr lang="en-US" altLang="en-US" b="1" dirty="0">
                <a:solidFill>
                  <a:schemeClr val="accent6"/>
                </a:solidFill>
              </a:rPr>
              <a:t>does Docker </a:t>
            </a:r>
            <a:r>
              <a:rPr lang="en-US" altLang="en-US" b="1" dirty="0" smtClean="0">
                <a:solidFill>
                  <a:schemeClr val="accent6"/>
                </a:solidFill>
              </a:rPr>
              <a:t>work ?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-36513" y="1368425"/>
            <a:ext cx="918051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endParaRPr lang="en-IN" altLang="en-US" sz="2000"/>
          </a:p>
          <a:p>
            <a:pPr marL="342900" indent="-342900">
              <a:buFontTx/>
              <a:buChar char="•"/>
            </a:pPr>
            <a:r>
              <a:rPr lang="en-IN" altLang="en-US" sz="2000"/>
              <a:t>You can build Docker images that hold your applications</a:t>
            </a:r>
          </a:p>
          <a:p>
            <a:pPr marL="342900" indent="-342900">
              <a:buFontTx/>
              <a:buChar char="•"/>
            </a:pPr>
            <a:endParaRPr lang="en-IN" altLang="en-US" sz="2000"/>
          </a:p>
          <a:p>
            <a:pPr marL="342900" indent="-342900">
              <a:buFontTx/>
              <a:buChar char="•"/>
            </a:pPr>
            <a:r>
              <a:rPr lang="en-IN" altLang="en-US" sz="2000"/>
              <a:t>You can create Docker containers from those Docker images to run your applications.</a:t>
            </a:r>
          </a:p>
          <a:p>
            <a:pPr marL="342900" indent="-342900">
              <a:buFontTx/>
              <a:buChar char="•"/>
            </a:pPr>
            <a:endParaRPr lang="en-IN" altLang="en-US" sz="2000"/>
          </a:p>
          <a:p>
            <a:pPr marL="342900" indent="-342900">
              <a:buFontTx/>
              <a:buChar char="•"/>
            </a:pPr>
            <a:r>
              <a:rPr lang="en-IN" altLang="en-US" sz="2000"/>
              <a:t>You can share those Docker images via Docker Hub or your own registry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9213" y="479425"/>
            <a:ext cx="9094787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Virtual Machine Versus Container……</a:t>
            </a:r>
          </a:p>
        </p:txBody>
      </p:sp>
      <p:pic>
        <p:nvPicPr>
          <p:cNvPr id="27651" name="Picture 2" descr="Screen Shot 2014-12-16 at 2.08.45 P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13" y="1335088"/>
            <a:ext cx="9094787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2700" y="1665288"/>
            <a:ext cx="9067800" cy="4267200"/>
          </a:xfrm>
        </p:spPr>
        <p:txBody>
          <a:bodyPr/>
          <a:lstStyle/>
          <a:p>
            <a:pPr algn="just"/>
            <a:r>
              <a:rPr lang="en-IN" altLang="en-US" smtClean="0"/>
              <a:t>A dotCloud (PAAS provider) project</a:t>
            </a:r>
          </a:p>
          <a:p>
            <a:pPr algn="just"/>
            <a:endParaRPr lang="en-IN" altLang="en-US" smtClean="0"/>
          </a:p>
          <a:p>
            <a:pPr algn="just"/>
            <a:r>
              <a:rPr lang="en-IN" altLang="en-US" smtClean="0"/>
              <a:t>Initial commit January 18, 2013</a:t>
            </a:r>
          </a:p>
          <a:p>
            <a:pPr algn="just"/>
            <a:endParaRPr lang="en-IN" altLang="en-US" smtClean="0"/>
          </a:p>
          <a:p>
            <a:pPr algn="just"/>
            <a:r>
              <a:rPr lang="en-IN" altLang="en-US" smtClean="0"/>
              <a:t>Docker 0.1.0 released March 25, 2013</a:t>
            </a:r>
          </a:p>
          <a:p>
            <a:pPr algn="just"/>
            <a:endParaRPr lang="en-IN" altLang="en-US" smtClean="0"/>
          </a:p>
          <a:p>
            <a:pPr algn="just"/>
            <a:r>
              <a:rPr lang="en-IN" altLang="en-US" smtClean="0"/>
              <a:t>18,600+ github stars, 3800+ forks,740 Contributors…. and continues</a:t>
            </a:r>
          </a:p>
          <a:p>
            <a:pPr algn="just"/>
            <a:endParaRPr lang="en-IN" altLang="en-US" smtClean="0"/>
          </a:p>
          <a:p>
            <a:pPr algn="just"/>
            <a:r>
              <a:rPr lang="en-IN" altLang="en-US" smtClean="0"/>
              <a:t>dotCloud pivots to docker inc. October 29, 2013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-80963" y="806450"/>
            <a:ext cx="7315201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DOCKER HISTORY 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9213" y="479425"/>
            <a:ext cx="9094787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Virtual Machine Versus Container……</a:t>
            </a:r>
          </a:p>
        </p:txBody>
      </p:sp>
      <p:pic>
        <p:nvPicPr>
          <p:cNvPr id="28675" name="Picture 2" descr="http://thoughtsoncloud.com/wp-content/uploads/2014/07/Docker-technolog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50" y="1341438"/>
            <a:ext cx="899795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25" y="914400"/>
            <a:ext cx="9067800" cy="4953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IN" altLang="en-US" sz="1600" smtClean="0"/>
              <a:t>•  The Life of a Container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    –  Conception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          •  </a:t>
            </a:r>
            <a:r>
              <a:rPr lang="en-IN" altLang="en-US" sz="1600" b="1" smtClean="0">
                <a:solidFill>
                  <a:srgbClr val="00B050"/>
                </a:solidFill>
              </a:rPr>
              <a:t>BUILD</a:t>
            </a:r>
            <a:r>
              <a:rPr lang="en-IN" altLang="en-US" sz="1600" smtClean="0">
                <a:solidFill>
                  <a:srgbClr val="00B050"/>
                </a:solidFill>
              </a:rPr>
              <a:t> </a:t>
            </a:r>
            <a:r>
              <a:rPr lang="en-IN" altLang="en-US" sz="1600" smtClean="0"/>
              <a:t>an Image from a Dockerfile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    –  Birth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          •  </a:t>
            </a:r>
            <a:r>
              <a:rPr lang="en-IN" altLang="en-US" sz="1600" b="1" smtClean="0">
                <a:solidFill>
                  <a:srgbClr val="00B050"/>
                </a:solidFill>
              </a:rPr>
              <a:t>RUN</a:t>
            </a:r>
            <a:r>
              <a:rPr lang="en-IN" altLang="en-US" sz="1600" smtClean="0">
                <a:solidFill>
                  <a:srgbClr val="00B050"/>
                </a:solidFill>
              </a:rPr>
              <a:t> </a:t>
            </a:r>
            <a:r>
              <a:rPr lang="en-IN" altLang="en-US" sz="1600" smtClean="0"/>
              <a:t>(create+start) a container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    –  Reproduction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          •  </a:t>
            </a:r>
            <a:r>
              <a:rPr lang="en-IN" altLang="en-US" sz="1600" b="1" smtClean="0">
                <a:solidFill>
                  <a:srgbClr val="00B050"/>
                </a:solidFill>
              </a:rPr>
              <a:t>COMMIT</a:t>
            </a:r>
            <a:r>
              <a:rPr lang="en-IN" altLang="en-US" sz="1600" smtClean="0"/>
              <a:t> (persist) a container to a new image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          •  </a:t>
            </a:r>
            <a:r>
              <a:rPr lang="en-IN" altLang="en-US" sz="1600" b="1" smtClean="0">
                <a:solidFill>
                  <a:srgbClr val="00B050"/>
                </a:solidFill>
              </a:rPr>
              <a:t>RUN</a:t>
            </a:r>
            <a:r>
              <a:rPr lang="en-IN" altLang="en-US" sz="1600" smtClean="0"/>
              <a:t> a new container from an image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    –  Sleep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          •  </a:t>
            </a:r>
            <a:r>
              <a:rPr lang="en-IN" altLang="en-US" sz="1600" b="1" smtClean="0">
                <a:solidFill>
                  <a:srgbClr val="00B050"/>
                </a:solidFill>
              </a:rPr>
              <a:t>KILL</a:t>
            </a:r>
            <a:r>
              <a:rPr lang="en-IN" altLang="en-US" sz="1600" smtClean="0"/>
              <a:t> a running container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    –  Wake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          •  </a:t>
            </a:r>
            <a:r>
              <a:rPr lang="en-IN" altLang="en-US" sz="1600" b="1" smtClean="0">
                <a:solidFill>
                  <a:srgbClr val="00B050"/>
                </a:solidFill>
              </a:rPr>
              <a:t>START</a:t>
            </a:r>
            <a:r>
              <a:rPr lang="en-IN" altLang="en-US" sz="1600" smtClean="0"/>
              <a:t> a stopped container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    –  Death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          •  </a:t>
            </a:r>
            <a:r>
              <a:rPr lang="en-IN" altLang="en-US" sz="1600" b="1" smtClean="0">
                <a:solidFill>
                  <a:srgbClr val="00B050"/>
                </a:solidFill>
              </a:rPr>
              <a:t>RM</a:t>
            </a:r>
            <a:r>
              <a:rPr lang="en-IN" altLang="en-US" sz="1600" smtClean="0"/>
              <a:t> (delete) a stopped container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•  Extinction  </a:t>
            </a:r>
          </a:p>
          <a:p>
            <a:pPr marL="0" indent="0">
              <a:buFontTx/>
              <a:buNone/>
            </a:pPr>
            <a:r>
              <a:rPr lang="en-IN" altLang="en-US" sz="1600" smtClean="0"/>
              <a:t>    –  </a:t>
            </a:r>
            <a:r>
              <a:rPr lang="en-IN" altLang="en-US" sz="1600" b="1" smtClean="0">
                <a:solidFill>
                  <a:srgbClr val="00B050"/>
                </a:solidFill>
              </a:rPr>
              <a:t>RMI</a:t>
            </a:r>
            <a:r>
              <a:rPr lang="en-IN" altLang="en-US" sz="1600" smtClean="0"/>
              <a:t> a container image (delete image)</a:t>
            </a:r>
            <a:endParaRPr lang="en-US" altLang="en-US" sz="16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98438"/>
            <a:ext cx="7315200" cy="868362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chemeClr val="accent6"/>
                </a:solidFill>
              </a:rPr>
              <a:t>Docker Container Lifecycle ……</a:t>
            </a:r>
            <a:endParaRPr lang="en-US" altLang="en-US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213" y="1524000"/>
            <a:ext cx="9067800" cy="4267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IN" altLang="en-US" smtClean="0"/>
              <a:t>•  Kernel Feature  </a:t>
            </a:r>
          </a:p>
          <a:p>
            <a:pPr marL="0" indent="0">
              <a:buFontTx/>
              <a:buNone/>
            </a:pPr>
            <a:r>
              <a:rPr lang="en-IN" altLang="en-US" smtClean="0"/>
              <a:t>•  Groups of processes  </a:t>
            </a:r>
          </a:p>
          <a:p>
            <a:pPr marL="0" indent="0">
              <a:buFontTx/>
              <a:buNone/>
            </a:pPr>
            <a:r>
              <a:rPr lang="en-IN" altLang="en-US" smtClean="0"/>
              <a:t>•  Control resource allocations  </a:t>
            </a:r>
          </a:p>
          <a:p>
            <a:pPr marL="0" indent="0">
              <a:buFontTx/>
              <a:buNone/>
            </a:pPr>
            <a:r>
              <a:rPr lang="en-IN" altLang="en-US" smtClean="0"/>
              <a:t>     –   CPU  </a:t>
            </a:r>
          </a:p>
          <a:p>
            <a:pPr marL="0" indent="0">
              <a:buFontTx/>
              <a:buNone/>
            </a:pPr>
            <a:r>
              <a:rPr lang="en-IN" altLang="en-US" smtClean="0"/>
              <a:t>     –   Memory  </a:t>
            </a:r>
          </a:p>
          <a:p>
            <a:pPr marL="0" indent="0">
              <a:buFontTx/>
              <a:buNone/>
            </a:pPr>
            <a:r>
              <a:rPr lang="en-IN" altLang="en-US" smtClean="0"/>
              <a:t>     –   Disk  </a:t>
            </a:r>
          </a:p>
          <a:p>
            <a:pPr marL="0" indent="0">
              <a:buFontTx/>
              <a:buNone/>
            </a:pPr>
            <a:r>
              <a:rPr lang="en-IN" altLang="en-US" smtClean="0"/>
              <a:t>     –   I/O  </a:t>
            </a:r>
          </a:p>
          <a:p>
            <a:pPr marL="0" indent="0">
              <a:buFontTx/>
              <a:buNone/>
            </a:pPr>
            <a:r>
              <a:rPr lang="en-IN" altLang="en-US" smtClean="0"/>
              <a:t>•  May be nested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9213" y="479425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Linux </a:t>
            </a:r>
            <a:r>
              <a:rPr lang="en-US" altLang="en-US" b="1" dirty="0" err="1" smtClean="0">
                <a:solidFill>
                  <a:schemeClr val="accent6"/>
                </a:solidFill>
              </a:rPr>
              <a:t>Cgroups</a:t>
            </a:r>
            <a:r>
              <a:rPr lang="en-US" altLang="en-US" b="1" dirty="0" smtClean="0">
                <a:solidFill>
                  <a:schemeClr val="accent6"/>
                </a:solidFill>
              </a:rPr>
              <a:t> ……</a:t>
            </a:r>
          </a:p>
        </p:txBody>
      </p:sp>
      <p:pic>
        <p:nvPicPr>
          <p:cNvPr id="30724" name="Picture 1"/>
          <p:cNvPicPr>
            <a:picLocks noChangeAspect="1"/>
          </p:cNvPicPr>
          <p:nvPr/>
        </p:nvPicPr>
        <p:blipFill>
          <a:blip r:embed="rId2" cstate="print"/>
          <a:srcRect r="20000" b="1727"/>
          <a:stretch>
            <a:fillRect/>
          </a:stretch>
        </p:blipFill>
        <p:spPr bwMode="auto">
          <a:xfrm>
            <a:off x="2305050" y="2978150"/>
            <a:ext cx="5486400" cy="29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090613"/>
            <a:ext cx="50292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4267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dirty="0" smtClean="0"/>
              <a:t>•  Kernel Feature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•  Restrict your view of the system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–   Mounts (CLONE_NEWNS)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–   UTS (CLONE_NEWUTS)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     •   </a:t>
            </a:r>
            <a:r>
              <a:rPr lang="en-US" altLang="en-US" dirty="0" err="1" smtClean="0"/>
              <a:t>uname</a:t>
            </a:r>
            <a:r>
              <a:rPr lang="en-US" altLang="en-US" dirty="0" smtClean="0"/>
              <a:t>() output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–   IPC (CLONE_NEWIPC)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–   PID (CLONE_NEWPID)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–   Networks (CLONE_NEWNET)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–   User (CLONE_NEWUSER)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     •  Not supported in Docker yet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      •  Has privileged/unprivileged modes today 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•  May be nested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9213" y="479425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Linux Kernel Namespaces ……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396" y="1347788"/>
            <a:ext cx="4267208" cy="36813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6988" y="611188"/>
            <a:ext cx="9067801" cy="4267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IN" altLang="en-US" dirty="0" smtClean="0"/>
              <a:t>•  Like a </a:t>
            </a:r>
            <a:r>
              <a:rPr lang="en-IN" altLang="en-US" dirty="0" err="1" smtClean="0"/>
              <a:t>Makefile</a:t>
            </a:r>
            <a:r>
              <a:rPr lang="en-IN" altLang="en-US" dirty="0" smtClean="0"/>
              <a:t> (shell script with keywords)  </a:t>
            </a:r>
          </a:p>
          <a:p>
            <a:pPr marL="0" indent="0">
              <a:buFontTx/>
              <a:buNone/>
              <a:defRPr/>
            </a:pPr>
            <a:r>
              <a:rPr lang="en-IN" altLang="en-US" dirty="0" smtClean="0"/>
              <a:t>•  Extends from a Base Image  </a:t>
            </a:r>
          </a:p>
          <a:p>
            <a:pPr marL="0" indent="0">
              <a:buFontTx/>
              <a:buNone/>
              <a:defRPr/>
            </a:pPr>
            <a:r>
              <a:rPr lang="en-IN" altLang="en-US" dirty="0" smtClean="0"/>
              <a:t>•  Results in a new Docker Image  </a:t>
            </a:r>
          </a:p>
          <a:p>
            <a:pPr marL="0" indent="0">
              <a:buFontTx/>
              <a:buNone/>
              <a:defRPr/>
            </a:pPr>
            <a:r>
              <a:rPr lang="en-IN" altLang="en-US" dirty="0" smtClean="0"/>
              <a:t>•  Imperative, not Declarative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altLang="en-US" dirty="0" smtClean="0"/>
              <a:t>A Docker file lists the steps needed to build an images</a:t>
            </a:r>
          </a:p>
          <a:p>
            <a:pPr marL="0" indent="0">
              <a:buFontTx/>
              <a:buNone/>
              <a:defRPr/>
            </a:pPr>
            <a:r>
              <a:rPr lang="en-IN" altLang="en-US" dirty="0" smtClean="0"/>
              <a:t>• </a:t>
            </a:r>
            <a:r>
              <a:rPr lang="en-IN" altLang="en-US" dirty="0" err="1" smtClean="0"/>
              <a:t>docker</a:t>
            </a:r>
            <a:r>
              <a:rPr lang="en-IN" altLang="en-US" dirty="0" smtClean="0"/>
              <a:t> build is used to run a Docker file</a:t>
            </a:r>
          </a:p>
          <a:p>
            <a:pPr marL="0" indent="0">
              <a:buFontTx/>
              <a:buNone/>
              <a:defRPr/>
            </a:pPr>
            <a:r>
              <a:rPr lang="en-IN" altLang="en-US" dirty="0" smtClean="0"/>
              <a:t>• Can define default command for </a:t>
            </a:r>
            <a:r>
              <a:rPr lang="en-IN" altLang="en-US" dirty="0" err="1" smtClean="0"/>
              <a:t>docker</a:t>
            </a:r>
            <a:r>
              <a:rPr lang="en-IN" altLang="en-US" dirty="0" smtClean="0"/>
              <a:t> run, ports to expose, </a:t>
            </a:r>
            <a:r>
              <a:rPr lang="en-IN" altLang="en-US" dirty="0" err="1" smtClean="0"/>
              <a:t>etc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 err="1" smtClean="0">
                <a:solidFill>
                  <a:schemeClr val="accent6"/>
                </a:solidFill>
              </a:rPr>
              <a:t>Dockerfile</a:t>
            </a:r>
            <a:r>
              <a:rPr lang="en-US" altLang="en-US" b="1" dirty="0" smtClean="0">
                <a:solidFill>
                  <a:schemeClr val="accent6"/>
                </a:solidFill>
              </a:rPr>
              <a:t> 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9213" y="479425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Docker CLI Commands (v1.1.2)……</a:t>
            </a:r>
          </a:p>
        </p:txBody>
      </p:sp>
      <p:pic>
        <p:nvPicPr>
          <p:cNvPr id="31746" name="Picture 2" descr="http://image.slidesharecdn.com/docker101-140911144221-phpapp02/95/docker-101-intro-to-docker-16-638.jpg?cb=141046467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337" t="24224" r="9086" b="32688"/>
          <a:stretch/>
        </p:blipFill>
        <p:spPr bwMode="auto">
          <a:xfrm>
            <a:off x="0" y="1497536"/>
            <a:ext cx="9094169" cy="3985482"/>
          </a:xfrm>
          <a:prstGeom prst="rect">
            <a:avLst/>
          </a:prstGeom>
          <a:noFill/>
          <a:effectLst>
            <a:glow rad="152400">
              <a:schemeClr val="accent1">
                <a:alpha val="9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4267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IN" dirty="0" smtClean="0"/>
              <a:t>Want to hack on Docker ?</a:t>
            </a:r>
          </a:p>
          <a:p>
            <a:pPr marL="0" indent="0">
              <a:buFontTx/>
              <a:buNone/>
              <a:defRPr/>
            </a:pPr>
            <a:r>
              <a:rPr lang="en-IN" dirty="0" smtClean="0"/>
              <a:t> </a:t>
            </a:r>
          </a:p>
          <a:p>
            <a:pPr>
              <a:defRPr/>
            </a:pPr>
            <a:r>
              <a:rPr lang="en-IN" dirty="0" smtClean="0">
                <a:hlinkClick r:id="rId2"/>
              </a:rPr>
              <a:t>Reporting Security Issues</a:t>
            </a:r>
            <a:endParaRPr lang="en-IN" dirty="0" smtClean="0"/>
          </a:p>
          <a:p>
            <a:pPr>
              <a:defRPr/>
            </a:pPr>
            <a:r>
              <a:rPr lang="en-IN" dirty="0" smtClean="0">
                <a:hlinkClick r:id="rId2"/>
              </a:rPr>
              <a:t>Design and </a:t>
            </a:r>
            <a:r>
              <a:rPr lang="en-IN" dirty="0" err="1" smtClean="0">
                <a:hlinkClick r:id="rId2"/>
              </a:rPr>
              <a:t>Cleanup</a:t>
            </a:r>
            <a:r>
              <a:rPr lang="en-IN" dirty="0" smtClean="0">
                <a:hlinkClick r:id="rId2"/>
              </a:rPr>
              <a:t> Proposals</a:t>
            </a:r>
            <a:endParaRPr lang="en-IN" dirty="0" smtClean="0"/>
          </a:p>
          <a:p>
            <a:pPr>
              <a:defRPr/>
            </a:pPr>
            <a:r>
              <a:rPr lang="en-IN" dirty="0" smtClean="0">
                <a:hlinkClick r:id="rId2"/>
              </a:rPr>
              <a:t>Reporting Issues</a:t>
            </a:r>
            <a:endParaRPr lang="en-IN" dirty="0" smtClean="0"/>
          </a:p>
          <a:p>
            <a:pPr>
              <a:defRPr/>
            </a:pPr>
            <a:r>
              <a:rPr lang="en-IN" dirty="0" smtClean="0">
                <a:hlinkClick r:id="rId2"/>
              </a:rPr>
              <a:t>Build Environment</a:t>
            </a:r>
            <a:endParaRPr lang="en-I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9213" y="479425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chemeClr val="accent6"/>
                </a:solidFill>
              </a:rPr>
              <a:t>Contributing to </a:t>
            </a:r>
            <a:r>
              <a:rPr lang="en-US" altLang="en-US" b="1" dirty="0" smtClean="0">
                <a:solidFill>
                  <a:schemeClr val="accent6"/>
                </a:solidFill>
              </a:rPr>
              <a:t>Docker  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4267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IN" dirty="0" smtClean="0"/>
          </a:p>
          <a:p>
            <a:pPr>
              <a:defRPr/>
            </a:pPr>
            <a:r>
              <a:rPr lang="en-IN" dirty="0" smtClean="0"/>
              <a:t> Easy to build, run &amp; share containers</a:t>
            </a:r>
          </a:p>
          <a:p>
            <a:pPr>
              <a:defRPr/>
            </a:pPr>
            <a:r>
              <a:rPr lang="en-IN" dirty="0" smtClean="0"/>
              <a:t> Rapidly expanding ecosystem</a:t>
            </a:r>
          </a:p>
          <a:p>
            <a:pPr>
              <a:defRPr/>
            </a:pPr>
            <a:r>
              <a:rPr lang="en-IN" dirty="0" smtClean="0"/>
              <a:t> Better performance vs. VMs</a:t>
            </a:r>
          </a:p>
          <a:p>
            <a:pPr>
              <a:defRPr/>
            </a:pPr>
            <a:r>
              <a:rPr lang="en-IN" dirty="0" smtClean="0"/>
              <a:t> Layered file system gives us git-like control of images</a:t>
            </a:r>
          </a:p>
          <a:p>
            <a:pPr>
              <a:defRPr/>
            </a:pPr>
            <a:r>
              <a:rPr lang="en-IN" dirty="0" smtClean="0"/>
              <a:t> Reduces complexity of system builds</a:t>
            </a:r>
          </a:p>
          <a:p>
            <a:pPr>
              <a:defRPr/>
            </a:pPr>
            <a:r>
              <a:rPr lang="en-IN" dirty="0" smtClean="0"/>
              <a:t>Red Hat - Project Atomic Host, and certifications - containerized applications, </a:t>
            </a:r>
            <a:r>
              <a:rPr lang="en-IN" dirty="0" err="1" smtClean="0"/>
              <a:t>Geard</a:t>
            </a:r>
            <a:r>
              <a:rPr lang="en-IN" dirty="0" smtClean="0"/>
              <a:t> and </a:t>
            </a:r>
            <a:r>
              <a:rPr lang="en-IN" dirty="0" err="1" smtClean="0"/>
              <a:t>OpenShift</a:t>
            </a:r>
            <a:r>
              <a:rPr lang="en-IN" dirty="0" smtClean="0"/>
              <a:t>. </a:t>
            </a:r>
          </a:p>
          <a:p>
            <a:pPr>
              <a:defRPr/>
            </a:pPr>
            <a:r>
              <a:rPr lang="en-IN" dirty="0" smtClean="0"/>
              <a:t>Google is expected to tightly integrate containers with its </a:t>
            </a:r>
            <a:r>
              <a:rPr lang="en-IN" dirty="0" err="1" smtClean="0"/>
              <a:t>IaaS</a:t>
            </a:r>
            <a:r>
              <a:rPr lang="en-IN" dirty="0" smtClean="0"/>
              <a:t> and </a:t>
            </a:r>
            <a:r>
              <a:rPr lang="en-IN" dirty="0" err="1" smtClean="0"/>
              <a:t>PaaS</a:t>
            </a:r>
            <a:r>
              <a:rPr lang="en-IN" dirty="0" smtClean="0"/>
              <a:t> offerings.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9213" y="479425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SUMMARY……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69850" y="1589088"/>
            <a:ext cx="9144000" cy="4267200"/>
          </a:xfrm>
        </p:spPr>
        <p:txBody>
          <a:bodyPr/>
          <a:lstStyle/>
          <a:p>
            <a:r>
              <a:rPr lang="en-IN" altLang="en-US" smtClean="0"/>
              <a:t>Open platform for developers and sysadmins to build, ship and run distributed applications</a:t>
            </a:r>
          </a:p>
          <a:p>
            <a:endParaRPr lang="en-IN" altLang="en-US" smtClean="0"/>
          </a:p>
          <a:p>
            <a:r>
              <a:rPr lang="en-IN" altLang="en-US" smtClean="0"/>
              <a:t>Can run on popular 64-bit Linux distributions with kernel 3.8 or later</a:t>
            </a:r>
          </a:p>
          <a:p>
            <a:endParaRPr lang="en-IN" altLang="en-US" smtClean="0"/>
          </a:p>
          <a:p>
            <a:r>
              <a:rPr lang="en-IN" altLang="en-US" smtClean="0"/>
              <a:t>Supported by several cloud platforms including Amazon EC2, Google Compute Engine, and Rackspace. 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28613"/>
            <a:ext cx="7315200" cy="868362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What is Docker ?!!!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55563" y="1066800"/>
            <a:ext cx="9144001" cy="4267200"/>
          </a:xfrm>
        </p:spPr>
        <p:txBody>
          <a:bodyPr/>
          <a:lstStyle/>
          <a:p>
            <a:r>
              <a:rPr lang="en-IN" altLang="en-US" smtClean="0"/>
              <a:t>Light-Weight</a:t>
            </a:r>
          </a:p>
          <a:p>
            <a:pPr lvl="3">
              <a:buFont typeface="Courier New" pitchFamily="49" charset="0"/>
              <a:buChar char="o"/>
            </a:pPr>
            <a:r>
              <a:rPr lang="en-IN" altLang="en-US" smtClean="0"/>
              <a:t>Minimal overhead (</a:t>
            </a:r>
            <a:r>
              <a:rPr lang="en-IN" altLang="en-US" i="1" smtClean="0"/>
              <a:t>cpu/io/network</a:t>
            </a:r>
            <a:r>
              <a:rPr lang="en-IN" altLang="en-US" smtClean="0"/>
              <a:t>)</a:t>
            </a:r>
          </a:p>
          <a:p>
            <a:pPr lvl="3">
              <a:buFont typeface="Courier New" pitchFamily="49" charset="0"/>
              <a:buChar char="o"/>
            </a:pPr>
            <a:r>
              <a:rPr lang="en-IN" altLang="en-US" smtClean="0"/>
              <a:t>Based on Linux containers</a:t>
            </a:r>
          </a:p>
          <a:p>
            <a:pPr lvl="3">
              <a:buFont typeface="Courier New" pitchFamily="49" charset="0"/>
              <a:buChar char="o"/>
            </a:pPr>
            <a:r>
              <a:rPr lang="en-IN" altLang="en-US" smtClean="0"/>
              <a:t>Uses layered filesystem to save space (AUFS/LVM)</a:t>
            </a:r>
          </a:p>
          <a:p>
            <a:pPr lvl="3">
              <a:buFont typeface="Courier New" pitchFamily="49" charset="0"/>
              <a:buChar char="o"/>
            </a:pPr>
            <a:r>
              <a:rPr lang="en-IN" altLang="en-US" smtClean="0"/>
              <a:t>Uses a copy-on-write filesystem to track changes</a:t>
            </a:r>
          </a:p>
          <a:p>
            <a:r>
              <a:rPr lang="en-IN" altLang="en-US" smtClean="0"/>
              <a:t>Portable</a:t>
            </a:r>
          </a:p>
          <a:p>
            <a:pPr lvl="3">
              <a:buFont typeface="Courier New" pitchFamily="49" charset="0"/>
              <a:buChar char="o"/>
            </a:pPr>
            <a:r>
              <a:rPr lang="en-IN" altLang="en-US" smtClean="0"/>
              <a:t>Can run on any Linux system that supports LXC (today). </a:t>
            </a:r>
          </a:p>
          <a:p>
            <a:pPr lvl="3">
              <a:buFont typeface="Courier New" pitchFamily="49" charset="0"/>
              <a:buChar char="o"/>
            </a:pPr>
            <a:r>
              <a:rPr lang="en-IN" altLang="en-US" smtClean="0"/>
              <a:t>0.7 release includes support for RedHat/Fedora family.</a:t>
            </a:r>
          </a:p>
          <a:p>
            <a:pPr lvl="3">
              <a:buFont typeface="Courier New" pitchFamily="49" charset="0"/>
              <a:buChar char="o"/>
            </a:pPr>
            <a:r>
              <a:rPr lang="en-IN" altLang="en-US" smtClean="0"/>
              <a:t>Raspberry pi support.</a:t>
            </a:r>
          </a:p>
          <a:p>
            <a:pPr lvl="3">
              <a:buFont typeface="Courier New" pitchFamily="49" charset="0"/>
              <a:buChar char="o"/>
            </a:pPr>
            <a:r>
              <a:rPr lang="en-IN" altLang="en-US" smtClean="0"/>
              <a:t>Future plans to support other container tools (lmctfy, etc.)</a:t>
            </a:r>
          </a:p>
          <a:p>
            <a:pPr lvl="3">
              <a:buFont typeface="Courier New" pitchFamily="49" charset="0"/>
              <a:buChar char="o"/>
            </a:pPr>
            <a:r>
              <a:rPr lang="en-IN" altLang="en-US" smtClean="0"/>
              <a:t>Possible future support for other operating systems (Solaris, OSX, Windows?)</a:t>
            </a:r>
          </a:p>
          <a:p>
            <a:r>
              <a:rPr lang="en-IN" altLang="en-US" smtClean="0"/>
              <a:t>Self-sufficient</a:t>
            </a:r>
          </a:p>
          <a:p>
            <a:pPr lvl="3">
              <a:buFont typeface="Courier New" pitchFamily="49" charset="0"/>
              <a:buChar char="o"/>
            </a:pPr>
            <a:r>
              <a:rPr lang="en-IN" altLang="en-US" smtClean="0"/>
              <a:t>A Docker container contains everything it needs to run</a:t>
            </a:r>
          </a:p>
          <a:p>
            <a:pPr lvl="3">
              <a:buFont typeface="Courier New" pitchFamily="49" charset="0"/>
              <a:buChar char="o"/>
            </a:pPr>
            <a:r>
              <a:rPr lang="en-IN" altLang="en-US" smtClean="0"/>
              <a:t>Minimal Base OS</a:t>
            </a:r>
          </a:p>
          <a:p>
            <a:pPr lvl="3">
              <a:buFont typeface="Courier New" pitchFamily="49" charset="0"/>
              <a:buChar char="o"/>
            </a:pPr>
            <a:r>
              <a:rPr lang="en-IN" altLang="en-US" smtClean="0"/>
              <a:t>Libraries and frameworks</a:t>
            </a:r>
          </a:p>
          <a:p>
            <a:pPr lvl="3">
              <a:buFont typeface="Courier New" pitchFamily="49" charset="0"/>
              <a:buChar char="o"/>
            </a:pPr>
            <a:r>
              <a:rPr lang="en-IN" altLang="en-US" smtClean="0"/>
              <a:t>Application code</a:t>
            </a:r>
          </a:p>
          <a:p>
            <a:pPr lvl="3">
              <a:buFont typeface="Courier New" pitchFamily="49" charset="0"/>
              <a:buChar char="o"/>
            </a:pPr>
            <a:r>
              <a:rPr lang="en-IN" altLang="en-US" smtClean="0"/>
              <a:t>A docker container should be able to run anywhere that Docker can run. 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28613"/>
            <a:ext cx="7315200" cy="868362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Features….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9213" y="479425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The Challenge……</a:t>
            </a: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8738"/>
            <a:ext cx="9144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6"/>
                </a:solidFill>
              </a:rPr>
              <a:t>The Matrix From Hell……</a:t>
            </a:r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736600"/>
            <a:ext cx="9144001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9213" y="479425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chemeClr val="accent6"/>
                </a:solidFill>
              </a:rPr>
              <a:t>Cargo Transport Pre-1960……</a:t>
            </a:r>
            <a:endParaRPr lang="en-US" altLang="en-US" b="1" dirty="0" smtClean="0">
              <a:solidFill>
                <a:schemeClr val="accent6"/>
              </a:solidFill>
            </a:endParaRPr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50" y="1347788"/>
            <a:ext cx="9144000" cy="441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350" y="0"/>
            <a:ext cx="7315200" cy="868363"/>
          </a:xfrm>
        </p:spPr>
        <p:txBody>
          <a:bodyPr/>
          <a:lstStyle/>
          <a:p>
            <a:pPr>
              <a:defRPr/>
            </a:pPr>
            <a:r>
              <a:rPr lang="en-IN" altLang="en-US" b="1" dirty="0">
                <a:solidFill>
                  <a:schemeClr val="accent6"/>
                </a:solidFill>
              </a:rPr>
              <a:t>Also a Matrix from Hell</a:t>
            </a:r>
            <a:r>
              <a:rPr lang="en-US" altLang="en-US" b="1" dirty="0" smtClean="0">
                <a:solidFill>
                  <a:schemeClr val="accent6"/>
                </a:solidFill>
              </a:rPr>
              <a:t>……</a:t>
            </a:r>
          </a:p>
        </p:txBody>
      </p:sp>
      <p:pic>
        <p:nvPicPr>
          <p:cNvPr id="16387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0638"/>
            <a:ext cx="9094788" cy="868362"/>
          </a:xfrm>
        </p:spPr>
        <p:txBody>
          <a:bodyPr/>
          <a:lstStyle/>
          <a:p>
            <a:pPr>
              <a:defRPr/>
            </a:pPr>
            <a:r>
              <a:rPr lang="en-US" altLang="en-US" sz="2800" b="1" dirty="0">
                <a:solidFill>
                  <a:schemeClr val="accent6"/>
                </a:solidFill>
              </a:rPr>
              <a:t>Solution: Intermodal </a:t>
            </a:r>
            <a:r>
              <a:rPr lang="en-US" altLang="en-US" sz="2800" b="1" dirty="0" smtClean="0">
                <a:solidFill>
                  <a:schemeClr val="accent6"/>
                </a:solidFill>
              </a:rPr>
              <a:t>Shipping Container</a:t>
            </a:r>
            <a:r>
              <a:rPr lang="en-US" altLang="en-US" sz="2800" b="1" dirty="0">
                <a:solidFill>
                  <a:schemeClr val="accent6"/>
                </a:solidFill>
              </a:rPr>
              <a:t>……</a:t>
            </a:r>
            <a:endParaRPr lang="en-US" altLang="en-US" sz="2800" b="1" dirty="0" smtClean="0">
              <a:solidFill>
                <a:schemeClr val="accent6"/>
              </a:solidFill>
            </a:endParaRP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2388"/>
            <a:ext cx="9144000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6">
      <a:dk1>
        <a:srgbClr val="4D4D4D"/>
      </a:dk1>
      <a:lt1>
        <a:srgbClr val="FFFFFF"/>
      </a:lt1>
      <a:dk2>
        <a:srgbClr val="4D4D4D"/>
      </a:dk2>
      <a:lt2>
        <a:srgbClr val="7FCC6A"/>
      </a:lt2>
      <a:accent1>
        <a:srgbClr val="5DBF62"/>
      </a:accent1>
      <a:accent2>
        <a:srgbClr val="7CCD6F"/>
      </a:accent2>
      <a:accent3>
        <a:srgbClr val="FFFFFF"/>
      </a:accent3>
      <a:accent4>
        <a:srgbClr val="404040"/>
      </a:accent4>
      <a:accent5>
        <a:srgbClr val="B6DCB7"/>
      </a:accent5>
      <a:accent6>
        <a:srgbClr val="70BA64"/>
      </a:accent6>
      <a:hlink>
        <a:srgbClr val="48AE52"/>
      </a:hlink>
      <a:folHlink>
        <a:srgbClr val="DDDDDD"/>
      </a:folHlink>
    </a:clrScheme>
    <a:fontScheme name="powerpoint-template-24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2C86AA"/>
        </a:lt2>
        <a:accent1>
          <a:srgbClr val="4B782A"/>
        </a:accent1>
        <a:accent2>
          <a:srgbClr val="38AFD0"/>
        </a:accent2>
        <a:accent3>
          <a:srgbClr val="FFFFFF"/>
        </a:accent3>
        <a:accent4>
          <a:srgbClr val="404040"/>
        </a:accent4>
        <a:accent5>
          <a:srgbClr val="B1BEAC"/>
        </a:accent5>
        <a:accent6>
          <a:srgbClr val="329EBC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7FCC6A"/>
        </a:lt2>
        <a:accent1>
          <a:srgbClr val="5DBF62"/>
        </a:accent1>
        <a:accent2>
          <a:srgbClr val="7CCD6F"/>
        </a:accent2>
        <a:accent3>
          <a:srgbClr val="FFFFFF"/>
        </a:accent3>
        <a:accent4>
          <a:srgbClr val="404040"/>
        </a:accent4>
        <a:accent5>
          <a:srgbClr val="B6DCB7"/>
        </a:accent5>
        <a:accent6>
          <a:srgbClr val="70BA64"/>
        </a:accent6>
        <a:hlink>
          <a:srgbClr val="48AE5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</TotalTime>
  <Pages>0</Pages>
  <Words>476</Words>
  <Characters>0</Characters>
  <Application>Microsoft Office PowerPoint</Application>
  <DocSecurity>0</DocSecurity>
  <PresentationFormat>On-screen Show (4:3)</PresentationFormat>
  <Lines>0</Lines>
  <Paragraphs>154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Microsoft YaHei</vt:lpstr>
      <vt:lpstr>Microsoft Sans Serif</vt:lpstr>
      <vt:lpstr>SimSun</vt:lpstr>
      <vt:lpstr>Courier New</vt:lpstr>
      <vt:lpstr>AR CARTER</vt:lpstr>
      <vt:lpstr>powerpoint-template-24</vt:lpstr>
      <vt:lpstr>Introduction to Docker</vt:lpstr>
      <vt:lpstr>DOCKER HISTORY ……</vt:lpstr>
      <vt:lpstr>What is Docker ?!!! </vt:lpstr>
      <vt:lpstr>Features…. </vt:lpstr>
      <vt:lpstr>The Challenge……</vt:lpstr>
      <vt:lpstr>The Matrix From Hell……</vt:lpstr>
      <vt:lpstr>Cargo Transport Pre-1960……</vt:lpstr>
      <vt:lpstr>Also a Matrix from Hell……</vt:lpstr>
      <vt:lpstr>Solution: Intermodal Shipping Container……</vt:lpstr>
      <vt:lpstr>Docker is a Container System for Code……</vt:lpstr>
      <vt:lpstr>Docker Eliminates the Matrix from Hell……</vt:lpstr>
      <vt:lpstr>Why it Works: Separation of Concerns……</vt:lpstr>
      <vt:lpstr>Docker Architecture……</vt:lpstr>
      <vt:lpstr>Docker images……</vt:lpstr>
      <vt:lpstr>Docker Containers... </vt:lpstr>
      <vt:lpstr>Containers before Docker……</vt:lpstr>
      <vt:lpstr>Containers after Docker  ……</vt:lpstr>
      <vt:lpstr>How does Docker work ?</vt:lpstr>
      <vt:lpstr>Virtual Machine Versus Container……</vt:lpstr>
      <vt:lpstr>Virtual Machine Versus Container……</vt:lpstr>
      <vt:lpstr>Docker Container Lifecycle ……</vt:lpstr>
      <vt:lpstr>Linux Cgroups ……</vt:lpstr>
      <vt:lpstr>Linux Kernel Namespaces ……</vt:lpstr>
      <vt:lpstr>Dockerfile ……</vt:lpstr>
      <vt:lpstr>Docker CLI Commands (v1.1.2)……</vt:lpstr>
      <vt:lpstr>Contributing to Docker  ……</vt:lpstr>
      <vt:lpstr>SUMMARY……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Nadkarni, Gautam</dc:creator>
  <cp:lastModifiedBy>dhamok</cp:lastModifiedBy>
  <cp:revision>59</cp:revision>
  <cp:lastPrinted>1899-12-30T00:00:00Z</cp:lastPrinted>
  <dcterms:created xsi:type="dcterms:W3CDTF">2007-04-02T02:11:51Z</dcterms:created>
  <dcterms:modified xsi:type="dcterms:W3CDTF">2017-01-03T08:14:33Z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