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18" r:id="rId3"/>
    <p:sldId id="268" r:id="rId4"/>
    <p:sldId id="257" r:id="rId5"/>
    <p:sldId id="291" r:id="rId6"/>
    <p:sldId id="259" r:id="rId7"/>
    <p:sldId id="273" r:id="rId8"/>
    <p:sldId id="275" r:id="rId9"/>
    <p:sldId id="276" r:id="rId10"/>
    <p:sldId id="280" r:id="rId11"/>
    <p:sldId id="281" r:id="rId12"/>
    <p:sldId id="289" r:id="rId13"/>
    <p:sldId id="308" r:id="rId14"/>
    <p:sldId id="290" r:id="rId15"/>
    <p:sldId id="295" r:id="rId16"/>
    <p:sldId id="296" r:id="rId17"/>
    <p:sldId id="297" r:id="rId18"/>
    <p:sldId id="298" r:id="rId19"/>
    <p:sldId id="285" r:id="rId20"/>
    <p:sldId id="302" r:id="rId21"/>
    <p:sldId id="287" r:id="rId22"/>
    <p:sldId id="303" r:id="rId23"/>
    <p:sldId id="304" r:id="rId24"/>
    <p:sldId id="312" r:id="rId25"/>
    <p:sldId id="313" r:id="rId26"/>
    <p:sldId id="310" r:id="rId27"/>
    <p:sldId id="311" r:id="rId28"/>
    <p:sldId id="316" r:id="rId29"/>
    <p:sldId id="317" r:id="rId30"/>
    <p:sldId id="314" r:id="rId31"/>
    <p:sldId id="315" r:id="rId32"/>
    <p:sldId id="307"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4" d="100"/>
          <a:sy n="114" d="100"/>
        </p:scale>
        <p:origin x="1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CFAE4-F04A-4957-AB24-6D0BB7696959}" type="datetimeFigureOut">
              <a:rPr lang="en-IN" smtClean="0"/>
              <a:t>13-07-2021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57583-7501-4953-8CB9-0DDDB7DE0F6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B13E4-0C03-4EDF-AD47-FB180A210A8B}" type="datetime1">
              <a:rPr lang="en-US" smtClean="0"/>
              <a:t>7/13/2021</a:t>
            </a:fld>
            <a:endParaRPr lang="en-IN"/>
          </a:p>
        </p:txBody>
      </p:sp>
      <p:sp>
        <p:nvSpPr>
          <p:cNvPr id="5" name="Footer Placeholder 4"/>
          <p:cNvSpPr>
            <a:spLocks noGrp="1"/>
          </p:cNvSpPr>
          <p:nvPr>
            <p:ph type="ftr" sz="quarter" idx="11"/>
          </p:nvPr>
        </p:nvSpPr>
        <p:spPr/>
        <p:txBody>
          <a:bodyPr/>
          <a:lstStyle/>
          <a:p>
            <a:r>
              <a:rPr lang="en-IN"/>
              <a:t>FINAL PPT</a:t>
            </a:r>
          </a:p>
        </p:txBody>
      </p:sp>
      <p:sp>
        <p:nvSpPr>
          <p:cNvPr id="6" name="Slide Number Placeholder 5"/>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AB9A7E-16F3-4CBB-994C-9231D245CCB6}" type="datetime1">
              <a:rPr lang="en-US" smtClean="0"/>
              <a:t>7/13/2021</a:t>
            </a:fld>
            <a:endParaRPr lang="en-IN"/>
          </a:p>
        </p:txBody>
      </p:sp>
      <p:sp>
        <p:nvSpPr>
          <p:cNvPr id="5" name="Footer Placeholder 4"/>
          <p:cNvSpPr>
            <a:spLocks noGrp="1"/>
          </p:cNvSpPr>
          <p:nvPr>
            <p:ph type="ftr" sz="quarter" idx="11"/>
          </p:nvPr>
        </p:nvSpPr>
        <p:spPr/>
        <p:txBody>
          <a:bodyPr/>
          <a:lstStyle/>
          <a:p>
            <a:r>
              <a:rPr lang="en-IN"/>
              <a:t>FINAL PPT</a:t>
            </a:r>
          </a:p>
        </p:txBody>
      </p:sp>
      <p:sp>
        <p:nvSpPr>
          <p:cNvPr id="6" name="Slide Number Placeholder 5"/>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1CEAA5-4ED9-4ECA-BD30-D6EEF22DE7FF}" type="datetime1">
              <a:rPr lang="en-US" smtClean="0"/>
              <a:t>7/13/2021</a:t>
            </a:fld>
            <a:endParaRPr lang="en-IN"/>
          </a:p>
        </p:txBody>
      </p:sp>
      <p:sp>
        <p:nvSpPr>
          <p:cNvPr id="5" name="Footer Placeholder 4"/>
          <p:cNvSpPr>
            <a:spLocks noGrp="1"/>
          </p:cNvSpPr>
          <p:nvPr>
            <p:ph type="ftr" sz="quarter" idx="11"/>
          </p:nvPr>
        </p:nvSpPr>
        <p:spPr/>
        <p:txBody>
          <a:bodyPr/>
          <a:lstStyle/>
          <a:p>
            <a:r>
              <a:rPr lang="en-IN"/>
              <a:t>FINAL PPT</a:t>
            </a:r>
          </a:p>
        </p:txBody>
      </p:sp>
      <p:sp>
        <p:nvSpPr>
          <p:cNvPr id="6" name="Slide Number Placeholder 5"/>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9DAECD-8E1A-4185-B1DD-D7B17D058785}" type="datetime1">
              <a:rPr lang="en-US" smtClean="0"/>
              <a:t>7/13/2021</a:t>
            </a:fld>
            <a:endParaRPr lang="en-IN"/>
          </a:p>
        </p:txBody>
      </p:sp>
      <p:sp>
        <p:nvSpPr>
          <p:cNvPr id="5" name="Footer Placeholder 4"/>
          <p:cNvSpPr>
            <a:spLocks noGrp="1"/>
          </p:cNvSpPr>
          <p:nvPr>
            <p:ph type="ftr" sz="quarter" idx="11"/>
          </p:nvPr>
        </p:nvSpPr>
        <p:spPr/>
        <p:txBody>
          <a:bodyPr/>
          <a:lstStyle/>
          <a:p>
            <a:r>
              <a:rPr lang="en-IN"/>
              <a:t>FINAL PPT</a:t>
            </a:r>
          </a:p>
        </p:txBody>
      </p:sp>
      <p:sp>
        <p:nvSpPr>
          <p:cNvPr id="6" name="Slide Number Placeholder 5"/>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90E4B-556E-4EAB-92FC-E3012AEEC4A1}" type="datetime1">
              <a:rPr lang="en-US" smtClean="0"/>
              <a:t>7/13/2021</a:t>
            </a:fld>
            <a:endParaRPr lang="en-IN"/>
          </a:p>
        </p:txBody>
      </p:sp>
      <p:sp>
        <p:nvSpPr>
          <p:cNvPr id="5" name="Footer Placeholder 4"/>
          <p:cNvSpPr>
            <a:spLocks noGrp="1"/>
          </p:cNvSpPr>
          <p:nvPr>
            <p:ph type="ftr" sz="quarter" idx="11"/>
          </p:nvPr>
        </p:nvSpPr>
        <p:spPr/>
        <p:txBody>
          <a:bodyPr/>
          <a:lstStyle/>
          <a:p>
            <a:r>
              <a:rPr lang="en-IN"/>
              <a:t>FINAL PPT</a:t>
            </a:r>
          </a:p>
        </p:txBody>
      </p:sp>
      <p:sp>
        <p:nvSpPr>
          <p:cNvPr id="6" name="Slide Number Placeholder 5"/>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FE57223-91A8-407A-98E9-28F7B6C51998}" type="datetime1">
              <a:rPr lang="en-US" smtClean="0"/>
              <a:t>7/13/2021</a:t>
            </a:fld>
            <a:endParaRPr lang="en-IN"/>
          </a:p>
        </p:txBody>
      </p:sp>
      <p:sp>
        <p:nvSpPr>
          <p:cNvPr id="6" name="Footer Placeholder 5"/>
          <p:cNvSpPr>
            <a:spLocks noGrp="1"/>
          </p:cNvSpPr>
          <p:nvPr>
            <p:ph type="ftr" sz="quarter" idx="11"/>
          </p:nvPr>
        </p:nvSpPr>
        <p:spPr/>
        <p:txBody>
          <a:bodyPr/>
          <a:lstStyle/>
          <a:p>
            <a:r>
              <a:rPr lang="en-IN"/>
              <a:t>FINAL PPT</a:t>
            </a:r>
          </a:p>
        </p:txBody>
      </p:sp>
      <p:sp>
        <p:nvSpPr>
          <p:cNvPr id="7" name="Slide Number Placeholder 6"/>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DBEC5B5-4889-4997-A398-3EA2701D48B2}" type="datetime1">
              <a:rPr lang="en-US" smtClean="0"/>
              <a:t>7/13/2021</a:t>
            </a:fld>
            <a:endParaRPr lang="en-IN"/>
          </a:p>
        </p:txBody>
      </p:sp>
      <p:sp>
        <p:nvSpPr>
          <p:cNvPr id="8" name="Footer Placeholder 7"/>
          <p:cNvSpPr>
            <a:spLocks noGrp="1"/>
          </p:cNvSpPr>
          <p:nvPr>
            <p:ph type="ftr" sz="quarter" idx="11"/>
          </p:nvPr>
        </p:nvSpPr>
        <p:spPr/>
        <p:txBody>
          <a:bodyPr/>
          <a:lstStyle/>
          <a:p>
            <a:r>
              <a:rPr lang="en-IN"/>
              <a:t>FINAL PPT</a:t>
            </a:r>
          </a:p>
        </p:txBody>
      </p:sp>
      <p:sp>
        <p:nvSpPr>
          <p:cNvPr id="9" name="Slide Number Placeholder 8"/>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B357C5-2F65-41CB-B231-3F028C553F23}" type="datetime1">
              <a:rPr lang="en-US" smtClean="0"/>
              <a:t>7/13/2021</a:t>
            </a:fld>
            <a:endParaRPr lang="en-IN"/>
          </a:p>
        </p:txBody>
      </p:sp>
      <p:sp>
        <p:nvSpPr>
          <p:cNvPr id="4" name="Footer Placeholder 3"/>
          <p:cNvSpPr>
            <a:spLocks noGrp="1"/>
          </p:cNvSpPr>
          <p:nvPr>
            <p:ph type="ftr" sz="quarter" idx="11"/>
          </p:nvPr>
        </p:nvSpPr>
        <p:spPr/>
        <p:txBody>
          <a:bodyPr/>
          <a:lstStyle/>
          <a:p>
            <a:r>
              <a:rPr lang="en-IN"/>
              <a:t>FINAL PPT</a:t>
            </a:r>
          </a:p>
        </p:txBody>
      </p:sp>
      <p:sp>
        <p:nvSpPr>
          <p:cNvPr id="5" name="Slide Number Placeholder 4"/>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60301-98D9-4B88-99A9-C8483900ABB6}" type="datetime1">
              <a:rPr lang="en-US" smtClean="0"/>
              <a:t>7/13/2021</a:t>
            </a:fld>
            <a:endParaRPr lang="en-IN"/>
          </a:p>
        </p:txBody>
      </p:sp>
      <p:sp>
        <p:nvSpPr>
          <p:cNvPr id="3" name="Footer Placeholder 2"/>
          <p:cNvSpPr>
            <a:spLocks noGrp="1"/>
          </p:cNvSpPr>
          <p:nvPr>
            <p:ph type="ftr" sz="quarter" idx="11"/>
          </p:nvPr>
        </p:nvSpPr>
        <p:spPr/>
        <p:txBody>
          <a:bodyPr/>
          <a:lstStyle/>
          <a:p>
            <a:r>
              <a:rPr lang="en-IN"/>
              <a:t>FINAL PPT</a:t>
            </a:r>
          </a:p>
        </p:txBody>
      </p:sp>
      <p:sp>
        <p:nvSpPr>
          <p:cNvPr id="4" name="Slide Number Placeholder 3"/>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4982C-CCF2-4035-B14F-AB6B7F5D34F1}" type="datetime1">
              <a:rPr lang="en-US" smtClean="0"/>
              <a:t>7/13/2021</a:t>
            </a:fld>
            <a:endParaRPr lang="en-IN"/>
          </a:p>
        </p:txBody>
      </p:sp>
      <p:sp>
        <p:nvSpPr>
          <p:cNvPr id="6" name="Footer Placeholder 5"/>
          <p:cNvSpPr>
            <a:spLocks noGrp="1"/>
          </p:cNvSpPr>
          <p:nvPr>
            <p:ph type="ftr" sz="quarter" idx="11"/>
          </p:nvPr>
        </p:nvSpPr>
        <p:spPr/>
        <p:txBody>
          <a:bodyPr/>
          <a:lstStyle/>
          <a:p>
            <a:r>
              <a:rPr lang="en-IN"/>
              <a:t>FINAL PPT</a:t>
            </a:r>
          </a:p>
        </p:txBody>
      </p:sp>
      <p:sp>
        <p:nvSpPr>
          <p:cNvPr id="7" name="Slide Number Placeholder 6"/>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75C206-7392-449D-8972-D8FE2BDEA050}" type="datetime1">
              <a:rPr lang="en-US" smtClean="0"/>
              <a:t>7/13/2021</a:t>
            </a:fld>
            <a:endParaRPr lang="en-IN"/>
          </a:p>
        </p:txBody>
      </p:sp>
      <p:sp>
        <p:nvSpPr>
          <p:cNvPr id="6" name="Footer Placeholder 5"/>
          <p:cNvSpPr>
            <a:spLocks noGrp="1"/>
          </p:cNvSpPr>
          <p:nvPr>
            <p:ph type="ftr" sz="quarter" idx="11"/>
          </p:nvPr>
        </p:nvSpPr>
        <p:spPr/>
        <p:txBody>
          <a:bodyPr/>
          <a:lstStyle/>
          <a:p>
            <a:r>
              <a:rPr lang="en-IN"/>
              <a:t>FINAL PPT</a:t>
            </a:r>
          </a:p>
        </p:txBody>
      </p:sp>
      <p:sp>
        <p:nvSpPr>
          <p:cNvPr id="7" name="Slide Number Placeholder 6"/>
          <p:cNvSpPr>
            <a:spLocks noGrp="1"/>
          </p:cNvSpPr>
          <p:nvPr>
            <p:ph type="sldNum" sz="quarter" idx="12"/>
          </p:nvPr>
        </p:nvSpPr>
        <p:spPr/>
        <p:txBody>
          <a:bodyPr/>
          <a:lstStyle/>
          <a:p>
            <a:fld id="{72B704B9-12D9-4318-80EA-C09F0E351C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D4427-C0AE-4DB6-8E4B-54B79F2E561B}" type="datetime1">
              <a:rPr lang="en-US" smtClean="0"/>
              <a:t>7/13/2021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FINAL PPT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704B9-12D9-4318-80EA-C09F0E351C0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1" y="1424199"/>
            <a:ext cx="9144000" cy="1332970"/>
          </a:xfrm>
        </p:spPr>
        <p:txBody>
          <a:bodyPr>
            <a:normAutofit fontScale="90000"/>
          </a:bodyPr>
          <a:lstStyle/>
          <a:p>
            <a:r>
              <a:rPr lang="en-US" sz="3600" b="1" dirty="0">
                <a:latin typeface="Times New Roman" panose="02020603050405020304" pitchFamily="18" charset="0"/>
                <a:cs typeface="Times New Roman" panose="02020603050405020304" pitchFamily="18" charset="0"/>
              </a:rPr>
              <a:t>Finger Vein Based Biometric Identification Using Convolutional Neural Networks</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88491" y="2568931"/>
            <a:ext cx="9383697" cy="4182533"/>
          </a:xfrm>
        </p:spPr>
        <p:txBody>
          <a:bodyPr>
            <a:normAutofit/>
          </a:bodyPr>
          <a:lstStyle/>
          <a:p>
            <a:pPr algn="l"/>
            <a:r>
              <a:rPr lang="en-IN" sz="2800" dirty="0"/>
              <a:t>                                                    </a:t>
            </a:r>
            <a:r>
              <a:rPr lang="en-IN" sz="2800" i="1" dirty="0"/>
              <a:t>by</a:t>
            </a:r>
          </a:p>
          <a:p>
            <a:pPr algn="l"/>
            <a:r>
              <a:rPr lang="en-IN" sz="2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Saquib</a:t>
            </a:r>
            <a:r>
              <a:rPr lang="en-IN" sz="1800" dirty="0">
                <a:latin typeface="Times New Roman" panose="02020603050405020304" pitchFamily="18" charset="0"/>
                <a:cs typeface="Times New Roman" panose="02020603050405020304" pitchFamily="18" charset="0"/>
              </a:rPr>
              <a:t> Nawaz    170081601035</a:t>
            </a:r>
          </a:p>
          <a:p>
            <a:pPr algn="l"/>
            <a:r>
              <a:rPr lang="en-IN" sz="1800" dirty="0">
                <a:latin typeface="Times New Roman" panose="02020603050405020304" pitchFamily="18" charset="0"/>
                <a:cs typeface="Times New Roman" panose="02020603050405020304" pitchFamily="18" charset="0"/>
              </a:rPr>
              <a:t>                                                   Varun Kumar K  170081601038</a:t>
            </a:r>
          </a:p>
          <a:p>
            <a:pPr algn="l"/>
            <a:r>
              <a:rPr lang="en-IN" sz="1800" dirty="0">
                <a:latin typeface="Times New Roman" panose="02020603050405020304" pitchFamily="18" charset="0"/>
                <a:cs typeface="Times New Roman" panose="02020603050405020304" pitchFamily="18" charset="0"/>
              </a:rPr>
              <a:t>                                           </a:t>
            </a:r>
          </a:p>
          <a:p>
            <a:pPr algn="l"/>
            <a:endParaRPr lang="en-IN" sz="180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Under the guidance of</a:t>
            </a:r>
          </a:p>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Dr . G. Kavitha</a:t>
            </a:r>
          </a:p>
          <a:p>
            <a:pPr algn="l"/>
            <a:r>
              <a:rPr lang="en-IN" sz="1800" b="1" dirty="0">
                <a:latin typeface="Times New Roman" panose="02020603050405020304" pitchFamily="18" charset="0"/>
                <a:cs typeface="Times New Roman" panose="02020603050405020304" pitchFamily="18" charset="0"/>
              </a:rPr>
              <a:t>                         </a:t>
            </a:r>
            <a:r>
              <a:rPr lang="en-IN" sz="1900" b="1" dirty="0">
                <a:solidFill>
                  <a:srgbClr val="333333"/>
                </a:solidFill>
                <a:latin typeface="open_sansregular"/>
                <a:cs typeface="Times New Roman" panose="02020603050405020304" pitchFamily="18" charset="0"/>
              </a:rPr>
              <a:t>Associate Professor</a:t>
            </a:r>
            <a:r>
              <a:rPr lang="en-IN" sz="1900" b="1" i="0" dirty="0">
                <a:solidFill>
                  <a:srgbClr val="333333"/>
                </a:solidFill>
                <a:effectLst/>
                <a:latin typeface="open_sansregular"/>
              </a:rPr>
              <a:t>, Department of </a:t>
            </a:r>
            <a:r>
              <a:rPr lang="en-IN" sz="1900" b="1" dirty="0">
                <a:solidFill>
                  <a:srgbClr val="333333"/>
                </a:solidFill>
                <a:latin typeface="open_sansregular"/>
              </a:rPr>
              <a:t>Information Technology</a:t>
            </a:r>
          </a:p>
          <a:p>
            <a:pPr algn="l"/>
            <a:r>
              <a:rPr lang="en-IN" sz="1900" b="1" dirty="0">
                <a:solidFill>
                  <a:srgbClr val="333333"/>
                </a:solidFill>
                <a:latin typeface="open_sansregular"/>
                <a:cs typeface="Times New Roman" panose="02020603050405020304" pitchFamily="18" charset="0"/>
              </a:rPr>
              <a:t>B.S. </a:t>
            </a:r>
            <a:r>
              <a:rPr lang="en-IN" sz="1900" b="1" dirty="0" err="1">
                <a:solidFill>
                  <a:srgbClr val="333333"/>
                </a:solidFill>
                <a:latin typeface="open_sansregular"/>
                <a:cs typeface="Times New Roman" panose="02020603050405020304" pitchFamily="18" charset="0"/>
              </a:rPr>
              <a:t>Abdur</a:t>
            </a:r>
            <a:r>
              <a:rPr lang="en-IN" sz="1900" b="1" dirty="0">
                <a:solidFill>
                  <a:srgbClr val="333333"/>
                </a:solidFill>
                <a:latin typeface="open_sansregular"/>
                <a:cs typeface="Times New Roman" panose="02020603050405020304" pitchFamily="18" charset="0"/>
              </a:rPr>
              <a:t> Rahman Crescent Institute of Science &amp; Technology, </a:t>
            </a:r>
            <a:r>
              <a:rPr lang="en-IN" sz="1900" b="1" dirty="0" err="1">
                <a:solidFill>
                  <a:srgbClr val="333333"/>
                </a:solidFill>
                <a:latin typeface="open_sansregular"/>
                <a:cs typeface="Times New Roman" panose="02020603050405020304" pitchFamily="18" charset="0"/>
              </a:rPr>
              <a:t>Vandalur</a:t>
            </a:r>
            <a:r>
              <a:rPr lang="en-IN" sz="1900" b="1" dirty="0">
                <a:solidFill>
                  <a:srgbClr val="333333"/>
                </a:solidFill>
                <a:latin typeface="open_sansregular"/>
                <a:cs typeface="Times New Roman" panose="02020603050405020304" pitchFamily="18" charset="0"/>
              </a:rPr>
              <a:t>, Chennai – 600 048</a:t>
            </a:r>
            <a:endParaRPr lang="en-IN" sz="1900" b="1"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fld id="{72B704B9-12D9-4318-80EA-C09F0E351C06}" type="slidenum">
              <a:rPr lang="en-IN" smtClean="0"/>
              <a:t>1</a:t>
            </a:fld>
            <a:endParaRPr lang="en-IN"/>
          </a:p>
        </p:txBody>
      </p:sp>
      <p:sp>
        <p:nvSpPr>
          <p:cNvPr id="4" name="Date Placeholder 3">
            <a:extLst>
              <a:ext uri="{FF2B5EF4-FFF2-40B4-BE49-F238E27FC236}">
                <a16:creationId xmlns:a16="http://schemas.microsoft.com/office/drawing/2014/main" id="{E3B6897E-7F87-45F2-A806-557FDB7B43E8}"/>
              </a:ext>
            </a:extLst>
          </p:cNvPr>
          <p:cNvSpPr>
            <a:spLocks noGrp="1"/>
          </p:cNvSpPr>
          <p:nvPr>
            <p:ph type="dt" sz="half" idx="10"/>
          </p:nvPr>
        </p:nvSpPr>
        <p:spPr/>
        <p:txBody>
          <a:bodyPr/>
          <a:lstStyle/>
          <a:p>
            <a:fld id="{45BF0A63-634E-406C-88C8-F2725555BBD7}" type="datetime1">
              <a:rPr lang="en-US" smtClean="0"/>
              <a:t>7/13/2021</a:t>
            </a:fld>
            <a:endParaRPr lang="en-IN" dirty="0"/>
          </a:p>
        </p:txBody>
      </p:sp>
      <p:sp>
        <p:nvSpPr>
          <p:cNvPr id="7" name="Footer Placeholder 6">
            <a:extLst>
              <a:ext uri="{FF2B5EF4-FFF2-40B4-BE49-F238E27FC236}">
                <a16:creationId xmlns:a16="http://schemas.microsoft.com/office/drawing/2014/main" id="{BFDBA832-6012-46B2-ABB6-6B99458D6FB7}"/>
              </a:ext>
            </a:extLst>
          </p:cNvPr>
          <p:cNvSpPr>
            <a:spLocks noGrp="1"/>
          </p:cNvSpPr>
          <p:nvPr>
            <p:ph type="ftr" sz="quarter" idx="11"/>
          </p:nvPr>
        </p:nvSpPr>
        <p:spPr/>
        <p:txBody>
          <a:bodyPr/>
          <a:lstStyle/>
          <a:p>
            <a:r>
              <a:rPr lang="en-IN"/>
              <a:t>FINAL PPT</a:t>
            </a:r>
            <a:endParaRPr lang="en-IN" dirty="0"/>
          </a:p>
        </p:txBody>
      </p:sp>
      <p:pic>
        <p:nvPicPr>
          <p:cNvPr id="9" name="Picture 8">
            <a:extLst>
              <a:ext uri="{FF2B5EF4-FFF2-40B4-BE49-F238E27FC236}">
                <a16:creationId xmlns:a16="http://schemas.microsoft.com/office/drawing/2014/main" id="{C0F3530F-617E-4A8C-A9B1-BA291D4A89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472"/>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838200" y="2052757"/>
            <a:ext cx="10515600" cy="4351338"/>
          </a:xfrm>
        </p:spPr>
        <p:txBody>
          <a:bodyPr>
            <a:normAutofit/>
          </a:bodyPr>
          <a:lstStyle/>
          <a:p>
            <a:pPr marL="0" indent="0" algn="just">
              <a:buNone/>
            </a:pPr>
            <a:r>
              <a:rPr lang="en-US" sz="1600" b="0" i="0" dirty="0">
                <a:solidFill>
                  <a:srgbClr val="262626"/>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altLang="en-US" sz="1800" dirty="0">
                <a:latin typeface="Arial" panose="020B0604020202020204" pitchFamily="34" charset="0"/>
                <a:cs typeface="Arial" panose="020B0604020202020204" pitchFamily="34" charset="0"/>
              </a:rPr>
              <a:t> </a:t>
            </a:r>
            <a:r>
              <a:rPr lang="en-IN" altLang="en-US" sz="1800" dirty="0" err="1">
                <a:latin typeface="Times New Roman" panose="02020603050405020304" pitchFamily="18" charset="0"/>
                <a:cs typeface="Times New Roman" panose="02020603050405020304" pitchFamily="18" charset="0"/>
              </a:rPr>
              <a:t>Analyzing</a:t>
            </a:r>
            <a:r>
              <a:rPr lang="en-IN" altLang="en-US" sz="1800" dirty="0">
                <a:latin typeface="Times New Roman" panose="02020603050405020304" pitchFamily="18" charset="0"/>
                <a:cs typeface="Times New Roman" panose="02020603050405020304" pitchFamily="18" charset="0"/>
              </a:rPr>
              <a:t> the finger vein images of different quality can reduce the accuracy of biometric authentication and identification.</a:t>
            </a:r>
          </a:p>
          <a:p>
            <a:pPr>
              <a:buFont typeface="Wingdings" panose="05000000000000000000" pitchFamily="2" charset="2"/>
              <a:buChar char="q"/>
            </a:pPr>
            <a:r>
              <a:rPr lang="en-IN" altLang="en-US" sz="1800" dirty="0">
                <a:latin typeface="Times New Roman" panose="02020603050405020304" pitchFamily="18" charset="0"/>
                <a:cs typeface="Times New Roman" panose="02020603050405020304" pitchFamily="18" charset="0"/>
              </a:rPr>
              <a:t>The quality of the image available for the finger vein must be unique and accurate,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it is not clearly viewed or accurate, then we cannot process with less quality images. So, we need high quality finger vein images to be taken as input images.</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Since the accuracy level is less, the efficiency of the project also becomes low.</a:t>
            </a:r>
            <a:endParaRPr lang="en-US" sz="1800" dirty="0">
              <a:latin typeface="Times New Roman" panose="02020603050405020304" pitchFamily="18" charset="0"/>
              <a:cs typeface="Times New Roman" panose="02020603050405020304" pitchFamily="18" charset="0"/>
            </a:endParaRPr>
          </a:p>
          <a:p>
            <a:pPr marL="0" indent="0" algn="just">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10</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BD308E3D-B969-428C-A7E9-C242193E792C}"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pic>
        <p:nvPicPr>
          <p:cNvPr id="9" name="Picture 8">
            <a:extLst>
              <a:ext uri="{FF2B5EF4-FFF2-40B4-BE49-F238E27FC236}">
                <a16:creationId xmlns:a16="http://schemas.microsoft.com/office/drawing/2014/main" id="{FFAF941A-11D3-467F-8C66-2C1E3A2D6E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65629133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472"/>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OVERALL ARCHITECTURE DIAGRAM</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11</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0C422F05-E3E7-4D2B-BFBE-B37C371D330B}" type="datetime1">
              <a:rPr lang="en-US" smtClean="0"/>
              <a:t>7/13/2021</a:t>
            </a:fld>
            <a:endParaRPr lang="en-IN" dirty="0"/>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endParaRPr lang="en-IN" dirty="0"/>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12" name="TextBox 11">
            <a:extLst>
              <a:ext uri="{FF2B5EF4-FFF2-40B4-BE49-F238E27FC236}">
                <a16:creationId xmlns:a16="http://schemas.microsoft.com/office/drawing/2014/main" id="{51E738F2-EB99-4A20-9842-182D04E17220}"/>
              </a:ext>
            </a:extLst>
          </p:cNvPr>
          <p:cNvSpPr txBox="1"/>
          <p:nvPr/>
        </p:nvSpPr>
        <p:spPr>
          <a:xfrm>
            <a:off x="1804676" y="5917196"/>
            <a:ext cx="8863324" cy="369332"/>
          </a:xfrm>
          <a:prstGeom prst="rect">
            <a:avLst/>
          </a:prstGeom>
          <a:noFill/>
        </p:spPr>
        <p:txBody>
          <a:bodyPr wrap="none" rtlCol="0">
            <a:spAutoFit/>
          </a:bodyPr>
          <a:lstStyle/>
          <a:p>
            <a:r>
              <a:rPr lang="en-IN" dirty="0"/>
              <a:t>FIG. DIAGRAMMATIC REPRESENTATION OF FINGER VEIN BIOMETRIC IDENTIFICATION SYSTEM</a:t>
            </a:r>
          </a:p>
        </p:txBody>
      </p:sp>
      <p:pic>
        <p:nvPicPr>
          <p:cNvPr id="10" name="Picture 9">
            <a:extLst>
              <a:ext uri="{FF2B5EF4-FFF2-40B4-BE49-F238E27FC236}">
                <a16:creationId xmlns:a16="http://schemas.microsoft.com/office/drawing/2014/main" id="{A78B3433-A4BC-409A-AB0A-DA48E7A4B13F}"/>
              </a:ext>
            </a:extLst>
          </p:cNvPr>
          <p:cNvPicPr/>
          <p:nvPr/>
        </p:nvPicPr>
        <p:blipFill>
          <a:blip r:embed="rId3"/>
          <a:stretch>
            <a:fillRect/>
          </a:stretch>
        </p:blipFill>
        <p:spPr>
          <a:xfrm>
            <a:off x="3221372" y="1629472"/>
            <a:ext cx="4991982" cy="4351338"/>
          </a:xfrm>
          <a:prstGeom prst="rect">
            <a:avLst/>
          </a:prstGeom>
        </p:spPr>
      </p:pic>
    </p:spTree>
    <p:extLst>
      <p:ext uri="{BB962C8B-B14F-4D97-AF65-F5344CB8AC3E}">
        <p14:creationId xmlns:p14="http://schemas.microsoft.com/office/powerpoint/2010/main" val="195411369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822" y="531407"/>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LIST OF MODULES</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12</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22C10731-7826-4F09-9E75-5BE6518B3691}"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5" name="TextBox 4">
            <a:extLst>
              <a:ext uri="{FF2B5EF4-FFF2-40B4-BE49-F238E27FC236}">
                <a16:creationId xmlns:a16="http://schemas.microsoft.com/office/drawing/2014/main" id="{99D45806-2461-4351-9F33-32130FD7F30C}"/>
              </a:ext>
            </a:extLst>
          </p:cNvPr>
          <p:cNvSpPr txBox="1"/>
          <p:nvPr/>
        </p:nvSpPr>
        <p:spPr>
          <a:xfrm>
            <a:off x="838200" y="1582892"/>
            <a:ext cx="10116845" cy="5663089"/>
          </a:xfrm>
          <a:prstGeom prst="rect">
            <a:avLst/>
          </a:prstGeom>
          <a:noFill/>
        </p:spPr>
        <p:txBody>
          <a:bodyPr wrap="square" rtlCol="0">
            <a:spAutoFit/>
          </a:bodyPr>
          <a:lstStyle/>
          <a:p>
            <a:pPr marL="0" indent="0" algn="just">
              <a:buNone/>
            </a:pPr>
            <a:r>
              <a:rPr lang="en-US" sz="2400" b="0" i="0" dirty="0">
                <a:solidFill>
                  <a:srgbClr val="262626"/>
                </a:solidFill>
                <a:effectLst/>
                <a:latin typeface="Times New Roman" panose="02020603050405020304" pitchFamily="18" charset="0"/>
                <a:cs typeface="Times New Roman" panose="02020603050405020304" pitchFamily="18" charset="0"/>
              </a:rPr>
              <a:t>MODULE 1 </a:t>
            </a:r>
            <a:r>
              <a:rPr lang="en-US" sz="2400" b="0" i="0" dirty="0">
                <a:solidFill>
                  <a:srgbClr val="262626"/>
                </a:solidFill>
                <a:effectLst/>
                <a:latin typeface="Times New Roman" panose="02020603050405020304" pitchFamily="18" charset="0"/>
                <a:cs typeface="Times New Roman" panose="02020603050405020304" pitchFamily="18" charset="0"/>
                <a:sym typeface="Wingdings" panose="05000000000000000000" pitchFamily="2" charset="2"/>
              </a:rPr>
              <a:t> PREPROCESSING:</a:t>
            </a:r>
          </a:p>
          <a:p>
            <a:pPr marL="0" indent="0" algn="just">
              <a:buNone/>
            </a:pPr>
            <a:endParaRPr lang="en-US" sz="1600" dirty="0">
              <a:solidFill>
                <a:srgbClr val="262626"/>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Input images gathered from publicly available databases, are pre-processed for ROI extraction and image enhancement.</a:t>
            </a:r>
          </a:p>
          <a:p>
            <a:pPr algn="just">
              <a:lnSpc>
                <a:spcPct val="150000"/>
              </a:lnSpc>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preprocessing image captured by acquisition process itself introduces “Noise”. This images need to be processed.</a:t>
            </a:r>
          </a:p>
          <a:p>
            <a:pPr algn="just">
              <a:lnSpc>
                <a:spcPct val="150000"/>
              </a:lnSpc>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Moreover, two different sensors of the same object will produce different images.</a:t>
            </a:r>
          </a:p>
          <a:p>
            <a:pPr algn="just">
              <a:lnSpc>
                <a:spcPct val="150000"/>
              </a:lnSpc>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Preprocessing helps to upgrade the quality of the captured image and founded on the rules that define how the blood vessel network will be segmented.</a:t>
            </a:r>
          </a:p>
          <a:p>
            <a:pPr algn="just">
              <a:lnSpc>
                <a:spcPct val="150000"/>
              </a:lnSpc>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Finger vein preprocessing basically includes : extraction of Region of Interest (ROI), segmentation and combination of filters. </a:t>
            </a:r>
            <a:r>
              <a:rPr lang="en-US" sz="2000" dirty="0">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b="0" i="0" dirty="0">
              <a:solidFill>
                <a:srgbClr val="262626"/>
              </a:solidFill>
              <a:effectLst/>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885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3D6D-BFAA-4652-8196-B8110F96BCC4}"/>
              </a:ext>
            </a:extLst>
          </p:cNvPr>
          <p:cNvSpPr>
            <a:spLocks noGrp="1"/>
          </p:cNvSpPr>
          <p:nvPr>
            <p:ph type="title"/>
          </p:nvPr>
        </p:nvSpPr>
        <p:spPr>
          <a:xfrm>
            <a:off x="1735123" y="5037732"/>
            <a:ext cx="8247077" cy="551270"/>
          </a:xfrm>
        </p:spPr>
        <p:txBody>
          <a:bodyPr>
            <a:noAutofit/>
          </a:bodyPr>
          <a:lstStyle/>
          <a:p>
            <a:r>
              <a:rPr lang="en-IN" sz="2000" dirty="0"/>
              <a:t>FIG. INPUT IMAGES FROM 3 DIFFERENT PUBLICLY AVAILABLE DATASETS</a:t>
            </a:r>
          </a:p>
        </p:txBody>
      </p:sp>
      <p:pic>
        <p:nvPicPr>
          <p:cNvPr id="8" name="Content Placeholder 7">
            <a:extLst>
              <a:ext uri="{FF2B5EF4-FFF2-40B4-BE49-F238E27FC236}">
                <a16:creationId xmlns:a16="http://schemas.microsoft.com/office/drawing/2014/main" id="{637C487C-0149-49D4-8AF3-A1513B469130}"/>
              </a:ext>
            </a:extLst>
          </p:cNvPr>
          <p:cNvPicPr>
            <a:picLocks noGrp="1" noChangeAspect="1"/>
          </p:cNvPicPr>
          <p:nvPr>
            <p:ph idx="1"/>
          </p:nvPr>
        </p:nvPicPr>
        <p:blipFill>
          <a:blip r:embed="rId2"/>
          <a:stretch>
            <a:fillRect/>
          </a:stretch>
        </p:blipFill>
        <p:spPr>
          <a:xfrm>
            <a:off x="2628065" y="1268998"/>
            <a:ext cx="5982535" cy="3400900"/>
          </a:xfrm>
        </p:spPr>
      </p:pic>
      <p:sp>
        <p:nvSpPr>
          <p:cNvPr id="4" name="Date Placeholder 3">
            <a:extLst>
              <a:ext uri="{FF2B5EF4-FFF2-40B4-BE49-F238E27FC236}">
                <a16:creationId xmlns:a16="http://schemas.microsoft.com/office/drawing/2014/main" id="{59451CC1-4BFF-4351-BB98-7F6F85281009}"/>
              </a:ext>
            </a:extLst>
          </p:cNvPr>
          <p:cNvSpPr>
            <a:spLocks noGrp="1"/>
          </p:cNvSpPr>
          <p:nvPr>
            <p:ph type="dt" sz="half" idx="10"/>
          </p:nvPr>
        </p:nvSpPr>
        <p:spPr/>
        <p:txBody>
          <a:bodyPr/>
          <a:lstStyle/>
          <a:p>
            <a:fld id="{1CB15C69-ADA2-431B-AE3B-4E3D38A9E50F}" type="datetime1">
              <a:rPr lang="en-US" smtClean="0"/>
              <a:t>7/13/2021</a:t>
            </a:fld>
            <a:endParaRPr lang="en-IN"/>
          </a:p>
        </p:txBody>
      </p:sp>
      <p:sp>
        <p:nvSpPr>
          <p:cNvPr id="5" name="Footer Placeholder 4">
            <a:extLst>
              <a:ext uri="{FF2B5EF4-FFF2-40B4-BE49-F238E27FC236}">
                <a16:creationId xmlns:a16="http://schemas.microsoft.com/office/drawing/2014/main" id="{72367B29-DA0B-491E-AA7F-85E831AE7636}"/>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DDD0F7C1-7CE5-41CA-B42C-1FDC1036B269}"/>
              </a:ext>
            </a:extLst>
          </p:cNvPr>
          <p:cNvSpPr>
            <a:spLocks noGrp="1"/>
          </p:cNvSpPr>
          <p:nvPr>
            <p:ph type="sldNum" sz="quarter" idx="12"/>
          </p:nvPr>
        </p:nvSpPr>
        <p:spPr/>
        <p:txBody>
          <a:bodyPr/>
          <a:lstStyle/>
          <a:p>
            <a:fld id="{72B704B9-12D9-4318-80EA-C09F0E351C06}" type="slidenum">
              <a:rPr lang="en-IN" smtClean="0"/>
              <a:t>13</a:t>
            </a:fld>
            <a:endParaRPr lang="en-IN"/>
          </a:p>
        </p:txBody>
      </p:sp>
    </p:spTree>
    <p:extLst>
      <p:ext uri="{BB962C8B-B14F-4D97-AF65-F5344CB8AC3E}">
        <p14:creationId xmlns:p14="http://schemas.microsoft.com/office/powerpoint/2010/main" val="36590538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822" y="531407"/>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MODULES (Contd.)</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14</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7CCA03DE-B2D7-4D0E-A695-D47CF71FEE77}"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5" name="TextBox 4">
            <a:extLst>
              <a:ext uri="{FF2B5EF4-FFF2-40B4-BE49-F238E27FC236}">
                <a16:creationId xmlns:a16="http://schemas.microsoft.com/office/drawing/2014/main" id="{99D45806-2461-4351-9F33-32130FD7F30C}"/>
              </a:ext>
            </a:extLst>
          </p:cNvPr>
          <p:cNvSpPr txBox="1"/>
          <p:nvPr/>
        </p:nvSpPr>
        <p:spPr>
          <a:xfrm>
            <a:off x="838200" y="1817242"/>
            <a:ext cx="10116845" cy="4708981"/>
          </a:xfrm>
          <a:prstGeom prst="rect">
            <a:avLst/>
          </a:prstGeom>
          <a:noFill/>
        </p:spPr>
        <p:txBody>
          <a:bodyPr wrap="square" rtlCol="0">
            <a:spAutoFit/>
          </a:bodyPr>
          <a:lstStyle/>
          <a:p>
            <a:pPr marL="0" indent="0" algn="just">
              <a:buNone/>
            </a:pPr>
            <a:r>
              <a:rPr lang="en-US" sz="2400" dirty="0">
                <a:latin typeface="Times New Roman" panose="02020603050405020304" pitchFamily="18" charset="0"/>
                <a:cs typeface="Times New Roman" panose="02020603050405020304" pitchFamily="18" charset="0"/>
              </a:rPr>
              <a:t>MODULE 2 </a:t>
            </a:r>
            <a:r>
              <a:rPr lang="en-US" sz="2400" dirty="0">
                <a:latin typeface="Times New Roman" panose="02020603050405020304" pitchFamily="18" charset="0"/>
                <a:cs typeface="Times New Roman" panose="02020603050405020304" pitchFamily="18" charset="0"/>
                <a:sym typeface="Wingdings" panose="05000000000000000000" pitchFamily="2" charset="2"/>
              </a:rPr>
              <a:t> EXTRACTION OF REGION OF INTEREST (ROI):</a:t>
            </a:r>
          </a:p>
          <a:p>
            <a:pPr marL="0" indent="0" algn="just">
              <a:buNone/>
            </a:pP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The left and right end areas are usually the thick part of the finger or fingernail where the lighting is inadequate. </a:t>
            </a:r>
          </a:p>
          <a:p>
            <a:pPr algn="just">
              <a:lnSpc>
                <a:spcPct val="150000"/>
              </a:lnSpc>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As the vein patterns </a:t>
            </a:r>
            <a:r>
              <a:rPr lang="en-US" sz="2000" dirty="0">
                <a:latin typeface="Times New Roman" panose="02020603050405020304" pitchFamily="18" charset="0"/>
                <a:cs typeface="Times New Roman" panose="02020603050405020304" pitchFamily="18" charset="0"/>
              </a:rPr>
              <a:t>in</a:t>
            </a:r>
            <a:r>
              <a:rPr lang="en-US" sz="2000" b="0" i="0" u="none" strike="noStrike" baseline="0" dirty="0">
                <a:latin typeface="Times New Roman" panose="02020603050405020304" pitchFamily="18" charset="0"/>
                <a:cs typeface="Times New Roman" panose="02020603050405020304" pitchFamily="18" charset="0"/>
              </a:rPr>
              <a:t> these areas are not captured accurately and are not useful for recognition, these areas are removed by </a:t>
            </a:r>
            <a:r>
              <a:rPr lang="en-US" sz="2000" dirty="0">
                <a:latin typeface="Times New Roman" panose="02020603050405020304" pitchFamily="18" charset="0"/>
                <a:cs typeface="Times New Roman" panose="02020603050405020304" pitchFamily="18" charset="0"/>
              </a:rPr>
              <a:t>using combination of filters</a:t>
            </a:r>
            <a:r>
              <a:rPr lang="en-US" sz="2000" b="0" i="0" u="none" strike="noStrike" baseline="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Then, noise, is removed using a component labeling method to obtain an image. The vein-patterns in the black region inside the finger area cannot  be observed due to bright lighting, and this region is filled with the average value of the surrounding pixels using a 4 × 20 mask in order to create an ROI mask.</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22662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6D30-2F28-4FBD-8085-D9526459F09C}"/>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MODULE 3 </a:t>
            </a:r>
            <a:r>
              <a:rPr lang="en-IN" sz="2800" dirty="0">
                <a:latin typeface="Times New Roman" panose="02020603050405020304" pitchFamily="18" charset="0"/>
                <a:cs typeface="Times New Roman" panose="02020603050405020304" pitchFamily="18" charset="0"/>
                <a:sym typeface="Wingdings" panose="05000000000000000000" pitchFamily="2" charset="2"/>
              </a:rPr>
              <a:t> FEATURE EXTRACTION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4F4718-9B76-4034-B6C1-1C9DD8DE9F28}"/>
              </a:ext>
            </a:extLst>
          </p:cNvPr>
          <p:cNvSpPr>
            <a:spLocks noGrp="1"/>
          </p:cNvSpPr>
          <p:nvPr>
            <p:ph idx="1"/>
          </p:nvPr>
        </p:nvSpPr>
        <p:spPr>
          <a:xfrm>
            <a:off x="838200" y="1825625"/>
            <a:ext cx="9882930" cy="4351338"/>
          </a:xfrm>
        </p:spPr>
        <p:txBody>
          <a:bodyPr>
            <a:normAutofit/>
          </a:bodyPr>
          <a:lstStyle/>
          <a:p>
            <a:pPr marL="0" indent="0" algn="just">
              <a:buNone/>
            </a:pPr>
            <a:r>
              <a:rPr lang="en-US" sz="2000" b="1" u="none" strike="noStrike" baseline="0" dirty="0">
                <a:latin typeface="Times New Roman" panose="02020603050405020304" pitchFamily="18" charset="0"/>
                <a:cs typeface="Times New Roman" panose="02020603050405020304" pitchFamily="18" charset="0"/>
              </a:rPr>
              <a:t>INTENSITY FEATURES</a:t>
            </a:r>
            <a:r>
              <a:rPr lang="en-US" sz="2000" b="0" u="none" strike="noStrike" baseline="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I</a:t>
            </a:r>
            <a:r>
              <a:rPr lang="en-US" sz="2000" b="0" u="none" strike="noStrike" baseline="0" dirty="0">
                <a:latin typeface="Times New Roman" panose="02020603050405020304" pitchFamily="18" charset="0"/>
                <a:cs typeface="Times New Roman" panose="02020603050405020304" pitchFamily="18" charset="0"/>
              </a:rPr>
              <a:t>ntensity feature is often used as the primary source of image information in thoracic CT images.</a:t>
            </a:r>
          </a:p>
          <a:p>
            <a:pPr algn="just">
              <a:buFont typeface="Wingdings" panose="05000000000000000000" pitchFamily="2" charset="2"/>
              <a:buChar char="ü"/>
            </a:pPr>
            <a:endParaRPr lang="en-US" sz="26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TEXTURE FEATURES</a:t>
            </a:r>
            <a:r>
              <a:rPr lang="en-US" sz="2000" b="0" u="none" strike="noStrike" baseline="0" dirty="0">
                <a:latin typeface="Times New Roman" panose="02020603050405020304" pitchFamily="18" charset="0"/>
                <a:cs typeface="Times New Roman" panose="02020603050405020304" pitchFamily="18" charset="0"/>
              </a:rPr>
              <a:t>: </a:t>
            </a:r>
          </a:p>
          <a:p>
            <a:pPr algn="just"/>
            <a:r>
              <a:rPr lang="en-US" sz="2000" b="0" u="none" strike="noStrike" baseline="0" dirty="0">
                <a:latin typeface="Times New Roman" panose="02020603050405020304" pitchFamily="18" charset="0"/>
                <a:cs typeface="Times New Roman" panose="02020603050405020304" pitchFamily="18" charset="0"/>
              </a:rPr>
              <a:t>Texture descriptor can be a characterized property of nodule surfaces such as contrast, regularity, coarseness and structural arrangement. </a:t>
            </a:r>
          </a:p>
          <a:p>
            <a:pPr algn="just"/>
            <a:r>
              <a:rPr lang="en-US" sz="2000" b="0" u="none" strike="noStrike" baseline="0" dirty="0">
                <a:latin typeface="Times New Roman" panose="02020603050405020304" pitchFamily="18" charset="0"/>
                <a:cs typeface="Times New Roman" panose="02020603050405020304" pitchFamily="18" charset="0"/>
              </a:rPr>
              <a:t>The extraction of texture features has various methods such as GLCMs, LBP, Gabor filter and fractal dimension.  A hybrid method is proposed for extracting texture features. GLCMs, LBP and Gabor filter are integrated to improve the discriminating power of texture features. </a:t>
            </a: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EDC55C4-D916-441D-A42D-746EAE65E5AA}"/>
              </a:ext>
            </a:extLst>
          </p:cNvPr>
          <p:cNvSpPr>
            <a:spLocks noGrp="1"/>
          </p:cNvSpPr>
          <p:nvPr>
            <p:ph type="dt" sz="half" idx="10"/>
          </p:nvPr>
        </p:nvSpPr>
        <p:spPr/>
        <p:txBody>
          <a:bodyPr/>
          <a:lstStyle/>
          <a:p>
            <a:fld id="{97E8EB5E-0340-4667-B97D-7B690EF9773D}" type="datetime1">
              <a:rPr lang="en-US" smtClean="0"/>
              <a:t>7/13/2021</a:t>
            </a:fld>
            <a:endParaRPr lang="en-IN"/>
          </a:p>
        </p:txBody>
      </p:sp>
      <p:sp>
        <p:nvSpPr>
          <p:cNvPr id="5" name="Footer Placeholder 4">
            <a:extLst>
              <a:ext uri="{FF2B5EF4-FFF2-40B4-BE49-F238E27FC236}">
                <a16:creationId xmlns:a16="http://schemas.microsoft.com/office/drawing/2014/main" id="{EB08DF25-DA2B-46E7-9BC5-7E6EFE690C20}"/>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AEEA0B52-D04F-4FA6-BF9E-A08B246AF06D}"/>
              </a:ext>
            </a:extLst>
          </p:cNvPr>
          <p:cNvSpPr>
            <a:spLocks noGrp="1"/>
          </p:cNvSpPr>
          <p:nvPr>
            <p:ph type="sldNum" sz="quarter" idx="12"/>
          </p:nvPr>
        </p:nvSpPr>
        <p:spPr/>
        <p:txBody>
          <a:bodyPr/>
          <a:lstStyle/>
          <a:p>
            <a:fld id="{72B704B9-12D9-4318-80EA-C09F0E351C06}" type="slidenum">
              <a:rPr lang="en-IN" smtClean="0"/>
              <a:t>15</a:t>
            </a:fld>
            <a:endParaRPr lang="en-IN"/>
          </a:p>
        </p:txBody>
      </p:sp>
      <p:pic>
        <p:nvPicPr>
          <p:cNvPr id="8" name="Picture 7">
            <a:extLst>
              <a:ext uri="{FF2B5EF4-FFF2-40B4-BE49-F238E27FC236}">
                <a16:creationId xmlns:a16="http://schemas.microsoft.com/office/drawing/2014/main" id="{2A13F80D-03C1-4907-AEF8-E49D19650B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122886022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719E-B964-469D-A04E-4B407406CA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C229CBCD-0FCB-41E3-BAAA-2E5B350B6278}"/>
              </a:ext>
            </a:extLst>
          </p:cNvPr>
          <p:cNvSpPr>
            <a:spLocks noGrp="1"/>
          </p:cNvSpPr>
          <p:nvPr>
            <p:ph idx="1"/>
          </p:nvPr>
        </p:nvSpPr>
        <p:spPr/>
        <p:txBody>
          <a:bodyPr>
            <a:norm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GEOMETRIC FEATURES:</a:t>
            </a:r>
            <a:r>
              <a:rPr lang="en-US" sz="2000" b="0" i="1" u="none" strike="noStrike" baseline="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Several 2D geometric features are computed from the segmented modules. Major axis length and minor axis length are the major and minor axes lengths of the bounding ellipse of the module, respectively. </a:t>
            </a:r>
          </a:p>
          <a:p>
            <a:pPr algn="just">
              <a:lnSpc>
                <a:spcPct val="10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perimeter is the perimeter of a module multiplied by pixel resolution. Area is the number of nodule pixels encompassed by the module region at the maximum area slice multiplied by the pixel spacing.</a:t>
            </a: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6D1FA0A-E9A1-4316-AEEE-558D9BC29232}"/>
              </a:ext>
            </a:extLst>
          </p:cNvPr>
          <p:cNvSpPr>
            <a:spLocks noGrp="1"/>
          </p:cNvSpPr>
          <p:nvPr>
            <p:ph type="dt" sz="half" idx="10"/>
          </p:nvPr>
        </p:nvSpPr>
        <p:spPr/>
        <p:txBody>
          <a:bodyPr/>
          <a:lstStyle/>
          <a:p>
            <a:fld id="{3F231361-B73A-4B5F-A3FC-19389BBC83E2}" type="datetime1">
              <a:rPr lang="en-US" smtClean="0"/>
              <a:t>7/13/2021</a:t>
            </a:fld>
            <a:endParaRPr lang="en-IN"/>
          </a:p>
        </p:txBody>
      </p:sp>
      <p:sp>
        <p:nvSpPr>
          <p:cNvPr id="5" name="Footer Placeholder 4">
            <a:extLst>
              <a:ext uri="{FF2B5EF4-FFF2-40B4-BE49-F238E27FC236}">
                <a16:creationId xmlns:a16="http://schemas.microsoft.com/office/drawing/2014/main" id="{9E245912-2BE1-43EE-8E8F-7E72A7276169}"/>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35498720-B106-4629-BB1D-2C09E05E6D75}"/>
              </a:ext>
            </a:extLst>
          </p:cNvPr>
          <p:cNvSpPr>
            <a:spLocks noGrp="1"/>
          </p:cNvSpPr>
          <p:nvPr>
            <p:ph type="sldNum" sz="quarter" idx="12"/>
          </p:nvPr>
        </p:nvSpPr>
        <p:spPr/>
        <p:txBody>
          <a:bodyPr/>
          <a:lstStyle/>
          <a:p>
            <a:fld id="{72B704B9-12D9-4318-80EA-C09F0E351C06}" type="slidenum">
              <a:rPr lang="en-IN" smtClean="0"/>
              <a:t>16</a:t>
            </a:fld>
            <a:endParaRPr lang="en-IN"/>
          </a:p>
        </p:txBody>
      </p:sp>
      <p:pic>
        <p:nvPicPr>
          <p:cNvPr id="8" name="Picture 7">
            <a:extLst>
              <a:ext uri="{FF2B5EF4-FFF2-40B4-BE49-F238E27FC236}">
                <a16:creationId xmlns:a16="http://schemas.microsoft.com/office/drawing/2014/main" id="{78E39836-EA86-416A-AFF1-9425261CE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212116542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5EF7-4768-454D-B2D0-810F5B118A4B}"/>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MODULE 4 </a:t>
            </a:r>
            <a:r>
              <a:rPr lang="en-IN" sz="2800" b="1" dirty="0">
                <a:latin typeface="Times New Roman" panose="02020603050405020304" pitchFamily="18" charset="0"/>
                <a:cs typeface="Times New Roman" panose="02020603050405020304" pitchFamily="18" charset="0"/>
                <a:sym typeface="Wingdings" panose="05000000000000000000" pitchFamily="2" charset="2"/>
              </a:rPr>
              <a:t> CLASSIFICATION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0B9B09-7166-4F4A-B46E-FCFD13B0B5F6}"/>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Classification is used to associate the appropriate class label (type of texture) with the blood test sample in the finger vein by using the distance measurements. </a:t>
            </a:r>
          </a:p>
          <a:p>
            <a:pPr algn="just">
              <a:lnSpc>
                <a:spcPct val="10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selection of prominent features plays an important role in reducing the computational complexity of a classifier. </a:t>
            </a:r>
          </a:p>
          <a:p>
            <a:pPr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training data are used for updating the weights. Nonlinear mapping functions transform the nonlinear separation problem in the input plane into a linear separation problem in feature space, facilitating easier classification in the high </a:t>
            </a:r>
            <a:r>
              <a:rPr lang="en-IN" sz="2000" b="0" i="0" u="none" strike="noStrike" baseline="0" dirty="0">
                <a:latin typeface="Times New Roman" panose="02020603050405020304" pitchFamily="18" charset="0"/>
                <a:cs typeface="Times New Roman" panose="02020603050405020304" pitchFamily="18" charset="0"/>
              </a:rPr>
              <a:t>dimensional feature space.</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6CDC0E1-DCCB-446B-B5EC-14912907EDAF}"/>
              </a:ext>
            </a:extLst>
          </p:cNvPr>
          <p:cNvSpPr>
            <a:spLocks noGrp="1"/>
          </p:cNvSpPr>
          <p:nvPr>
            <p:ph type="dt" sz="half" idx="10"/>
          </p:nvPr>
        </p:nvSpPr>
        <p:spPr/>
        <p:txBody>
          <a:bodyPr/>
          <a:lstStyle/>
          <a:p>
            <a:fld id="{50480F89-AEDC-4323-9421-DBD645561FB9}" type="datetime1">
              <a:rPr lang="en-US" smtClean="0"/>
              <a:t>7/13/2021</a:t>
            </a:fld>
            <a:endParaRPr lang="en-IN"/>
          </a:p>
        </p:txBody>
      </p:sp>
      <p:sp>
        <p:nvSpPr>
          <p:cNvPr id="5" name="Footer Placeholder 4">
            <a:extLst>
              <a:ext uri="{FF2B5EF4-FFF2-40B4-BE49-F238E27FC236}">
                <a16:creationId xmlns:a16="http://schemas.microsoft.com/office/drawing/2014/main" id="{A3DE8FE6-6D73-4246-AAD8-02616248438F}"/>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701E9094-B42F-47AF-8DE3-BBC4DE76867D}"/>
              </a:ext>
            </a:extLst>
          </p:cNvPr>
          <p:cNvSpPr>
            <a:spLocks noGrp="1"/>
          </p:cNvSpPr>
          <p:nvPr>
            <p:ph type="sldNum" sz="quarter" idx="12"/>
          </p:nvPr>
        </p:nvSpPr>
        <p:spPr/>
        <p:txBody>
          <a:bodyPr/>
          <a:lstStyle/>
          <a:p>
            <a:fld id="{72B704B9-12D9-4318-80EA-C09F0E351C06}" type="slidenum">
              <a:rPr lang="en-IN" smtClean="0"/>
              <a:t>17</a:t>
            </a:fld>
            <a:endParaRPr lang="en-IN"/>
          </a:p>
        </p:txBody>
      </p:sp>
      <p:pic>
        <p:nvPicPr>
          <p:cNvPr id="8" name="Picture 7">
            <a:extLst>
              <a:ext uri="{FF2B5EF4-FFF2-40B4-BE49-F238E27FC236}">
                <a16:creationId xmlns:a16="http://schemas.microsoft.com/office/drawing/2014/main" id="{CCB2519E-4ACF-4E9C-ADD6-8A9F2010B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31585562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FC22-9A86-4278-BCB8-794E5147D5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634FED4E-53C4-486C-A01B-A5B88799CE39}"/>
              </a:ext>
            </a:extLst>
          </p:cNvPr>
          <p:cNvSpPr>
            <a:spLocks noGrp="1"/>
          </p:cNvSpPr>
          <p:nvPr>
            <p:ph idx="1"/>
          </p:nvPr>
        </p:nvSpPr>
        <p:spPr/>
        <p:txBody>
          <a:bodyPr>
            <a:normAutofit lnSpcReduction="10000"/>
          </a:bodyPr>
          <a:lstStyle/>
          <a:p>
            <a:pPr marL="0" indent="0" algn="just">
              <a:buNone/>
            </a:pPr>
            <a:r>
              <a:rPr lang="en-IN" sz="2000" b="1" dirty="0">
                <a:latin typeface="Arial" panose="020B0604020202020204" pitchFamily="34" charset="0"/>
                <a:cs typeface="Arial" panose="020B0604020202020204" pitchFamily="34" charset="0"/>
              </a:rPr>
              <a:t>CONVOLUTION LAYER</a:t>
            </a:r>
            <a:r>
              <a:rPr lang="en-IN" sz="2000" b="1" i="0" u="none" strike="noStrike" baseline="0" dirty="0">
                <a:latin typeface="Times New Roman" panose="02020603050405020304" pitchFamily="18" charset="0"/>
              </a:rPr>
              <a:t>:</a:t>
            </a:r>
          </a:p>
          <a:p>
            <a:pPr algn="just">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Convolution layer is the first layer to extract features from an input image. </a:t>
            </a:r>
            <a:r>
              <a:rPr lang="en-US" sz="2000" dirty="0">
                <a:latin typeface="Arial" panose="020B0604020202020204" pitchFamily="34" charset="0"/>
                <a:cs typeface="Arial" panose="020B0604020202020204" pitchFamily="34" charset="0"/>
              </a:rPr>
              <a:t>It </a:t>
            </a:r>
            <a:r>
              <a:rPr lang="en-US" sz="2000" b="0" i="0" u="none" strike="noStrike" baseline="0" dirty="0">
                <a:latin typeface="Arial" panose="020B0604020202020204" pitchFamily="34" charset="0"/>
                <a:cs typeface="Arial" panose="020B0604020202020204" pitchFamily="34" charset="0"/>
              </a:rPr>
              <a:t>preserves the relationship between pixels by learning the image features using small squares of input data. It is a mathematical operation that takes two inputs such as image matrix and a filter or kernel. </a:t>
            </a:r>
          </a:p>
          <a:p>
            <a:pPr marL="342900" lvl="0" indent="-342900">
              <a:lnSpc>
                <a:spcPct val="150000"/>
              </a:lnSpc>
              <a:spcAft>
                <a:spcPts val="800"/>
              </a:spcAft>
              <a:buFont typeface="Arial" panose="020B0604020202020204" pitchFamily="34" charset="0"/>
              <a:buChar char="•"/>
              <a:tabLst>
                <a:tab pos="457200" algn="l"/>
              </a:tabLst>
            </a:pPr>
            <a:r>
              <a:rPr lang="en-IN" sz="2000" dirty="0">
                <a:effectLst/>
                <a:latin typeface="Arial" panose="020B0604020202020204" pitchFamily="34" charset="0"/>
                <a:ea typeface="Calibri" panose="020F0502020204030204" pitchFamily="34" charset="0"/>
                <a:cs typeface="Arial" panose="020B0604020202020204" pitchFamily="34" charset="0"/>
              </a:rPr>
              <a:t>With the convolution of an image, we can execute operations such as sharpening, edge detection and blurring by applying different filters. </a:t>
            </a:r>
          </a:p>
          <a:p>
            <a:pPr marL="0" indent="0" algn="just">
              <a:buNone/>
            </a:pPr>
            <a:r>
              <a:rPr lang="en-IN" sz="2000" b="1" i="0" u="none" strike="noStrike" baseline="0" dirty="0">
                <a:latin typeface="Arial" panose="020B0604020202020204" pitchFamily="34" charset="0"/>
                <a:cs typeface="Arial" panose="020B0604020202020204" pitchFamily="34" charset="0"/>
              </a:rPr>
              <a:t>PADDING</a:t>
            </a:r>
            <a:r>
              <a:rPr lang="en-IN" sz="2000" b="1" i="0" u="none" strike="noStrike" baseline="0" dirty="0">
                <a:latin typeface="Times New Roman" panose="02020603050405020304" pitchFamily="18" charset="0"/>
              </a:rPr>
              <a:t>:</a:t>
            </a:r>
          </a:p>
          <a:p>
            <a:pPr algn="just">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Sometimes, filter does not perfectly fit the input image. We have two options: Pad the picture with zeros (zero-padding) so that it fits. </a:t>
            </a:r>
          </a:p>
          <a:p>
            <a:pPr algn="just">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Drop the part of the image where the filter did not fit. This is called valid padding which keeps only valid part of the image.</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BFC05A9-A311-4AB1-B0B4-A71A609D91BB}"/>
              </a:ext>
            </a:extLst>
          </p:cNvPr>
          <p:cNvSpPr>
            <a:spLocks noGrp="1"/>
          </p:cNvSpPr>
          <p:nvPr>
            <p:ph type="dt" sz="half" idx="10"/>
          </p:nvPr>
        </p:nvSpPr>
        <p:spPr/>
        <p:txBody>
          <a:bodyPr/>
          <a:lstStyle/>
          <a:p>
            <a:fld id="{C92946E4-0751-46DC-8ABA-3715EAF3C7C7}" type="datetime1">
              <a:rPr lang="en-US" smtClean="0"/>
              <a:t>7/13/2021</a:t>
            </a:fld>
            <a:endParaRPr lang="en-IN"/>
          </a:p>
        </p:txBody>
      </p:sp>
      <p:sp>
        <p:nvSpPr>
          <p:cNvPr id="5" name="Footer Placeholder 4">
            <a:extLst>
              <a:ext uri="{FF2B5EF4-FFF2-40B4-BE49-F238E27FC236}">
                <a16:creationId xmlns:a16="http://schemas.microsoft.com/office/drawing/2014/main" id="{99C7CBD4-D0F6-470A-A0B8-CCD2B75FF743}"/>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F7B1C769-0618-40DA-9D30-1E7B53B775ED}"/>
              </a:ext>
            </a:extLst>
          </p:cNvPr>
          <p:cNvSpPr>
            <a:spLocks noGrp="1"/>
          </p:cNvSpPr>
          <p:nvPr>
            <p:ph type="sldNum" sz="quarter" idx="12"/>
          </p:nvPr>
        </p:nvSpPr>
        <p:spPr/>
        <p:txBody>
          <a:bodyPr/>
          <a:lstStyle/>
          <a:p>
            <a:fld id="{72B704B9-12D9-4318-80EA-C09F0E351C06}" type="slidenum">
              <a:rPr lang="en-IN" smtClean="0"/>
              <a:t>18</a:t>
            </a:fld>
            <a:endParaRPr lang="en-IN"/>
          </a:p>
        </p:txBody>
      </p:sp>
      <p:pic>
        <p:nvPicPr>
          <p:cNvPr id="7" name="Picture 6">
            <a:extLst>
              <a:ext uri="{FF2B5EF4-FFF2-40B4-BE49-F238E27FC236}">
                <a16:creationId xmlns:a16="http://schemas.microsoft.com/office/drawing/2014/main" id="{88A4C5C3-CEF9-4E81-9C0D-8D0E14D46A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309875277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520" y="496118"/>
            <a:ext cx="6266960" cy="626947"/>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19</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75E28E10-76DE-4EDB-A6AD-E14A525EBB34}"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endParaRPr lang="en-IN" dirty="0"/>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10" name="TextBox 9">
            <a:extLst>
              <a:ext uri="{FF2B5EF4-FFF2-40B4-BE49-F238E27FC236}">
                <a16:creationId xmlns:a16="http://schemas.microsoft.com/office/drawing/2014/main" id="{D002588D-81C0-4968-AB0A-4EC792D68E08}"/>
              </a:ext>
            </a:extLst>
          </p:cNvPr>
          <p:cNvSpPr txBox="1"/>
          <p:nvPr/>
        </p:nvSpPr>
        <p:spPr>
          <a:xfrm>
            <a:off x="4340398" y="1207054"/>
            <a:ext cx="272946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FINGER VEIN GUI</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563A9BE-310D-4E80-A214-BEF101DCBE86}"/>
              </a:ext>
            </a:extLst>
          </p:cNvPr>
          <p:cNvPicPr>
            <a:picLocks noChangeAspect="1"/>
          </p:cNvPicPr>
          <p:nvPr/>
        </p:nvPicPr>
        <p:blipFill>
          <a:blip r:embed="rId3"/>
          <a:stretch>
            <a:fillRect/>
          </a:stretch>
        </p:blipFill>
        <p:spPr>
          <a:xfrm>
            <a:off x="2078612" y="1692767"/>
            <a:ext cx="8034776" cy="4677192"/>
          </a:xfrm>
          <a:prstGeom prst="rect">
            <a:avLst/>
          </a:prstGeom>
        </p:spPr>
      </p:pic>
    </p:spTree>
    <p:extLst>
      <p:ext uri="{BB962C8B-B14F-4D97-AF65-F5344CB8AC3E}">
        <p14:creationId xmlns:p14="http://schemas.microsoft.com/office/powerpoint/2010/main" val="26609652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4906-33C5-4399-AE18-442AF2E694F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C42952F-CFB4-4B02-8B49-430C1485FC68}"/>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Finger Vein recognition system is a method of biometric authentication that process the finger vein image, so that we can find the accurate information of that particular individual.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uses NIR (Near InfraRed) light imaging in order to detect the finger veins. In our finger vein, the hemoglobin in the blood absorbs the NIR light from the vein authentication device, which makes the vein image to appear as dark lines of pattern.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use both index and middle fingers for vein authentication. In case, if the quality of the vein image is not good in either finger, then we can go for the thumb for identification and verification.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 though we have lots of biometric methods such as facial recognition, iris recognition, palm vein recognition,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finger vein authentication has better false acceptance rate (FAR) than any other biometric methods. Finger vein biometric method is one of the best and highly accurate method to reduce forgery and increase security.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3495FE4-C81C-43EB-9716-AFF43CC41E4A}"/>
              </a:ext>
            </a:extLst>
          </p:cNvPr>
          <p:cNvSpPr>
            <a:spLocks noGrp="1"/>
          </p:cNvSpPr>
          <p:nvPr>
            <p:ph type="dt" sz="half" idx="10"/>
          </p:nvPr>
        </p:nvSpPr>
        <p:spPr/>
        <p:txBody>
          <a:bodyPr/>
          <a:lstStyle/>
          <a:p>
            <a:fld id="{F09DAECD-8E1A-4185-B1DD-D7B17D058785}" type="datetime1">
              <a:rPr lang="en-US" smtClean="0"/>
              <a:t>7/13/2021</a:t>
            </a:fld>
            <a:endParaRPr lang="en-IN"/>
          </a:p>
        </p:txBody>
      </p:sp>
      <p:sp>
        <p:nvSpPr>
          <p:cNvPr id="5" name="Footer Placeholder 4">
            <a:extLst>
              <a:ext uri="{FF2B5EF4-FFF2-40B4-BE49-F238E27FC236}">
                <a16:creationId xmlns:a16="http://schemas.microsoft.com/office/drawing/2014/main" id="{5C22DA4F-F950-41F0-96C3-376AC6142991}"/>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A20F6FA3-6FB4-423F-A885-67364996F04A}"/>
              </a:ext>
            </a:extLst>
          </p:cNvPr>
          <p:cNvSpPr>
            <a:spLocks noGrp="1"/>
          </p:cNvSpPr>
          <p:nvPr>
            <p:ph type="sldNum" sz="quarter" idx="12"/>
          </p:nvPr>
        </p:nvSpPr>
        <p:spPr/>
        <p:txBody>
          <a:bodyPr/>
          <a:lstStyle/>
          <a:p>
            <a:fld id="{72B704B9-12D9-4318-80EA-C09F0E351C06}" type="slidenum">
              <a:rPr lang="en-IN" smtClean="0"/>
              <a:t>2</a:t>
            </a:fld>
            <a:endParaRPr lang="en-IN"/>
          </a:p>
        </p:txBody>
      </p:sp>
      <p:pic>
        <p:nvPicPr>
          <p:cNvPr id="7" name="Picture 6">
            <a:extLst>
              <a:ext uri="{FF2B5EF4-FFF2-40B4-BE49-F238E27FC236}">
                <a16:creationId xmlns:a16="http://schemas.microsoft.com/office/drawing/2014/main" id="{35637A3F-6A76-4454-8224-20B443EC8F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274974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394F-A939-4078-B1DC-C2AFD3516E86}"/>
              </a:ext>
            </a:extLst>
          </p:cNvPr>
          <p:cNvSpPr>
            <a:spLocks noGrp="1"/>
          </p:cNvSpPr>
          <p:nvPr>
            <p:ph type="title"/>
          </p:nvPr>
        </p:nvSpPr>
        <p:spPr>
          <a:xfrm>
            <a:off x="561246" y="343637"/>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IMPLEMENTATION (CONT…)</a:t>
            </a:r>
          </a:p>
        </p:txBody>
      </p:sp>
      <p:pic>
        <p:nvPicPr>
          <p:cNvPr id="8" name="Content Placeholder 7">
            <a:extLst>
              <a:ext uri="{FF2B5EF4-FFF2-40B4-BE49-F238E27FC236}">
                <a16:creationId xmlns:a16="http://schemas.microsoft.com/office/drawing/2014/main" id="{EEB62C2A-890B-4A7E-A836-4F70FC122042}"/>
              </a:ext>
            </a:extLst>
          </p:cNvPr>
          <p:cNvPicPr>
            <a:picLocks noGrp="1" noChangeAspect="1"/>
          </p:cNvPicPr>
          <p:nvPr>
            <p:ph idx="1"/>
          </p:nvPr>
        </p:nvPicPr>
        <p:blipFill>
          <a:blip r:embed="rId2"/>
          <a:stretch>
            <a:fillRect/>
          </a:stretch>
        </p:blipFill>
        <p:spPr>
          <a:xfrm>
            <a:off x="1115154" y="1690688"/>
            <a:ext cx="9961692" cy="4351338"/>
          </a:xfrm>
        </p:spPr>
      </p:pic>
      <p:sp>
        <p:nvSpPr>
          <p:cNvPr id="4" name="Date Placeholder 3">
            <a:extLst>
              <a:ext uri="{FF2B5EF4-FFF2-40B4-BE49-F238E27FC236}">
                <a16:creationId xmlns:a16="http://schemas.microsoft.com/office/drawing/2014/main" id="{76D1EFCB-9E56-4671-BF76-9CDC2F0458E0}"/>
              </a:ext>
            </a:extLst>
          </p:cNvPr>
          <p:cNvSpPr>
            <a:spLocks noGrp="1"/>
          </p:cNvSpPr>
          <p:nvPr>
            <p:ph type="dt" sz="half" idx="10"/>
          </p:nvPr>
        </p:nvSpPr>
        <p:spPr/>
        <p:txBody>
          <a:bodyPr/>
          <a:lstStyle/>
          <a:p>
            <a:fld id="{EBAB014A-2E04-493E-AA28-3641A1825196}" type="datetime1">
              <a:rPr lang="en-US" smtClean="0"/>
              <a:t>7/13/2021</a:t>
            </a:fld>
            <a:endParaRPr lang="en-IN"/>
          </a:p>
        </p:txBody>
      </p:sp>
      <p:sp>
        <p:nvSpPr>
          <p:cNvPr id="5" name="Footer Placeholder 4">
            <a:extLst>
              <a:ext uri="{FF2B5EF4-FFF2-40B4-BE49-F238E27FC236}">
                <a16:creationId xmlns:a16="http://schemas.microsoft.com/office/drawing/2014/main" id="{2407F49C-F782-4337-A9B0-A1D099CF706E}"/>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0705B842-0CC2-4573-88D5-796FFED1807F}"/>
              </a:ext>
            </a:extLst>
          </p:cNvPr>
          <p:cNvSpPr>
            <a:spLocks noGrp="1"/>
          </p:cNvSpPr>
          <p:nvPr>
            <p:ph type="sldNum" sz="quarter" idx="12"/>
          </p:nvPr>
        </p:nvSpPr>
        <p:spPr/>
        <p:txBody>
          <a:bodyPr/>
          <a:lstStyle/>
          <a:p>
            <a:fld id="{72B704B9-12D9-4318-80EA-C09F0E351C06}" type="slidenum">
              <a:rPr lang="en-IN" smtClean="0"/>
              <a:t>20</a:t>
            </a:fld>
            <a:endParaRPr lang="en-IN"/>
          </a:p>
        </p:txBody>
      </p:sp>
      <p:pic>
        <p:nvPicPr>
          <p:cNvPr id="9" name="Picture 8">
            <a:extLst>
              <a:ext uri="{FF2B5EF4-FFF2-40B4-BE49-F238E27FC236}">
                <a16:creationId xmlns:a16="http://schemas.microsoft.com/office/drawing/2014/main" id="{A33A53E2-D781-4462-8CAD-3D7DF5A2EC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370269827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590" y="567242"/>
            <a:ext cx="6724819" cy="626947"/>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IMPLEMENTATION (Contd.)</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21</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F53A6927-61D1-4C2E-9ED2-61D3B6F25522}"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endParaRPr lang="en-IN" dirty="0"/>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pic>
        <p:nvPicPr>
          <p:cNvPr id="9" name="Picture 8">
            <a:extLst>
              <a:ext uri="{FF2B5EF4-FFF2-40B4-BE49-F238E27FC236}">
                <a16:creationId xmlns:a16="http://schemas.microsoft.com/office/drawing/2014/main" id="{A8CAE0A8-9D61-4E98-8614-F40490FC7A3C}"/>
              </a:ext>
            </a:extLst>
          </p:cNvPr>
          <p:cNvPicPr>
            <a:picLocks noChangeAspect="1"/>
          </p:cNvPicPr>
          <p:nvPr/>
        </p:nvPicPr>
        <p:blipFill>
          <a:blip r:embed="rId3"/>
          <a:stretch>
            <a:fillRect/>
          </a:stretch>
        </p:blipFill>
        <p:spPr>
          <a:xfrm>
            <a:off x="1786856" y="1688368"/>
            <a:ext cx="8131728" cy="4574097"/>
          </a:xfrm>
          <a:prstGeom prst="rect">
            <a:avLst/>
          </a:prstGeom>
        </p:spPr>
      </p:pic>
    </p:spTree>
    <p:extLst>
      <p:ext uri="{BB962C8B-B14F-4D97-AF65-F5344CB8AC3E}">
        <p14:creationId xmlns:p14="http://schemas.microsoft.com/office/powerpoint/2010/main" val="135960906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DF81-CC9D-4ED8-ABA0-B86327453D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IMAGE PREPROCESSING</a:t>
            </a:r>
          </a:p>
        </p:txBody>
      </p:sp>
      <p:sp>
        <p:nvSpPr>
          <p:cNvPr id="4" name="Date Placeholder 3">
            <a:extLst>
              <a:ext uri="{FF2B5EF4-FFF2-40B4-BE49-F238E27FC236}">
                <a16:creationId xmlns:a16="http://schemas.microsoft.com/office/drawing/2014/main" id="{2F2BFF66-1801-43C0-B7C8-5AADF694C45C}"/>
              </a:ext>
            </a:extLst>
          </p:cNvPr>
          <p:cNvSpPr>
            <a:spLocks noGrp="1"/>
          </p:cNvSpPr>
          <p:nvPr>
            <p:ph type="dt" sz="half" idx="10"/>
          </p:nvPr>
        </p:nvSpPr>
        <p:spPr/>
        <p:txBody>
          <a:bodyPr/>
          <a:lstStyle/>
          <a:p>
            <a:fld id="{25CC844B-8D46-4387-8878-FBE0CCB62EB3}" type="datetime1">
              <a:rPr lang="en-US" smtClean="0"/>
              <a:t>7/13/2021</a:t>
            </a:fld>
            <a:endParaRPr lang="en-IN"/>
          </a:p>
        </p:txBody>
      </p:sp>
      <p:sp>
        <p:nvSpPr>
          <p:cNvPr id="5" name="Footer Placeholder 4">
            <a:extLst>
              <a:ext uri="{FF2B5EF4-FFF2-40B4-BE49-F238E27FC236}">
                <a16:creationId xmlns:a16="http://schemas.microsoft.com/office/drawing/2014/main" id="{F681655A-6135-49BB-8EF2-623324C4A999}"/>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CEBD7A8B-9E78-4128-BDAA-E567644096DF}"/>
              </a:ext>
            </a:extLst>
          </p:cNvPr>
          <p:cNvSpPr>
            <a:spLocks noGrp="1"/>
          </p:cNvSpPr>
          <p:nvPr>
            <p:ph type="sldNum" sz="quarter" idx="12"/>
          </p:nvPr>
        </p:nvSpPr>
        <p:spPr/>
        <p:txBody>
          <a:bodyPr/>
          <a:lstStyle/>
          <a:p>
            <a:fld id="{72B704B9-12D9-4318-80EA-C09F0E351C06}" type="slidenum">
              <a:rPr lang="en-IN" smtClean="0"/>
              <a:t>22</a:t>
            </a:fld>
            <a:endParaRPr lang="en-IN"/>
          </a:p>
        </p:txBody>
      </p:sp>
      <p:pic>
        <p:nvPicPr>
          <p:cNvPr id="8" name="Picture 7">
            <a:extLst>
              <a:ext uri="{FF2B5EF4-FFF2-40B4-BE49-F238E27FC236}">
                <a16:creationId xmlns:a16="http://schemas.microsoft.com/office/drawing/2014/main" id="{83CA4AE1-493F-4166-AAFE-9193F1E3C258}"/>
              </a:ext>
            </a:extLst>
          </p:cNvPr>
          <p:cNvPicPr>
            <a:picLocks noChangeAspect="1"/>
          </p:cNvPicPr>
          <p:nvPr/>
        </p:nvPicPr>
        <p:blipFill>
          <a:blip r:embed="rId2"/>
          <a:stretch>
            <a:fillRect/>
          </a:stretch>
        </p:blipFill>
        <p:spPr>
          <a:xfrm>
            <a:off x="2591630" y="2006592"/>
            <a:ext cx="6082585" cy="3466420"/>
          </a:xfrm>
          <a:prstGeom prst="rect">
            <a:avLst/>
          </a:prstGeom>
        </p:spPr>
      </p:pic>
      <p:pic>
        <p:nvPicPr>
          <p:cNvPr id="9" name="Picture 8">
            <a:extLst>
              <a:ext uri="{FF2B5EF4-FFF2-40B4-BE49-F238E27FC236}">
                <a16:creationId xmlns:a16="http://schemas.microsoft.com/office/drawing/2014/main" id="{4ECC5FDC-28A9-4F0E-9F41-932F6C90C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89636344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0F81-C66A-4BAB-B205-63CA58F58D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EXTRACTION OF ROI</a:t>
            </a:r>
          </a:p>
        </p:txBody>
      </p:sp>
      <p:sp>
        <p:nvSpPr>
          <p:cNvPr id="4" name="Date Placeholder 3">
            <a:extLst>
              <a:ext uri="{FF2B5EF4-FFF2-40B4-BE49-F238E27FC236}">
                <a16:creationId xmlns:a16="http://schemas.microsoft.com/office/drawing/2014/main" id="{7C083CEA-EF2F-45A3-8ADD-7980391BA7D4}"/>
              </a:ext>
            </a:extLst>
          </p:cNvPr>
          <p:cNvSpPr>
            <a:spLocks noGrp="1"/>
          </p:cNvSpPr>
          <p:nvPr>
            <p:ph type="dt" sz="half" idx="10"/>
          </p:nvPr>
        </p:nvSpPr>
        <p:spPr/>
        <p:txBody>
          <a:bodyPr/>
          <a:lstStyle/>
          <a:p>
            <a:fld id="{4C595AF9-89A9-4486-A121-18127237743E}" type="datetime1">
              <a:rPr lang="en-US" smtClean="0"/>
              <a:t>7/13/2021</a:t>
            </a:fld>
            <a:endParaRPr lang="en-IN"/>
          </a:p>
        </p:txBody>
      </p:sp>
      <p:sp>
        <p:nvSpPr>
          <p:cNvPr id="5" name="Footer Placeholder 4">
            <a:extLst>
              <a:ext uri="{FF2B5EF4-FFF2-40B4-BE49-F238E27FC236}">
                <a16:creationId xmlns:a16="http://schemas.microsoft.com/office/drawing/2014/main" id="{09708E36-A22D-49A2-890E-9EA998526449}"/>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4489720E-7BDD-4F02-B8AC-47467FBD94DF}"/>
              </a:ext>
            </a:extLst>
          </p:cNvPr>
          <p:cNvSpPr>
            <a:spLocks noGrp="1"/>
          </p:cNvSpPr>
          <p:nvPr>
            <p:ph type="sldNum" sz="quarter" idx="12"/>
          </p:nvPr>
        </p:nvSpPr>
        <p:spPr/>
        <p:txBody>
          <a:bodyPr/>
          <a:lstStyle/>
          <a:p>
            <a:fld id="{72B704B9-12D9-4318-80EA-C09F0E351C06}" type="slidenum">
              <a:rPr lang="en-IN" smtClean="0"/>
              <a:t>23</a:t>
            </a:fld>
            <a:endParaRPr lang="en-IN"/>
          </a:p>
        </p:txBody>
      </p:sp>
      <p:pic>
        <p:nvPicPr>
          <p:cNvPr id="8" name="Picture 7">
            <a:extLst>
              <a:ext uri="{FF2B5EF4-FFF2-40B4-BE49-F238E27FC236}">
                <a16:creationId xmlns:a16="http://schemas.microsoft.com/office/drawing/2014/main" id="{2D4F3440-D954-4D69-A45B-A7B00211D711}"/>
              </a:ext>
            </a:extLst>
          </p:cNvPr>
          <p:cNvPicPr>
            <a:picLocks noChangeAspect="1"/>
          </p:cNvPicPr>
          <p:nvPr/>
        </p:nvPicPr>
        <p:blipFill>
          <a:blip r:embed="rId2"/>
          <a:stretch>
            <a:fillRect/>
          </a:stretch>
        </p:blipFill>
        <p:spPr>
          <a:xfrm>
            <a:off x="2675893" y="2102496"/>
            <a:ext cx="6149326" cy="3528120"/>
          </a:xfrm>
          <a:prstGeom prst="rect">
            <a:avLst/>
          </a:prstGeom>
        </p:spPr>
      </p:pic>
      <p:pic>
        <p:nvPicPr>
          <p:cNvPr id="9" name="Picture 8">
            <a:extLst>
              <a:ext uri="{FF2B5EF4-FFF2-40B4-BE49-F238E27FC236}">
                <a16:creationId xmlns:a16="http://schemas.microsoft.com/office/drawing/2014/main" id="{406DE393-C4C8-4FA9-9D90-AFB58F4CD8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368638055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AFF-A69A-4215-8326-A0B6414C80B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BINARY SEGMENT &amp; GRAY SEGMENT</a:t>
            </a:r>
          </a:p>
        </p:txBody>
      </p:sp>
      <p:pic>
        <p:nvPicPr>
          <p:cNvPr id="8" name="Content Placeholder 7">
            <a:extLst>
              <a:ext uri="{FF2B5EF4-FFF2-40B4-BE49-F238E27FC236}">
                <a16:creationId xmlns:a16="http://schemas.microsoft.com/office/drawing/2014/main" id="{1656E2A0-8FA4-402E-83F6-E1E823BE42AC}"/>
              </a:ext>
            </a:extLst>
          </p:cNvPr>
          <p:cNvPicPr>
            <a:picLocks noGrp="1" noChangeAspect="1"/>
          </p:cNvPicPr>
          <p:nvPr>
            <p:ph idx="1"/>
          </p:nvPr>
        </p:nvPicPr>
        <p:blipFill>
          <a:blip r:embed="rId2"/>
          <a:stretch>
            <a:fillRect/>
          </a:stretch>
        </p:blipFill>
        <p:spPr>
          <a:xfrm>
            <a:off x="2811841" y="1825625"/>
            <a:ext cx="6568317" cy="4351338"/>
          </a:xfrm>
        </p:spPr>
      </p:pic>
      <p:sp>
        <p:nvSpPr>
          <p:cNvPr id="4" name="Date Placeholder 3">
            <a:extLst>
              <a:ext uri="{FF2B5EF4-FFF2-40B4-BE49-F238E27FC236}">
                <a16:creationId xmlns:a16="http://schemas.microsoft.com/office/drawing/2014/main" id="{6A5AD375-97A6-4908-87EA-CBD4FB08FFB5}"/>
              </a:ext>
            </a:extLst>
          </p:cNvPr>
          <p:cNvSpPr>
            <a:spLocks noGrp="1"/>
          </p:cNvSpPr>
          <p:nvPr>
            <p:ph type="dt" sz="half" idx="10"/>
          </p:nvPr>
        </p:nvSpPr>
        <p:spPr/>
        <p:txBody>
          <a:bodyPr/>
          <a:lstStyle/>
          <a:p>
            <a:fld id="{69907538-5C9A-442F-9FC4-4948E5843ACB}" type="datetime1">
              <a:rPr lang="en-US" smtClean="0"/>
              <a:t>7/13/2021</a:t>
            </a:fld>
            <a:endParaRPr lang="en-IN"/>
          </a:p>
        </p:txBody>
      </p:sp>
      <p:sp>
        <p:nvSpPr>
          <p:cNvPr id="5" name="Footer Placeholder 4">
            <a:extLst>
              <a:ext uri="{FF2B5EF4-FFF2-40B4-BE49-F238E27FC236}">
                <a16:creationId xmlns:a16="http://schemas.microsoft.com/office/drawing/2014/main" id="{AB1FFA3C-99A9-4D42-A5FE-73F9008C5B81}"/>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3B1E6244-94FB-4973-8BA8-7E19CFAE2801}"/>
              </a:ext>
            </a:extLst>
          </p:cNvPr>
          <p:cNvSpPr>
            <a:spLocks noGrp="1"/>
          </p:cNvSpPr>
          <p:nvPr>
            <p:ph type="sldNum" sz="quarter" idx="12"/>
          </p:nvPr>
        </p:nvSpPr>
        <p:spPr/>
        <p:txBody>
          <a:bodyPr/>
          <a:lstStyle/>
          <a:p>
            <a:fld id="{72B704B9-12D9-4318-80EA-C09F0E351C06}" type="slidenum">
              <a:rPr lang="en-IN" smtClean="0"/>
              <a:t>24</a:t>
            </a:fld>
            <a:endParaRPr lang="en-IN"/>
          </a:p>
        </p:txBody>
      </p:sp>
      <p:pic>
        <p:nvPicPr>
          <p:cNvPr id="9" name="Picture 8">
            <a:extLst>
              <a:ext uri="{FF2B5EF4-FFF2-40B4-BE49-F238E27FC236}">
                <a16:creationId xmlns:a16="http://schemas.microsoft.com/office/drawing/2014/main" id="{12DDBA46-3292-4D6F-868D-D55D371371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149866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1D62-3EF6-4866-B773-658FBA8F1CF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ENHANCED IMAGE</a:t>
            </a:r>
          </a:p>
        </p:txBody>
      </p:sp>
      <p:sp>
        <p:nvSpPr>
          <p:cNvPr id="4" name="Date Placeholder 3">
            <a:extLst>
              <a:ext uri="{FF2B5EF4-FFF2-40B4-BE49-F238E27FC236}">
                <a16:creationId xmlns:a16="http://schemas.microsoft.com/office/drawing/2014/main" id="{8355543C-4868-4AEC-965A-46EC60DCBE43}"/>
              </a:ext>
            </a:extLst>
          </p:cNvPr>
          <p:cNvSpPr>
            <a:spLocks noGrp="1"/>
          </p:cNvSpPr>
          <p:nvPr>
            <p:ph type="dt" sz="half" idx="10"/>
          </p:nvPr>
        </p:nvSpPr>
        <p:spPr/>
        <p:txBody>
          <a:bodyPr/>
          <a:lstStyle/>
          <a:p>
            <a:fld id="{5B833C9D-5B86-4C96-A07B-E06ED8B39789}" type="datetime1">
              <a:rPr lang="en-US" smtClean="0"/>
              <a:t>7/13/2021</a:t>
            </a:fld>
            <a:endParaRPr lang="en-IN"/>
          </a:p>
        </p:txBody>
      </p:sp>
      <p:sp>
        <p:nvSpPr>
          <p:cNvPr id="5" name="Footer Placeholder 4">
            <a:extLst>
              <a:ext uri="{FF2B5EF4-FFF2-40B4-BE49-F238E27FC236}">
                <a16:creationId xmlns:a16="http://schemas.microsoft.com/office/drawing/2014/main" id="{E9F1028D-95F4-429D-AAB8-257AD1C9BB46}"/>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DA0F750A-518B-425D-884D-B1EEE12D2472}"/>
              </a:ext>
            </a:extLst>
          </p:cNvPr>
          <p:cNvSpPr>
            <a:spLocks noGrp="1"/>
          </p:cNvSpPr>
          <p:nvPr>
            <p:ph type="sldNum" sz="quarter" idx="12"/>
          </p:nvPr>
        </p:nvSpPr>
        <p:spPr/>
        <p:txBody>
          <a:bodyPr/>
          <a:lstStyle/>
          <a:p>
            <a:fld id="{72B704B9-12D9-4318-80EA-C09F0E351C06}" type="slidenum">
              <a:rPr lang="en-IN" smtClean="0"/>
              <a:t>25</a:t>
            </a:fld>
            <a:endParaRPr lang="en-IN"/>
          </a:p>
        </p:txBody>
      </p:sp>
      <p:pic>
        <p:nvPicPr>
          <p:cNvPr id="8" name="Picture 7">
            <a:extLst>
              <a:ext uri="{FF2B5EF4-FFF2-40B4-BE49-F238E27FC236}">
                <a16:creationId xmlns:a16="http://schemas.microsoft.com/office/drawing/2014/main" id="{4C3E254A-C2DF-425E-B1BF-422BF95754B4}"/>
              </a:ext>
            </a:extLst>
          </p:cNvPr>
          <p:cNvPicPr>
            <a:picLocks noChangeAspect="1"/>
          </p:cNvPicPr>
          <p:nvPr/>
        </p:nvPicPr>
        <p:blipFill>
          <a:blip r:embed="rId2"/>
          <a:stretch>
            <a:fillRect/>
          </a:stretch>
        </p:blipFill>
        <p:spPr>
          <a:xfrm>
            <a:off x="1619075" y="1405326"/>
            <a:ext cx="8605750" cy="4951024"/>
          </a:xfrm>
          <a:prstGeom prst="rect">
            <a:avLst/>
          </a:prstGeom>
        </p:spPr>
      </p:pic>
      <p:pic>
        <p:nvPicPr>
          <p:cNvPr id="9" name="Picture 8">
            <a:extLst>
              <a:ext uri="{FF2B5EF4-FFF2-40B4-BE49-F238E27FC236}">
                <a16:creationId xmlns:a16="http://schemas.microsoft.com/office/drawing/2014/main" id="{FBC585E6-A68B-4549-9086-3B14940B0B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6000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9294-0D35-46AD-842D-E5030BF6867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FEATURES OF EXTRACTION</a:t>
            </a:r>
          </a:p>
        </p:txBody>
      </p:sp>
      <p:sp>
        <p:nvSpPr>
          <p:cNvPr id="4" name="Date Placeholder 3">
            <a:extLst>
              <a:ext uri="{FF2B5EF4-FFF2-40B4-BE49-F238E27FC236}">
                <a16:creationId xmlns:a16="http://schemas.microsoft.com/office/drawing/2014/main" id="{2662CFDD-3EF5-4848-97A8-1AD1D56BD94D}"/>
              </a:ext>
            </a:extLst>
          </p:cNvPr>
          <p:cNvSpPr>
            <a:spLocks noGrp="1"/>
          </p:cNvSpPr>
          <p:nvPr>
            <p:ph type="dt" sz="half" idx="10"/>
          </p:nvPr>
        </p:nvSpPr>
        <p:spPr/>
        <p:txBody>
          <a:bodyPr/>
          <a:lstStyle/>
          <a:p>
            <a:fld id="{83B84C89-8BD9-477B-83A9-517C51348B07}" type="datetime1">
              <a:rPr lang="en-US" smtClean="0"/>
              <a:t>7/13/2021</a:t>
            </a:fld>
            <a:endParaRPr lang="en-IN"/>
          </a:p>
        </p:txBody>
      </p:sp>
      <p:sp>
        <p:nvSpPr>
          <p:cNvPr id="5" name="Footer Placeholder 4">
            <a:extLst>
              <a:ext uri="{FF2B5EF4-FFF2-40B4-BE49-F238E27FC236}">
                <a16:creationId xmlns:a16="http://schemas.microsoft.com/office/drawing/2014/main" id="{BDBAAC53-F0A6-4957-9E59-7654AB91F606}"/>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C447DAC8-9090-40ED-9CB6-723AA7500F22}"/>
              </a:ext>
            </a:extLst>
          </p:cNvPr>
          <p:cNvSpPr>
            <a:spLocks noGrp="1"/>
          </p:cNvSpPr>
          <p:nvPr>
            <p:ph type="sldNum" sz="quarter" idx="12"/>
          </p:nvPr>
        </p:nvSpPr>
        <p:spPr/>
        <p:txBody>
          <a:bodyPr/>
          <a:lstStyle/>
          <a:p>
            <a:fld id="{72B704B9-12D9-4318-80EA-C09F0E351C06}" type="slidenum">
              <a:rPr lang="en-IN" smtClean="0"/>
              <a:t>26</a:t>
            </a:fld>
            <a:endParaRPr lang="en-IN"/>
          </a:p>
        </p:txBody>
      </p:sp>
      <p:pic>
        <p:nvPicPr>
          <p:cNvPr id="8" name="Picture 7">
            <a:extLst>
              <a:ext uri="{FF2B5EF4-FFF2-40B4-BE49-F238E27FC236}">
                <a16:creationId xmlns:a16="http://schemas.microsoft.com/office/drawing/2014/main" id="{7DC7F36D-F340-4DAF-9EF8-2767E18F918F}"/>
              </a:ext>
            </a:extLst>
          </p:cNvPr>
          <p:cNvPicPr>
            <a:picLocks noChangeAspect="1"/>
          </p:cNvPicPr>
          <p:nvPr/>
        </p:nvPicPr>
        <p:blipFill>
          <a:blip r:embed="rId2"/>
          <a:stretch>
            <a:fillRect/>
          </a:stretch>
        </p:blipFill>
        <p:spPr>
          <a:xfrm>
            <a:off x="1501629" y="1390502"/>
            <a:ext cx="8650186" cy="4965848"/>
          </a:xfrm>
          <a:prstGeom prst="rect">
            <a:avLst/>
          </a:prstGeom>
        </p:spPr>
      </p:pic>
      <p:pic>
        <p:nvPicPr>
          <p:cNvPr id="9" name="Picture 8">
            <a:extLst>
              <a:ext uri="{FF2B5EF4-FFF2-40B4-BE49-F238E27FC236}">
                <a16:creationId xmlns:a16="http://schemas.microsoft.com/office/drawing/2014/main" id="{71C9B986-87E0-48E7-9A15-36D321D9E6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1368487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BC7A-6852-432A-BB40-A0FAE4EC2E0B}"/>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FINAL RESULT</a:t>
            </a:r>
          </a:p>
        </p:txBody>
      </p:sp>
      <p:sp>
        <p:nvSpPr>
          <p:cNvPr id="4" name="Date Placeholder 3">
            <a:extLst>
              <a:ext uri="{FF2B5EF4-FFF2-40B4-BE49-F238E27FC236}">
                <a16:creationId xmlns:a16="http://schemas.microsoft.com/office/drawing/2014/main" id="{606200B9-8E3C-418F-B3AD-FB58CD4F23AD}"/>
              </a:ext>
            </a:extLst>
          </p:cNvPr>
          <p:cNvSpPr>
            <a:spLocks noGrp="1"/>
          </p:cNvSpPr>
          <p:nvPr>
            <p:ph type="dt" sz="half" idx="10"/>
          </p:nvPr>
        </p:nvSpPr>
        <p:spPr/>
        <p:txBody>
          <a:bodyPr/>
          <a:lstStyle/>
          <a:p>
            <a:fld id="{FCCA2227-E83A-4A70-B38E-A66A46F736FB}" type="datetime1">
              <a:rPr lang="en-US" smtClean="0"/>
              <a:t>7/13/2021</a:t>
            </a:fld>
            <a:endParaRPr lang="en-IN"/>
          </a:p>
        </p:txBody>
      </p:sp>
      <p:sp>
        <p:nvSpPr>
          <p:cNvPr id="5" name="Footer Placeholder 4">
            <a:extLst>
              <a:ext uri="{FF2B5EF4-FFF2-40B4-BE49-F238E27FC236}">
                <a16:creationId xmlns:a16="http://schemas.microsoft.com/office/drawing/2014/main" id="{8D648D5C-8033-4F29-8477-8575468353D9}"/>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998B36A0-345C-498E-9688-04C588BAE306}"/>
              </a:ext>
            </a:extLst>
          </p:cNvPr>
          <p:cNvSpPr>
            <a:spLocks noGrp="1"/>
          </p:cNvSpPr>
          <p:nvPr>
            <p:ph type="sldNum" sz="quarter" idx="12"/>
          </p:nvPr>
        </p:nvSpPr>
        <p:spPr/>
        <p:txBody>
          <a:bodyPr/>
          <a:lstStyle/>
          <a:p>
            <a:fld id="{72B704B9-12D9-4318-80EA-C09F0E351C06}" type="slidenum">
              <a:rPr lang="en-IN" smtClean="0"/>
              <a:t>27</a:t>
            </a:fld>
            <a:endParaRPr lang="en-IN"/>
          </a:p>
        </p:txBody>
      </p:sp>
      <p:pic>
        <p:nvPicPr>
          <p:cNvPr id="8" name="Picture 7">
            <a:extLst>
              <a:ext uri="{FF2B5EF4-FFF2-40B4-BE49-F238E27FC236}">
                <a16:creationId xmlns:a16="http://schemas.microsoft.com/office/drawing/2014/main" id="{25BFC8CD-8196-4967-B1F1-93E240F52A19}"/>
              </a:ext>
            </a:extLst>
          </p:cNvPr>
          <p:cNvPicPr>
            <a:picLocks noChangeAspect="1"/>
          </p:cNvPicPr>
          <p:nvPr/>
        </p:nvPicPr>
        <p:blipFill>
          <a:blip r:embed="rId2"/>
          <a:stretch>
            <a:fillRect/>
          </a:stretch>
        </p:blipFill>
        <p:spPr>
          <a:xfrm>
            <a:off x="2540417" y="1432216"/>
            <a:ext cx="7111165" cy="4924134"/>
          </a:xfrm>
          <a:prstGeom prst="rect">
            <a:avLst/>
          </a:prstGeom>
        </p:spPr>
      </p:pic>
      <p:pic>
        <p:nvPicPr>
          <p:cNvPr id="9" name="Picture 8">
            <a:extLst>
              <a:ext uri="{FF2B5EF4-FFF2-40B4-BE49-F238E27FC236}">
                <a16:creationId xmlns:a16="http://schemas.microsoft.com/office/drawing/2014/main" id="{8C43E185-B018-411B-A5DF-B605B30689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60398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6500-6C8D-42FF-A0F1-E5D3A91723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(COMPARISON CHART)</a:t>
            </a:r>
          </a:p>
        </p:txBody>
      </p:sp>
      <p:sp>
        <p:nvSpPr>
          <p:cNvPr id="4" name="Date Placeholder 3">
            <a:extLst>
              <a:ext uri="{FF2B5EF4-FFF2-40B4-BE49-F238E27FC236}">
                <a16:creationId xmlns:a16="http://schemas.microsoft.com/office/drawing/2014/main" id="{95FCB2AE-5726-4809-A2C5-886A1F33FA18}"/>
              </a:ext>
            </a:extLst>
          </p:cNvPr>
          <p:cNvSpPr>
            <a:spLocks noGrp="1"/>
          </p:cNvSpPr>
          <p:nvPr>
            <p:ph type="dt" sz="half" idx="10"/>
          </p:nvPr>
        </p:nvSpPr>
        <p:spPr/>
        <p:txBody>
          <a:bodyPr/>
          <a:lstStyle/>
          <a:p>
            <a:fld id="{F09DAECD-8E1A-4185-B1DD-D7B17D058785}" type="datetime1">
              <a:rPr lang="en-US" smtClean="0"/>
              <a:t>7/13/2021</a:t>
            </a:fld>
            <a:endParaRPr lang="en-IN"/>
          </a:p>
        </p:txBody>
      </p:sp>
      <p:sp>
        <p:nvSpPr>
          <p:cNvPr id="5" name="Footer Placeholder 4">
            <a:extLst>
              <a:ext uri="{FF2B5EF4-FFF2-40B4-BE49-F238E27FC236}">
                <a16:creationId xmlns:a16="http://schemas.microsoft.com/office/drawing/2014/main" id="{271AE025-EC4D-4A1A-B131-247AB42684D5}"/>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50F77BE9-2901-4BA3-AD0E-7C27E9F1C94F}"/>
              </a:ext>
            </a:extLst>
          </p:cNvPr>
          <p:cNvSpPr>
            <a:spLocks noGrp="1"/>
          </p:cNvSpPr>
          <p:nvPr>
            <p:ph type="sldNum" sz="quarter" idx="12"/>
          </p:nvPr>
        </p:nvSpPr>
        <p:spPr/>
        <p:txBody>
          <a:bodyPr/>
          <a:lstStyle/>
          <a:p>
            <a:fld id="{72B704B9-12D9-4318-80EA-C09F0E351C06}" type="slidenum">
              <a:rPr lang="en-IN" smtClean="0"/>
              <a:t>28</a:t>
            </a:fld>
            <a:endParaRPr lang="en-IN"/>
          </a:p>
        </p:txBody>
      </p:sp>
      <p:pic>
        <p:nvPicPr>
          <p:cNvPr id="7" name="Content Placeholder 6">
            <a:extLst>
              <a:ext uri="{FF2B5EF4-FFF2-40B4-BE49-F238E27FC236}">
                <a16:creationId xmlns:a16="http://schemas.microsoft.com/office/drawing/2014/main" id="{AD501464-1431-4E25-A8A4-136E055D8542}"/>
              </a:ext>
            </a:extLst>
          </p:cNvPr>
          <p:cNvPicPr>
            <a:picLocks noGrp="1"/>
          </p:cNvPicPr>
          <p:nvPr>
            <p:ph idx="1"/>
          </p:nvPr>
        </p:nvPicPr>
        <p:blipFill>
          <a:blip r:embed="rId2"/>
          <a:stretch>
            <a:fillRect/>
          </a:stretch>
        </p:blipFill>
        <p:spPr>
          <a:xfrm>
            <a:off x="2146246" y="1825625"/>
            <a:ext cx="7899508" cy="4351338"/>
          </a:xfrm>
          <a:prstGeom prst="rect">
            <a:avLst/>
          </a:prstGeom>
        </p:spPr>
      </p:pic>
      <p:pic>
        <p:nvPicPr>
          <p:cNvPr id="8" name="Picture 7">
            <a:extLst>
              <a:ext uri="{FF2B5EF4-FFF2-40B4-BE49-F238E27FC236}">
                <a16:creationId xmlns:a16="http://schemas.microsoft.com/office/drawing/2014/main" id="{65431081-40C2-448B-97D2-1DA04EBCA4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365393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96E9-1D68-4F3B-AC75-4F69D692B38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a:t>
            </a:r>
          </a:p>
        </p:txBody>
      </p:sp>
      <p:sp>
        <p:nvSpPr>
          <p:cNvPr id="4" name="Date Placeholder 3">
            <a:extLst>
              <a:ext uri="{FF2B5EF4-FFF2-40B4-BE49-F238E27FC236}">
                <a16:creationId xmlns:a16="http://schemas.microsoft.com/office/drawing/2014/main" id="{946A90F6-952C-4A59-84AA-B580458D793A}"/>
              </a:ext>
            </a:extLst>
          </p:cNvPr>
          <p:cNvSpPr>
            <a:spLocks noGrp="1"/>
          </p:cNvSpPr>
          <p:nvPr>
            <p:ph type="dt" sz="half" idx="10"/>
          </p:nvPr>
        </p:nvSpPr>
        <p:spPr/>
        <p:txBody>
          <a:bodyPr/>
          <a:lstStyle/>
          <a:p>
            <a:fld id="{F09DAECD-8E1A-4185-B1DD-D7B17D058785}" type="datetime1">
              <a:rPr lang="en-US" smtClean="0"/>
              <a:t>7/13/2021</a:t>
            </a:fld>
            <a:endParaRPr lang="en-IN"/>
          </a:p>
        </p:txBody>
      </p:sp>
      <p:sp>
        <p:nvSpPr>
          <p:cNvPr id="5" name="Footer Placeholder 4">
            <a:extLst>
              <a:ext uri="{FF2B5EF4-FFF2-40B4-BE49-F238E27FC236}">
                <a16:creationId xmlns:a16="http://schemas.microsoft.com/office/drawing/2014/main" id="{E33A294D-905F-4164-A42E-9E981EF566DB}"/>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9BA84D7B-5AF5-471D-A587-EBCD7CFA931C}"/>
              </a:ext>
            </a:extLst>
          </p:cNvPr>
          <p:cNvSpPr>
            <a:spLocks noGrp="1"/>
          </p:cNvSpPr>
          <p:nvPr>
            <p:ph type="sldNum" sz="quarter" idx="12"/>
          </p:nvPr>
        </p:nvSpPr>
        <p:spPr/>
        <p:txBody>
          <a:bodyPr/>
          <a:lstStyle/>
          <a:p>
            <a:fld id="{72B704B9-12D9-4318-80EA-C09F0E351C06}" type="slidenum">
              <a:rPr lang="en-IN" smtClean="0"/>
              <a:t>29</a:t>
            </a:fld>
            <a:endParaRPr lang="en-IN"/>
          </a:p>
        </p:txBody>
      </p:sp>
      <p:pic>
        <p:nvPicPr>
          <p:cNvPr id="7" name="Content Placeholder 6">
            <a:extLst>
              <a:ext uri="{FF2B5EF4-FFF2-40B4-BE49-F238E27FC236}">
                <a16:creationId xmlns:a16="http://schemas.microsoft.com/office/drawing/2014/main" id="{26C3BD7E-EADC-4EAA-96F0-035F6B735AD0}"/>
              </a:ext>
            </a:extLst>
          </p:cNvPr>
          <p:cNvPicPr>
            <a:picLocks noGrp="1"/>
          </p:cNvPicPr>
          <p:nvPr>
            <p:ph idx="1"/>
          </p:nvPr>
        </p:nvPicPr>
        <p:blipFill>
          <a:blip r:embed="rId2"/>
          <a:stretch>
            <a:fillRect/>
          </a:stretch>
        </p:blipFill>
        <p:spPr>
          <a:xfrm>
            <a:off x="3014232" y="3039134"/>
            <a:ext cx="6163535" cy="1924319"/>
          </a:xfrm>
          <a:prstGeom prst="rect">
            <a:avLst/>
          </a:prstGeom>
        </p:spPr>
      </p:pic>
      <p:pic>
        <p:nvPicPr>
          <p:cNvPr id="8" name="Picture 7">
            <a:extLst>
              <a:ext uri="{FF2B5EF4-FFF2-40B4-BE49-F238E27FC236}">
                <a16:creationId xmlns:a16="http://schemas.microsoft.com/office/drawing/2014/main" id="{0C99F06D-8F70-4BD0-9361-3859489FA1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282289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AIM</a:t>
            </a:r>
          </a:p>
        </p:txBody>
      </p:sp>
      <p:sp>
        <p:nvSpPr>
          <p:cNvPr id="4" name="Slide Number Placeholder 3"/>
          <p:cNvSpPr>
            <a:spLocks noGrp="1"/>
          </p:cNvSpPr>
          <p:nvPr>
            <p:ph type="sldNum" sz="quarter" idx="12"/>
          </p:nvPr>
        </p:nvSpPr>
        <p:spPr/>
        <p:txBody>
          <a:bodyPr/>
          <a:lstStyle/>
          <a:p>
            <a:fld id="{72B704B9-12D9-4318-80EA-C09F0E351C06}" type="slidenum">
              <a:rPr lang="en-IN" smtClean="0"/>
              <a:t>3</a:t>
            </a:fld>
            <a:endParaRPr lang="en-IN" dirty="0"/>
          </a:p>
        </p:txBody>
      </p:sp>
      <p:sp>
        <p:nvSpPr>
          <p:cNvPr id="6" name="Date Placeholder 5">
            <a:extLst>
              <a:ext uri="{FF2B5EF4-FFF2-40B4-BE49-F238E27FC236}">
                <a16:creationId xmlns:a16="http://schemas.microsoft.com/office/drawing/2014/main" id="{1015604F-66AA-4042-9A50-60EB6EB51448}"/>
              </a:ext>
            </a:extLst>
          </p:cNvPr>
          <p:cNvSpPr>
            <a:spLocks noGrp="1"/>
          </p:cNvSpPr>
          <p:nvPr>
            <p:ph type="dt" sz="half" idx="10"/>
          </p:nvPr>
        </p:nvSpPr>
        <p:spPr/>
        <p:txBody>
          <a:bodyPr/>
          <a:lstStyle/>
          <a:p>
            <a:fld id="{3F4323BD-B4D3-4509-BCE8-304C612F07FC}" type="datetime1">
              <a:rPr lang="en-US" smtClean="0"/>
              <a:t>7/13/2021</a:t>
            </a:fld>
            <a:endParaRPr lang="en-IN"/>
          </a:p>
        </p:txBody>
      </p:sp>
      <p:sp>
        <p:nvSpPr>
          <p:cNvPr id="7" name="Footer Placeholder 6">
            <a:extLst>
              <a:ext uri="{FF2B5EF4-FFF2-40B4-BE49-F238E27FC236}">
                <a16:creationId xmlns:a16="http://schemas.microsoft.com/office/drawing/2014/main" id="{0A2D4E49-65AF-4276-94C4-60704DC25CC6}"/>
              </a:ext>
            </a:extLst>
          </p:cNvPr>
          <p:cNvSpPr>
            <a:spLocks noGrp="1"/>
          </p:cNvSpPr>
          <p:nvPr>
            <p:ph type="ftr" sz="quarter" idx="11"/>
          </p:nvPr>
        </p:nvSpPr>
        <p:spPr/>
        <p:txBody>
          <a:bodyPr/>
          <a:lstStyle/>
          <a:p>
            <a:r>
              <a:rPr lang="en-IN"/>
              <a:t>FINAL PPT</a:t>
            </a:r>
            <a:endParaRPr lang="en-IN" dirty="0"/>
          </a:p>
        </p:txBody>
      </p:sp>
      <p:pic>
        <p:nvPicPr>
          <p:cNvPr id="8" name="Picture 7">
            <a:extLst>
              <a:ext uri="{FF2B5EF4-FFF2-40B4-BE49-F238E27FC236}">
                <a16:creationId xmlns:a16="http://schemas.microsoft.com/office/drawing/2014/main" id="{C94A3668-BEA8-4489-8CBE-2B4266129D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10" name="Content Placeholder 9">
            <a:extLst>
              <a:ext uri="{FF2B5EF4-FFF2-40B4-BE49-F238E27FC236}">
                <a16:creationId xmlns:a16="http://schemas.microsoft.com/office/drawing/2014/main" id="{3DE62B59-2640-4D33-9369-CCD93902A161}"/>
              </a:ext>
            </a:extLst>
          </p:cNvPr>
          <p:cNvSpPr>
            <a:spLocks noGrp="1"/>
          </p:cNvSpPr>
          <p:nvPr>
            <p:ph idx="1"/>
          </p:nvPr>
        </p:nvSpPr>
        <p:spPr/>
        <p:txBody>
          <a:bodyPr>
            <a:normAutofit/>
          </a:bodyPr>
          <a:lstStyle/>
          <a:p>
            <a:pPr marL="0" indent="0" algn="just">
              <a:lnSpc>
                <a:spcPct val="135000"/>
              </a:lnSpc>
              <a:spcBef>
                <a:spcPts val="1200"/>
              </a:spcBef>
              <a:buNone/>
            </a:pPr>
            <a:r>
              <a:rPr lang="en-US" sz="1800" dirty="0">
                <a:solidFill>
                  <a:schemeClr val="tx1"/>
                </a:solidFill>
                <a:latin typeface="Times New Roman" panose="02020603050405020304" pitchFamily="18" charset="0"/>
                <a:cs typeface="Times New Roman" panose="02020603050405020304" pitchFamily="18" charset="0"/>
              </a:rPr>
              <a:t>To reduce the fraud in applications such as automated teller machines, credit card authentication and to enhance the public safety, a finger vein biometric identification is designed and </a:t>
            </a:r>
            <a:r>
              <a:rPr lang="en-US" sz="1800" dirty="0">
                <a:latin typeface="Times New Roman" panose="02020603050405020304" pitchFamily="18" charset="0"/>
                <a:cs typeface="Times New Roman" panose="02020603050405020304" pitchFamily="18" charset="0"/>
              </a:rPr>
              <a:t>developed </a:t>
            </a:r>
            <a:r>
              <a:rPr lang="en-US" sz="1800" dirty="0">
                <a:solidFill>
                  <a:schemeClr val="tx1"/>
                </a:solidFill>
                <a:latin typeface="Times New Roman" panose="02020603050405020304" pitchFamily="18" charset="0"/>
                <a:cs typeface="Times New Roman" panose="02020603050405020304" pitchFamily="18" charset="0"/>
              </a:rPr>
              <a:t>that applies pattern recognition techniques based on the image of the finger vein patterns.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520E-9578-4916-B2D9-FB8E9EED954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DEMO VIDEO</a:t>
            </a:r>
          </a:p>
        </p:txBody>
      </p:sp>
      <p:sp>
        <p:nvSpPr>
          <p:cNvPr id="3" name="Content Placeholder 2">
            <a:extLst>
              <a:ext uri="{FF2B5EF4-FFF2-40B4-BE49-F238E27FC236}">
                <a16:creationId xmlns:a16="http://schemas.microsoft.com/office/drawing/2014/main" id="{E628D565-1FFD-4593-86E8-187CDF7210CA}"/>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F9AD70BA-9022-4FBE-9B77-5F0A0E14DACB}"/>
              </a:ext>
            </a:extLst>
          </p:cNvPr>
          <p:cNvSpPr>
            <a:spLocks noGrp="1"/>
          </p:cNvSpPr>
          <p:nvPr>
            <p:ph type="dt" sz="half" idx="10"/>
          </p:nvPr>
        </p:nvSpPr>
        <p:spPr/>
        <p:txBody>
          <a:bodyPr/>
          <a:lstStyle/>
          <a:p>
            <a:fld id="{B259EBED-8814-432C-9F0C-CA0954E9940A}" type="datetime1">
              <a:rPr lang="en-US" smtClean="0"/>
              <a:t>7/13/2021</a:t>
            </a:fld>
            <a:endParaRPr lang="en-IN"/>
          </a:p>
        </p:txBody>
      </p:sp>
      <p:sp>
        <p:nvSpPr>
          <p:cNvPr id="5" name="Footer Placeholder 4">
            <a:extLst>
              <a:ext uri="{FF2B5EF4-FFF2-40B4-BE49-F238E27FC236}">
                <a16:creationId xmlns:a16="http://schemas.microsoft.com/office/drawing/2014/main" id="{E0523343-3279-4DE7-9C13-DB6AC58F7DA3}"/>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8AFFD191-F316-4444-84AE-844A3B1C9DD0}"/>
              </a:ext>
            </a:extLst>
          </p:cNvPr>
          <p:cNvSpPr>
            <a:spLocks noGrp="1"/>
          </p:cNvSpPr>
          <p:nvPr>
            <p:ph type="sldNum" sz="quarter" idx="12"/>
          </p:nvPr>
        </p:nvSpPr>
        <p:spPr/>
        <p:txBody>
          <a:bodyPr/>
          <a:lstStyle/>
          <a:p>
            <a:fld id="{72B704B9-12D9-4318-80EA-C09F0E351C06}" type="slidenum">
              <a:rPr lang="en-IN" smtClean="0"/>
              <a:t>30</a:t>
            </a:fld>
            <a:endParaRPr lang="en-IN"/>
          </a:p>
        </p:txBody>
      </p:sp>
      <p:pic>
        <p:nvPicPr>
          <p:cNvPr id="7" name="Picture 6">
            <a:extLst>
              <a:ext uri="{FF2B5EF4-FFF2-40B4-BE49-F238E27FC236}">
                <a16:creationId xmlns:a16="http://schemas.microsoft.com/office/drawing/2014/main" id="{C8BFED0F-9D62-4795-9816-C784D45BB5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3375941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B2C7-5D5A-4980-9739-B0CDD5175C6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38890A41-90C4-4B1A-AD08-A280E7D74693}"/>
              </a:ext>
            </a:extLst>
          </p:cNvPr>
          <p:cNvSpPr>
            <a:spLocks noGrp="1"/>
          </p:cNvSpPr>
          <p:nvPr>
            <p:ph idx="1"/>
          </p:nvPr>
        </p:nvSpPr>
        <p:spPr/>
        <p:txBody>
          <a:bodyPr>
            <a:normAutofit fontScale="85000" lnSpcReduction="20000"/>
          </a:bodyPr>
          <a:lstStyle/>
          <a:p>
            <a:pPr marL="0" indent="0" algn="just">
              <a:lnSpc>
                <a:spcPct val="150000"/>
              </a:lnSpc>
              <a:spcBef>
                <a:spcPts val="600"/>
              </a:spcBef>
              <a:spcAft>
                <a:spcPts val="6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Finger vein based biometric recognition system that uses proposed CNN approach is powerful to finger-vein asymmetric and shading, is researched by using the vein images that are captured with the finger vein recognition system.  Under environmental conditions, the CNN was applied on the output in order to check whether the input image is recognized or not. The performance is checked based on the comparison between existing model (SVM) and proposed CNN with the help of three publicly available databases. Based on the output of our project, the final result can be done by recognizing the input image and matching it with the databases. Lots of training data are needed to effectively train the proposed CNN model. It is difficult to collect lots of finger vein images data without training. Hence, it is important to increase training data by appropriate data increase, that represents the uniqueness of training data. In order to lower the defect and hurdle of the finger vein based biometric method, we have made our trained CNN model with three public database that are extended to other researchers through the proposed CNN method that can be put in other biometric methods, and the performance can be evaluated.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spcAft>
                <a:spcPts val="6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In our future work, we would like to conduct research on other biometric methods with the CNN that is proposed in our study and it will be done on a real-time scenario basis.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A2AA9DE2-7FC6-40CD-93F5-256D8B49EBD9}"/>
              </a:ext>
            </a:extLst>
          </p:cNvPr>
          <p:cNvSpPr>
            <a:spLocks noGrp="1"/>
          </p:cNvSpPr>
          <p:nvPr>
            <p:ph type="dt" sz="half" idx="10"/>
          </p:nvPr>
        </p:nvSpPr>
        <p:spPr/>
        <p:txBody>
          <a:bodyPr/>
          <a:lstStyle/>
          <a:p>
            <a:fld id="{A2FEBD51-46FC-4B9E-B4DB-07ADDFB661B9}" type="datetime1">
              <a:rPr lang="en-US" smtClean="0"/>
              <a:t>7/13/2021</a:t>
            </a:fld>
            <a:endParaRPr lang="en-IN"/>
          </a:p>
        </p:txBody>
      </p:sp>
      <p:sp>
        <p:nvSpPr>
          <p:cNvPr id="5" name="Footer Placeholder 4">
            <a:extLst>
              <a:ext uri="{FF2B5EF4-FFF2-40B4-BE49-F238E27FC236}">
                <a16:creationId xmlns:a16="http://schemas.microsoft.com/office/drawing/2014/main" id="{DB3775D0-BA0B-41B1-A5A7-C32F3215F4A2}"/>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58374D4B-CAF3-47E9-8318-CEBE6389B037}"/>
              </a:ext>
            </a:extLst>
          </p:cNvPr>
          <p:cNvSpPr>
            <a:spLocks noGrp="1"/>
          </p:cNvSpPr>
          <p:nvPr>
            <p:ph type="sldNum" sz="quarter" idx="12"/>
          </p:nvPr>
        </p:nvSpPr>
        <p:spPr/>
        <p:txBody>
          <a:bodyPr/>
          <a:lstStyle/>
          <a:p>
            <a:fld id="{72B704B9-12D9-4318-80EA-C09F0E351C06}" type="slidenum">
              <a:rPr lang="en-IN" smtClean="0"/>
              <a:t>31</a:t>
            </a:fld>
            <a:endParaRPr lang="en-IN"/>
          </a:p>
        </p:txBody>
      </p:sp>
      <p:pic>
        <p:nvPicPr>
          <p:cNvPr id="7" name="Picture 6">
            <a:extLst>
              <a:ext uri="{FF2B5EF4-FFF2-40B4-BE49-F238E27FC236}">
                <a16:creationId xmlns:a16="http://schemas.microsoft.com/office/drawing/2014/main" id="{FD1225BC-EF32-41A6-8C2A-3CA571E45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2069007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22CE-E828-4D53-B4C5-53823DE440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BDB4CE3-1E94-494E-91EB-CED3CFA908B8}"/>
              </a:ext>
            </a:extLst>
          </p:cNvPr>
          <p:cNvSpPr>
            <a:spLocks noGrp="1"/>
          </p:cNvSpPr>
          <p:nvPr>
            <p:ph idx="1"/>
          </p:nvPr>
        </p:nvSpPr>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[1] R. F. Amine </a:t>
            </a:r>
            <a:r>
              <a:rPr lang="en-US" sz="2000" b="0" i="0" u="none" strike="noStrike" baseline="0" dirty="0" err="1">
                <a:latin typeface="Times New Roman" panose="02020603050405020304" pitchFamily="18" charset="0"/>
                <a:cs typeface="Times New Roman" panose="02020603050405020304" pitchFamily="18" charset="0"/>
              </a:rPr>
              <a:t>Nait</a:t>
            </a:r>
            <a:r>
              <a:rPr lang="en-US" sz="2000" b="0" i="0" u="none" strike="noStrike" baseline="0" dirty="0">
                <a:latin typeface="Times New Roman" panose="02020603050405020304" pitchFamily="18" charset="0"/>
                <a:cs typeface="Times New Roman" panose="02020603050405020304" pitchFamily="18" charset="0"/>
              </a:rPr>
              <a:t>-Ali, Signal and image processing for biometrics, 2018.</a:t>
            </a:r>
          </a:p>
          <a:p>
            <a:pPr algn="just"/>
            <a:r>
              <a:rPr lang="fr-FR" sz="2000" b="0" i="0" u="none" strike="noStrike" baseline="0" dirty="0">
                <a:latin typeface="Times New Roman" panose="02020603050405020304" pitchFamily="18" charset="0"/>
                <a:cs typeface="Times New Roman" panose="02020603050405020304" pitchFamily="18" charset="0"/>
              </a:rPr>
              <a:t>[2] T. </a:t>
            </a:r>
            <a:r>
              <a:rPr lang="fr-FR" sz="2000" b="0" i="0" u="none" strike="noStrike" baseline="0" dirty="0" err="1">
                <a:latin typeface="Times New Roman" panose="02020603050405020304" pitchFamily="18" charset="0"/>
                <a:cs typeface="Times New Roman" panose="02020603050405020304" pitchFamily="18" charset="0"/>
              </a:rPr>
              <a:t>hafes</a:t>
            </a:r>
            <a:r>
              <a:rPr lang="fr-FR" sz="2000" b="0" i="0" u="none" strike="noStrike" baseline="0" dirty="0">
                <a:latin typeface="Times New Roman" panose="02020603050405020304" pitchFamily="18" charset="0"/>
                <a:cs typeface="Times New Roman" panose="02020603050405020304" pitchFamily="18" charset="0"/>
              </a:rPr>
              <a:t>, Reconnaissance </a:t>
            </a:r>
            <a:r>
              <a:rPr lang="fr-FR" sz="2000" b="0" i="0" u="none" strike="noStrike" baseline="0" dirty="0" err="1">
                <a:latin typeface="Times New Roman" panose="02020603050405020304" pitchFamily="18" charset="0"/>
                <a:cs typeface="Times New Roman" panose="02020603050405020304" pitchFamily="18" charset="0"/>
              </a:rPr>
              <a:t>biomtrique</a:t>
            </a:r>
            <a:r>
              <a:rPr lang="fr-FR" sz="2000" b="0" i="0" u="none" strike="noStrike" baseline="0" dirty="0">
                <a:latin typeface="Times New Roman" panose="02020603050405020304" pitchFamily="18" charset="0"/>
                <a:cs typeface="Times New Roman" panose="02020603050405020304" pitchFamily="18" charset="0"/>
              </a:rPr>
              <a:t> multimodale base sur la fusion en score de deux </a:t>
            </a:r>
            <a:r>
              <a:rPr lang="fr-FR" sz="2000" b="0" i="0" u="none" strike="noStrike" baseline="0" dirty="0" err="1">
                <a:latin typeface="Times New Roman" panose="02020603050405020304" pitchFamily="18" charset="0"/>
                <a:cs typeface="Times New Roman" panose="02020603050405020304" pitchFamily="18" charset="0"/>
              </a:rPr>
              <a:t>modalits</a:t>
            </a:r>
            <a:r>
              <a:rPr lang="fr-FR" sz="2000" b="0" i="0" u="none" strike="noStrike" baseline="0" dirty="0">
                <a:latin typeface="Times New Roman" panose="02020603050405020304" pitchFamily="18" charset="0"/>
                <a:cs typeface="Times New Roman" panose="02020603050405020304" pitchFamily="18" charset="0"/>
              </a:rPr>
              <a:t> </a:t>
            </a:r>
            <a:r>
              <a:rPr lang="fr-FR" sz="2000" b="0" i="0" u="none" strike="noStrike" baseline="0" dirty="0" err="1">
                <a:latin typeface="Times New Roman" panose="02020603050405020304" pitchFamily="18" charset="0"/>
                <a:cs typeface="Times New Roman" panose="02020603050405020304" pitchFamily="18" charset="0"/>
              </a:rPr>
              <a:t>biomtriques</a:t>
            </a:r>
            <a:r>
              <a:rPr lang="fr-FR" sz="2000" b="0" i="0" u="none" strike="noStrike" baseline="0" dirty="0">
                <a:latin typeface="Times New Roman" panose="02020603050405020304" pitchFamily="18" charset="0"/>
                <a:cs typeface="Times New Roman" panose="02020603050405020304" pitchFamily="18" charset="0"/>
              </a:rPr>
              <a:t>: </a:t>
            </a:r>
            <a:r>
              <a:rPr lang="fr-FR" sz="2000" b="0" i="0" u="none" strike="noStrike" baseline="0" dirty="0" err="1">
                <a:latin typeface="Times New Roman" panose="02020603050405020304" pitchFamily="18" charset="0"/>
                <a:cs typeface="Times New Roman" panose="02020603050405020304" pitchFamily="18" charset="0"/>
              </a:rPr>
              <a:t>lempreinte</a:t>
            </a:r>
            <a:r>
              <a:rPr lang="fr-FR" sz="2000" b="0" i="0" u="none" strike="noStrike" baseline="0" dirty="0">
                <a:latin typeface="Times New Roman" panose="02020603050405020304" pitchFamily="18" charset="0"/>
                <a:cs typeface="Times New Roman" panose="02020603050405020304" pitchFamily="18" charset="0"/>
              </a:rPr>
              <a:t> </a:t>
            </a:r>
            <a:r>
              <a:rPr lang="fr-FR" sz="2000" b="0" i="0" u="none" strike="noStrike" baseline="0" dirty="0" err="1">
                <a:latin typeface="Times New Roman" panose="02020603050405020304" pitchFamily="18" charset="0"/>
                <a:cs typeface="Times New Roman" panose="02020603050405020304" pitchFamily="18" charset="0"/>
              </a:rPr>
              <a:t>digitaleet</a:t>
            </a:r>
            <a:r>
              <a:rPr lang="fr-FR" sz="2000" b="0" i="0" u="none" strike="noStrike" baseline="0" dirty="0">
                <a:latin typeface="Times New Roman" panose="02020603050405020304" pitchFamily="18" charset="0"/>
                <a:cs typeface="Times New Roman" panose="02020603050405020304" pitchFamily="18" charset="0"/>
              </a:rPr>
              <a:t> la signature, 2018.</a:t>
            </a:r>
          </a:p>
          <a:p>
            <a:pPr algn="just"/>
            <a:r>
              <a:rPr lang="en-IN" sz="2000" b="0" i="0" u="none" strike="noStrike" baseline="0" dirty="0">
                <a:latin typeface="Times New Roman" panose="02020603050405020304" pitchFamily="18" charset="0"/>
                <a:cs typeface="Times New Roman" panose="02020603050405020304" pitchFamily="18" charset="0"/>
              </a:rPr>
              <a:t>[3] </a:t>
            </a:r>
            <a:r>
              <a:rPr lang="en-IN" sz="2000" b="0" i="0" u="none" strike="noStrike" baseline="0" dirty="0" err="1">
                <a:latin typeface="Times New Roman" panose="02020603050405020304" pitchFamily="18" charset="0"/>
                <a:cs typeface="Times New Roman" panose="02020603050405020304" pitchFamily="18" charset="0"/>
              </a:rPr>
              <a:t>C.Wilson</a:t>
            </a:r>
            <a:r>
              <a:rPr lang="en-IN" sz="2000" b="0" i="0" u="none" strike="noStrike" baseline="0" dirty="0">
                <a:latin typeface="Times New Roman" panose="02020603050405020304" pitchFamily="18" charset="0"/>
                <a:cs typeface="Times New Roman" panose="02020603050405020304" pitchFamily="18" charset="0"/>
              </a:rPr>
              <a:t>, Vein pattern recognition: a privacy-enhancing biometric. </a:t>
            </a:r>
            <a:r>
              <a:rPr lang="en-IN" sz="2000" b="0" i="0" u="none" strike="noStrike" baseline="0" dirty="0" err="1">
                <a:latin typeface="Times New Roman" panose="02020603050405020304" pitchFamily="18" charset="0"/>
                <a:cs typeface="Times New Roman" panose="02020603050405020304" pitchFamily="18" charset="0"/>
              </a:rPr>
              <a:t>CRCpress</a:t>
            </a:r>
            <a:r>
              <a:rPr lang="en-IN" sz="2000" b="0" i="0" u="none" strike="noStrike" baseline="0" dirty="0">
                <a:latin typeface="Times New Roman" panose="02020603050405020304" pitchFamily="18" charset="0"/>
                <a:cs typeface="Times New Roman" panose="02020603050405020304" pitchFamily="18" charset="0"/>
              </a:rPr>
              <a:t>, 2017.</a:t>
            </a:r>
          </a:p>
          <a:p>
            <a:pPr algn="just"/>
            <a:r>
              <a:rPr lang="en-US" sz="2000" b="0" i="0" u="none" strike="noStrike" baseline="0" dirty="0">
                <a:latin typeface="Times New Roman" panose="02020603050405020304" pitchFamily="18" charset="0"/>
                <a:cs typeface="Times New Roman" panose="02020603050405020304" pitchFamily="18" charset="0"/>
              </a:rPr>
              <a:t>[4] S. </a:t>
            </a:r>
            <a:r>
              <a:rPr lang="en-US" sz="2000" b="0" i="0" u="none" strike="noStrike" baseline="0" dirty="0" err="1">
                <a:latin typeface="Times New Roman" panose="02020603050405020304" pitchFamily="18" charset="0"/>
                <a:cs typeface="Times New Roman" panose="02020603050405020304" pitchFamily="18" charset="0"/>
              </a:rPr>
              <a:t>Damavandinejadmonfared</a:t>
            </a:r>
            <a:r>
              <a:rPr lang="en-US" sz="2000" b="0" i="0" u="none" strike="noStrike" baseline="0" dirty="0">
                <a:latin typeface="Times New Roman" panose="02020603050405020304" pitchFamily="18" charset="0"/>
                <a:cs typeface="Times New Roman" panose="02020603050405020304" pitchFamily="18" charset="0"/>
              </a:rPr>
              <a:t>, A. K. </a:t>
            </a:r>
            <a:r>
              <a:rPr lang="en-US" sz="2000" b="0" i="0" u="none" strike="noStrike" baseline="0" dirty="0" err="1">
                <a:latin typeface="Times New Roman" panose="02020603050405020304" pitchFamily="18" charset="0"/>
                <a:cs typeface="Times New Roman" panose="02020603050405020304" pitchFamily="18" charset="0"/>
              </a:rPr>
              <a:t>Mobarakeh</a:t>
            </a:r>
            <a:r>
              <a:rPr lang="en-US" sz="2000" b="0" i="0" u="none" strike="noStrike" baseline="0" dirty="0">
                <a:latin typeface="Times New Roman" panose="02020603050405020304" pitchFamily="18" charset="0"/>
                <a:cs typeface="Times New Roman" panose="02020603050405020304" pitchFamily="18" charset="0"/>
              </a:rPr>
              <a:t>, S. A. </a:t>
            </a:r>
            <a:r>
              <a:rPr lang="en-US" sz="2000" b="0" i="0" u="none" strike="noStrike" baseline="0" dirty="0" err="1">
                <a:latin typeface="Times New Roman" panose="02020603050405020304" pitchFamily="18" charset="0"/>
                <a:cs typeface="Times New Roman" panose="02020603050405020304" pitchFamily="18" charset="0"/>
              </a:rPr>
              <a:t>Suandi</a:t>
            </a:r>
            <a:r>
              <a:rPr lang="en-US" sz="2000" b="0" i="0" u="none" strike="noStrike" baseline="0" dirty="0">
                <a:latin typeface="Times New Roman" panose="02020603050405020304" pitchFamily="18" charset="0"/>
                <a:cs typeface="Times New Roman" panose="02020603050405020304" pitchFamily="18" charset="0"/>
              </a:rPr>
              <a:t>, and B. A. </a:t>
            </a:r>
            <a:r>
              <a:rPr lang="en-US" sz="2000" b="0" i="0" u="none" strike="noStrike" baseline="0" dirty="0" err="1">
                <a:latin typeface="Times New Roman" panose="02020603050405020304" pitchFamily="18" charset="0"/>
                <a:cs typeface="Times New Roman" panose="02020603050405020304" pitchFamily="18" charset="0"/>
              </a:rPr>
              <a:t>Rosdi</a:t>
            </a:r>
            <a:r>
              <a:rPr lang="en-US" sz="2000" b="0" i="0" u="none" strike="noStrike" baseline="0" dirty="0">
                <a:latin typeface="Times New Roman" panose="02020603050405020304" pitchFamily="18" charset="0"/>
                <a:cs typeface="Times New Roman" panose="02020603050405020304" pitchFamily="18" charset="0"/>
              </a:rPr>
              <a:t>, Evaluate and determine the most appropriate method to identify finger vein, Procedia Engineering, vol. 41, pp. </a:t>
            </a:r>
            <a:r>
              <a:rPr lang="en-IN" sz="2000" b="0" i="0" u="none" strike="noStrike" baseline="0" dirty="0">
                <a:latin typeface="Times New Roman" panose="02020603050405020304" pitchFamily="18" charset="0"/>
                <a:cs typeface="Times New Roman" panose="02020603050405020304" pitchFamily="18" charset="0"/>
              </a:rPr>
              <a:t>516521, 2014.</a:t>
            </a:r>
          </a:p>
          <a:p>
            <a:pPr algn="just"/>
            <a:r>
              <a:rPr lang="en-US" sz="2000" b="0" i="0" u="none" strike="noStrike" baseline="0" dirty="0">
                <a:latin typeface="Times New Roman" panose="02020603050405020304" pitchFamily="18" charset="0"/>
                <a:cs typeface="Times New Roman" panose="02020603050405020304" pitchFamily="18" charset="0"/>
              </a:rPr>
              <a:t>[5] I. Claude, J.-L. </a:t>
            </a:r>
            <a:r>
              <a:rPr lang="en-US" sz="2000" b="0" i="0" u="none" strike="noStrike" baseline="0" dirty="0" err="1">
                <a:latin typeface="Times New Roman" panose="02020603050405020304" pitchFamily="18" charset="0"/>
                <a:cs typeface="Times New Roman" panose="02020603050405020304" pitchFamily="18" charset="0"/>
              </a:rPr>
              <a:t>Daire</a:t>
            </a:r>
            <a:r>
              <a:rPr lang="en-US" sz="2000" b="0" i="0" u="none" strike="noStrike" baseline="0" dirty="0">
                <a:latin typeface="Times New Roman" panose="02020603050405020304" pitchFamily="18" charset="0"/>
                <a:cs typeface="Times New Roman" panose="02020603050405020304" pitchFamily="18" charset="0"/>
              </a:rPr>
              <a:t>, and G. </a:t>
            </a:r>
            <a:r>
              <a:rPr lang="en-US" sz="2000" b="0" i="0" u="none" strike="noStrike" baseline="0" dirty="0" err="1">
                <a:latin typeface="Times New Roman" panose="02020603050405020304" pitchFamily="18" charset="0"/>
                <a:cs typeface="Times New Roman" panose="02020603050405020304" pitchFamily="18" charset="0"/>
              </a:rPr>
              <a:t>Sebag</a:t>
            </a:r>
            <a:r>
              <a:rPr lang="en-US" sz="2000" b="0" i="0" u="none" strike="noStrike" baseline="0" dirty="0">
                <a:latin typeface="Times New Roman" panose="02020603050405020304" pitchFamily="18" charset="0"/>
                <a:cs typeface="Times New Roman" panose="02020603050405020304" pitchFamily="18" charset="0"/>
              </a:rPr>
              <a:t>, Fetal brain </a:t>
            </a:r>
            <a:r>
              <a:rPr lang="en-US" sz="2000" b="0" i="0" u="none" strike="noStrike" baseline="0" dirty="0" err="1">
                <a:latin typeface="Times New Roman" panose="02020603050405020304" pitchFamily="18" charset="0"/>
                <a:cs typeface="Times New Roman" panose="02020603050405020304" pitchFamily="18" charset="0"/>
              </a:rPr>
              <a:t>mri</a:t>
            </a:r>
            <a:r>
              <a:rPr lang="en-US" sz="2000" b="0" i="0" u="none" strike="noStrike" baseline="0" dirty="0">
                <a:latin typeface="Times New Roman" panose="02020603050405020304" pitchFamily="18" charset="0"/>
                <a:cs typeface="Times New Roman" panose="02020603050405020304" pitchFamily="18" charset="0"/>
              </a:rPr>
              <a:t>: segmentation and biometric analysis of the posterior fossa, IEEE Transactions on Biomedical Engineering, vol. 51, no. 4, pp. 617626, </a:t>
            </a:r>
            <a:r>
              <a:rPr lang="en-IN" sz="2000" b="0" i="0" u="none" strike="noStrike" baseline="0" dirty="0">
                <a:latin typeface="Times New Roman" panose="02020603050405020304" pitchFamily="18" charset="0"/>
                <a:cs typeface="Times New Roman" panose="02020603050405020304" pitchFamily="18" charset="0"/>
              </a:rPr>
              <a:t>2016.</a:t>
            </a: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48AA816-F351-44C7-A75F-62EE2EA507A5}"/>
              </a:ext>
            </a:extLst>
          </p:cNvPr>
          <p:cNvSpPr>
            <a:spLocks noGrp="1"/>
          </p:cNvSpPr>
          <p:nvPr>
            <p:ph type="dt" sz="half" idx="10"/>
          </p:nvPr>
        </p:nvSpPr>
        <p:spPr/>
        <p:txBody>
          <a:bodyPr/>
          <a:lstStyle/>
          <a:p>
            <a:fld id="{FE7562E6-4FA9-4D7D-95B4-1EBF436FFAC6}" type="datetime1">
              <a:rPr lang="en-US" smtClean="0"/>
              <a:t>7/13/2021</a:t>
            </a:fld>
            <a:endParaRPr lang="en-IN"/>
          </a:p>
        </p:txBody>
      </p:sp>
      <p:sp>
        <p:nvSpPr>
          <p:cNvPr id="5" name="Footer Placeholder 4">
            <a:extLst>
              <a:ext uri="{FF2B5EF4-FFF2-40B4-BE49-F238E27FC236}">
                <a16:creationId xmlns:a16="http://schemas.microsoft.com/office/drawing/2014/main" id="{089505B6-9D90-48F2-AAF8-BD1075E1EBED}"/>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0ADF8C25-5E58-4692-9EB1-F08352A08EC4}"/>
              </a:ext>
            </a:extLst>
          </p:cNvPr>
          <p:cNvSpPr>
            <a:spLocks noGrp="1"/>
          </p:cNvSpPr>
          <p:nvPr>
            <p:ph type="sldNum" sz="quarter" idx="12"/>
          </p:nvPr>
        </p:nvSpPr>
        <p:spPr/>
        <p:txBody>
          <a:bodyPr/>
          <a:lstStyle/>
          <a:p>
            <a:fld id="{72B704B9-12D9-4318-80EA-C09F0E351C06}" type="slidenum">
              <a:rPr lang="en-IN" smtClean="0"/>
              <a:t>32</a:t>
            </a:fld>
            <a:endParaRPr lang="en-IN"/>
          </a:p>
        </p:txBody>
      </p:sp>
      <p:pic>
        <p:nvPicPr>
          <p:cNvPr id="9" name="Picture 8">
            <a:extLst>
              <a:ext uri="{FF2B5EF4-FFF2-40B4-BE49-F238E27FC236}">
                <a16:creationId xmlns:a16="http://schemas.microsoft.com/office/drawing/2014/main" id="{493A64D0-CE8A-47C7-BF85-88C3B18BE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11579399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33</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9C452192-A441-49C0-9936-0791C142B345}"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spTree>
    <p:extLst>
      <p:ext uri="{BB962C8B-B14F-4D97-AF65-F5344CB8AC3E}">
        <p14:creationId xmlns:p14="http://schemas.microsoft.com/office/powerpoint/2010/main" val="30833299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472"/>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BJECTIVES</a:t>
            </a:r>
          </a:p>
        </p:txBody>
      </p:sp>
      <p:sp>
        <p:nvSpPr>
          <p:cNvPr id="3" name="Content Placeholder 2"/>
          <p:cNvSpPr>
            <a:spLocks noGrp="1"/>
          </p:cNvSpPr>
          <p:nvPr>
            <p:ph idx="1"/>
          </p:nvPr>
        </p:nvSpPr>
        <p:spPr>
          <a:xfrm>
            <a:off x="838200" y="1817242"/>
            <a:ext cx="10515600" cy="4351338"/>
          </a:xfrm>
        </p:spPr>
        <p:txBody>
          <a:bodyPr>
            <a:normAutofit/>
          </a:bodyPr>
          <a:lstStyle/>
          <a:p>
            <a:pPr algn="just">
              <a:lnSpc>
                <a:spcPct val="135000"/>
              </a:lnSpc>
            </a:pPr>
            <a:r>
              <a:rPr lang="en-US" sz="1800" dirty="0">
                <a:latin typeface="Times New Roman" panose="02020603050405020304" pitchFamily="18" charset="0"/>
                <a:cs typeface="Times New Roman" panose="02020603050405020304" pitchFamily="18" charset="0"/>
              </a:rPr>
              <a:t>To increase the accuracy of Finger Vein biometric technique, we can reform the pixel density in the finger vein patterns.</a:t>
            </a:r>
          </a:p>
          <a:p>
            <a:pPr algn="just">
              <a:lnSpc>
                <a:spcPct val="135000"/>
              </a:lnSpc>
            </a:pPr>
            <a:r>
              <a:rPr lang="en-US" sz="1800" dirty="0">
                <a:latin typeface="Times New Roman" panose="02020603050405020304" pitchFamily="18" charset="0"/>
                <a:cs typeface="Times New Roman" panose="02020603050405020304" pitchFamily="18" charset="0"/>
              </a:rPr>
              <a:t>To reduce the EER( Equal error rate), repetitive line tracking technique is used.</a:t>
            </a:r>
          </a:p>
          <a:p>
            <a:pPr algn="just">
              <a:lnSpc>
                <a:spcPct val="135000"/>
              </a:lnSpc>
            </a:pPr>
            <a:r>
              <a:rPr lang="en-US" sz="1800" dirty="0">
                <a:latin typeface="Times New Roman" panose="02020603050405020304" pitchFamily="18" charset="0"/>
                <a:cs typeface="Times New Roman" panose="02020603050405020304" pitchFamily="18" charset="0"/>
              </a:rPr>
              <a:t>To design a improved version of Convolutional neural network in order to attain high security.</a:t>
            </a:r>
          </a:p>
          <a:p>
            <a:pPr algn="just">
              <a:lnSpc>
                <a:spcPct val="135000"/>
              </a:lnSpc>
            </a:pPr>
            <a:r>
              <a:rPr lang="en-US" sz="1800" dirty="0">
                <a:latin typeface="Times New Roman" panose="02020603050405020304" pitchFamily="18" charset="0"/>
                <a:cs typeface="Times New Roman" panose="02020603050405020304" pitchFamily="18" charset="0"/>
              </a:rPr>
              <a:t>To achieve above mentioned in real-time scenarios.</a:t>
            </a:r>
          </a:p>
          <a:p>
            <a:pPr marL="0" indent="0" algn="just">
              <a:lnSpc>
                <a:spcPct val="135000"/>
              </a:lnSpc>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4</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C5E6CA4D-229C-48A0-B316-BA8BCDDE176E}"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57521085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9E3B-1C6E-4E09-8280-FBD91D506A1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32CC6C63-033F-4BA5-A0E8-24A38AC0B086}"/>
              </a:ext>
            </a:extLst>
          </p:cNvPr>
          <p:cNvSpPr>
            <a:spLocks noGrp="1"/>
          </p:cNvSpPr>
          <p:nvPr>
            <p:ph idx="1"/>
          </p:nvPr>
        </p:nvSpPr>
        <p:spPr/>
        <p:txBody>
          <a:bodyPr/>
          <a:lstStyle/>
          <a:p>
            <a:pPr algn="just">
              <a:spcBef>
                <a:spcPts val="0"/>
              </a:spcBef>
              <a:buClr>
                <a:srgbClr val="9E0000"/>
              </a:buClr>
              <a:defRPr/>
            </a:pPr>
            <a:r>
              <a:rPr lang="en-IN" sz="1800" dirty="0">
                <a:latin typeface="Times New Roman" panose="02020603050405020304" pitchFamily="18" charset="0"/>
                <a:cs typeface="Times New Roman" panose="02020603050405020304" pitchFamily="18" charset="0"/>
              </a:rPr>
              <a:t>With the fast development in the field of electronic information technology, the identity verification and security of data is a critical main problem. </a:t>
            </a:r>
          </a:p>
          <a:p>
            <a:pPr marL="457200" indent="-457200" algn="just" eaLnBrk="1" fontAlgn="auto" hangingPunct="1">
              <a:spcBef>
                <a:spcPts val="0"/>
              </a:spcBef>
              <a:spcAft>
                <a:spcPts val="0"/>
              </a:spcAft>
              <a:buClr>
                <a:srgbClr val="9E0000"/>
              </a:buClr>
              <a:buFont typeface="Wingdings" panose="05000000000000000000" pitchFamily="2" charset="2"/>
              <a:buChar char="q"/>
              <a:defRPr/>
            </a:pPr>
            <a:endParaRPr lang="en-IN" sz="1800" dirty="0">
              <a:latin typeface="Times New Roman" panose="02020603050405020304" pitchFamily="18" charset="0"/>
              <a:cs typeface="Times New Roman" panose="02020603050405020304" pitchFamily="18" charset="0"/>
            </a:endParaRPr>
          </a:p>
          <a:p>
            <a:pPr algn="just">
              <a:spcBef>
                <a:spcPts val="0"/>
              </a:spcBef>
              <a:buClr>
                <a:srgbClr val="9E0000"/>
              </a:buClr>
              <a:defRPr/>
            </a:pPr>
            <a:r>
              <a:rPr lang="en-IN" sz="1800" dirty="0">
                <a:latin typeface="Times New Roman" panose="02020603050405020304" pitchFamily="18" charset="0"/>
                <a:cs typeface="Times New Roman" panose="02020603050405020304" pitchFamily="18" charset="0"/>
              </a:rPr>
              <a:t>Due to this fact, the biometric recognition has gaining popularity as it provides a high security, reliable and robust approach for personal identification. </a:t>
            </a:r>
          </a:p>
          <a:p>
            <a:pPr algn="just">
              <a:spcBef>
                <a:spcPts val="0"/>
              </a:spcBef>
              <a:buClr>
                <a:srgbClr val="9E0000"/>
              </a:buClr>
              <a:defRPr/>
            </a:pPr>
            <a:endParaRPr lang="en-IN" sz="1800" dirty="0">
              <a:latin typeface="Times New Roman" panose="02020603050405020304" pitchFamily="18" charset="0"/>
              <a:cs typeface="Times New Roman" panose="02020603050405020304" pitchFamily="18" charset="0"/>
            </a:endParaRPr>
          </a:p>
          <a:p>
            <a:pPr algn="just">
              <a:spcBef>
                <a:spcPts val="0"/>
              </a:spcBef>
              <a:buClr>
                <a:srgbClr val="9E0000"/>
              </a:buClr>
              <a:defRPr/>
            </a:pPr>
            <a:r>
              <a:rPr lang="en-IN" sz="1800" dirty="0">
                <a:latin typeface="Times New Roman" panose="02020603050405020304" pitchFamily="18" charset="0"/>
                <a:cs typeface="Times New Roman" panose="02020603050405020304" pitchFamily="18" charset="0"/>
              </a:rPr>
              <a:t>As a new biometric technique, finger vein recognition has been done. </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461BF0A-42F1-494A-A41E-853912AE534E}"/>
              </a:ext>
            </a:extLst>
          </p:cNvPr>
          <p:cNvSpPr>
            <a:spLocks noGrp="1"/>
          </p:cNvSpPr>
          <p:nvPr>
            <p:ph type="dt" sz="half" idx="10"/>
          </p:nvPr>
        </p:nvSpPr>
        <p:spPr/>
        <p:txBody>
          <a:bodyPr/>
          <a:lstStyle/>
          <a:p>
            <a:fld id="{EDBDB1F6-E202-40B6-95C9-34323C7A24BF}" type="datetime1">
              <a:rPr lang="en-US" smtClean="0"/>
              <a:t>7/13/2021</a:t>
            </a:fld>
            <a:endParaRPr lang="en-IN"/>
          </a:p>
        </p:txBody>
      </p:sp>
      <p:sp>
        <p:nvSpPr>
          <p:cNvPr id="5" name="Footer Placeholder 4">
            <a:extLst>
              <a:ext uri="{FF2B5EF4-FFF2-40B4-BE49-F238E27FC236}">
                <a16:creationId xmlns:a16="http://schemas.microsoft.com/office/drawing/2014/main" id="{A89880D1-7C30-4523-82B0-E82DA78BFF10}"/>
              </a:ext>
            </a:extLst>
          </p:cNvPr>
          <p:cNvSpPr>
            <a:spLocks noGrp="1"/>
          </p:cNvSpPr>
          <p:nvPr>
            <p:ph type="ftr" sz="quarter" idx="11"/>
          </p:nvPr>
        </p:nvSpPr>
        <p:spPr/>
        <p:txBody>
          <a:bodyPr/>
          <a:lstStyle/>
          <a:p>
            <a:r>
              <a:rPr lang="en-IN"/>
              <a:t>FINAL PPT</a:t>
            </a:r>
          </a:p>
        </p:txBody>
      </p:sp>
      <p:sp>
        <p:nvSpPr>
          <p:cNvPr id="6" name="Slide Number Placeholder 5">
            <a:extLst>
              <a:ext uri="{FF2B5EF4-FFF2-40B4-BE49-F238E27FC236}">
                <a16:creationId xmlns:a16="http://schemas.microsoft.com/office/drawing/2014/main" id="{7BAFFE17-478F-47EB-98C6-7867484C0EB4}"/>
              </a:ext>
            </a:extLst>
          </p:cNvPr>
          <p:cNvSpPr>
            <a:spLocks noGrp="1"/>
          </p:cNvSpPr>
          <p:nvPr>
            <p:ph type="sldNum" sz="quarter" idx="12"/>
          </p:nvPr>
        </p:nvSpPr>
        <p:spPr/>
        <p:txBody>
          <a:bodyPr/>
          <a:lstStyle/>
          <a:p>
            <a:fld id="{72B704B9-12D9-4318-80EA-C09F0E351C06}" type="slidenum">
              <a:rPr lang="en-IN" smtClean="0"/>
              <a:t>5</a:t>
            </a:fld>
            <a:endParaRPr lang="en-IN"/>
          </a:p>
        </p:txBody>
      </p:sp>
      <p:pic>
        <p:nvPicPr>
          <p:cNvPr id="7" name="Picture 6">
            <a:extLst>
              <a:ext uri="{FF2B5EF4-FFF2-40B4-BE49-F238E27FC236}">
                <a16:creationId xmlns:a16="http://schemas.microsoft.com/office/drawing/2014/main" id="{FE623F68-BFF1-418D-A87D-61DF4C575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extLst>
      <p:ext uri="{BB962C8B-B14F-4D97-AF65-F5344CB8AC3E}">
        <p14:creationId xmlns:p14="http://schemas.microsoft.com/office/powerpoint/2010/main" val="15484484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637"/>
            <a:ext cx="10515600" cy="1325563"/>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6"/>
          <p:cNvGraphicFramePr>
            <a:graphicFrameLocks noGrp="1"/>
          </p:cNvGraphicFramePr>
          <p:nvPr>
            <p:ph idx="1"/>
            <p:extLst>
              <p:ext uri="{D42A27DB-BD31-4B8C-83A1-F6EECF244321}">
                <p14:modId xmlns:p14="http://schemas.microsoft.com/office/powerpoint/2010/main" val="2072139508"/>
              </p:ext>
            </p:extLst>
          </p:nvPr>
        </p:nvGraphicFramePr>
        <p:xfrm>
          <a:off x="877694" y="1416568"/>
          <a:ext cx="10436612" cy="4510099"/>
        </p:xfrm>
        <a:graphic>
          <a:graphicData uri="http://schemas.openxmlformats.org/drawingml/2006/table">
            <a:tbl>
              <a:tblPr firstRow="1" bandRow="1">
                <a:tableStyleId>{5C22544A-7EE6-4342-B048-85BDC9FD1C3A}</a:tableStyleId>
              </a:tblPr>
              <a:tblGrid>
                <a:gridCol w="2609153">
                  <a:extLst>
                    <a:ext uri="{9D8B030D-6E8A-4147-A177-3AD203B41FA5}">
                      <a16:colId xmlns:a16="http://schemas.microsoft.com/office/drawing/2014/main" val="20000"/>
                    </a:ext>
                  </a:extLst>
                </a:gridCol>
                <a:gridCol w="2609153">
                  <a:extLst>
                    <a:ext uri="{9D8B030D-6E8A-4147-A177-3AD203B41FA5}">
                      <a16:colId xmlns:a16="http://schemas.microsoft.com/office/drawing/2014/main" val="20001"/>
                    </a:ext>
                  </a:extLst>
                </a:gridCol>
                <a:gridCol w="2609153">
                  <a:extLst>
                    <a:ext uri="{9D8B030D-6E8A-4147-A177-3AD203B41FA5}">
                      <a16:colId xmlns:a16="http://schemas.microsoft.com/office/drawing/2014/main" val="20002"/>
                    </a:ext>
                  </a:extLst>
                </a:gridCol>
                <a:gridCol w="2609153">
                  <a:extLst>
                    <a:ext uri="{9D8B030D-6E8A-4147-A177-3AD203B41FA5}">
                      <a16:colId xmlns:a16="http://schemas.microsoft.com/office/drawing/2014/main" val="20003"/>
                    </a:ext>
                  </a:extLst>
                </a:gridCol>
              </a:tblGrid>
              <a:tr h="366115">
                <a:tc>
                  <a:txBody>
                    <a:bodyPr/>
                    <a:lstStyle/>
                    <a:p>
                      <a:r>
                        <a:rPr lang="en-IN" dirty="0"/>
                        <a:t>AUTHOR</a:t>
                      </a:r>
                      <a:r>
                        <a:rPr lang="en-US" altLang="en-IN" dirty="0"/>
                        <a:t>(S)</a:t>
                      </a:r>
                    </a:p>
                  </a:txBody>
                  <a:tcPr/>
                </a:tc>
                <a:tc>
                  <a:txBody>
                    <a:bodyPr/>
                    <a:lstStyle/>
                    <a:p>
                      <a:r>
                        <a:rPr lang="en-IN" dirty="0"/>
                        <a:t>PAPER TITLE</a:t>
                      </a:r>
                    </a:p>
                  </a:txBody>
                  <a:tcPr/>
                </a:tc>
                <a:tc>
                  <a:txBody>
                    <a:bodyPr/>
                    <a:lstStyle/>
                    <a:p>
                      <a:r>
                        <a:rPr lang="en-IN" dirty="0"/>
                        <a:t>CONTRIBUTION</a:t>
                      </a:r>
                    </a:p>
                  </a:txBody>
                  <a:tcPr/>
                </a:tc>
                <a:tc>
                  <a:txBody>
                    <a:bodyPr/>
                    <a:lstStyle/>
                    <a:p>
                      <a:r>
                        <a:rPr lang="en-IN" dirty="0"/>
                        <a:t>INFERENCE</a:t>
                      </a:r>
                    </a:p>
                  </a:txBody>
                  <a:tcPr/>
                </a:tc>
                <a:extLst>
                  <a:ext uri="{0D108BD9-81ED-4DB2-BD59-A6C34878D82A}">
                    <a16:rowId xmlns:a16="http://schemas.microsoft.com/office/drawing/2014/main" val="10000"/>
                  </a:ext>
                </a:extLst>
              </a:tr>
              <a:tr h="2227199">
                <a:tc>
                  <a:txBody>
                    <a:bodyPr/>
                    <a:lstStyle/>
                    <a:p>
                      <a:pPr algn="just"/>
                      <a:r>
                        <a:rPr lang="en-US" sz="1200" kern="1200" dirty="0">
                          <a:solidFill>
                            <a:schemeClr val="dk1"/>
                          </a:solidFill>
                          <a:effectLst/>
                          <a:latin typeface="Arial" panose="020B0604020202020204" pitchFamily="34" charset="0"/>
                          <a:ea typeface="+mn-ea"/>
                          <a:cs typeface="Arial" panose="020B0604020202020204" pitchFamily="34" charset="0"/>
                        </a:rPr>
                        <a:t>K. S. </a:t>
                      </a:r>
                      <a:r>
                        <a:rPr lang="en-US" sz="1200" kern="1200" dirty="0" err="1">
                          <a:solidFill>
                            <a:schemeClr val="dk1"/>
                          </a:solidFill>
                          <a:effectLst/>
                          <a:latin typeface="Arial" panose="020B0604020202020204" pitchFamily="34" charset="0"/>
                          <a:ea typeface="+mn-ea"/>
                          <a:cs typeface="Arial" panose="020B0604020202020204" pitchFamily="34" charset="0"/>
                        </a:rPr>
                        <a:t>Itqan</a:t>
                      </a:r>
                      <a:r>
                        <a:rPr lang="en-US" sz="1200" kern="1200" dirty="0">
                          <a:solidFill>
                            <a:schemeClr val="dk1"/>
                          </a:solidFill>
                          <a:effectLst/>
                          <a:latin typeface="Arial" panose="020B0604020202020204" pitchFamily="34" charset="0"/>
                          <a:ea typeface="+mn-ea"/>
                          <a:cs typeface="Arial" panose="020B0604020202020204" pitchFamily="34" charset="0"/>
                        </a:rPr>
                        <a:t>, A. R. </a:t>
                      </a:r>
                      <a:r>
                        <a:rPr lang="en-US" sz="1200" kern="1200" dirty="0" err="1">
                          <a:solidFill>
                            <a:schemeClr val="dk1"/>
                          </a:solidFill>
                          <a:effectLst/>
                          <a:latin typeface="Arial" panose="020B0604020202020204" pitchFamily="34" charset="0"/>
                          <a:ea typeface="+mn-ea"/>
                          <a:cs typeface="Arial" panose="020B0604020202020204" pitchFamily="34" charset="0"/>
                        </a:rPr>
                        <a:t>Syafeeza</a:t>
                      </a:r>
                      <a:r>
                        <a:rPr lang="en-US" sz="1200" kern="1200" dirty="0">
                          <a:solidFill>
                            <a:schemeClr val="dk1"/>
                          </a:solidFill>
                          <a:effectLst/>
                          <a:latin typeface="Arial" panose="020B0604020202020204" pitchFamily="34" charset="0"/>
                          <a:ea typeface="+mn-ea"/>
                          <a:cs typeface="Arial" panose="020B0604020202020204" pitchFamily="34" charset="0"/>
                        </a:rPr>
                        <a:t>, F. G. Gong, N. Mustafa, Y. C. Wong and M. M. Ibrahim </a:t>
                      </a:r>
                      <a:endParaRPr lang="en-IN" sz="1200" dirty="0">
                        <a:latin typeface="Arial" panose="020B0604020202020204" pitchFamily="34" charset="0"/>
                        <a:cs typeface="Arial" panose="020B0604020202020204" pitchFamily="34" charset="0"/>
                      </a:endParaRPr>
                    </a:p>
                  </a:txBody>
                  <a:tcPr/>
                </a:tc>
                <a:tc>
                  <a:txBody>
                    <a:bodyPr/>
                    <a:lstStyle/>
                    <a:p>
                      <a:pPr algn="just"/>
                      <a:r>
                        <a:rPr lang="en-US" sz="1200" kern="1200" dirty="0">
                          <a:solidFill>
                            <a:schemeClr val="dk1"/>
                          </a:solidFill>
                          <a:effectLst/>
                          <a:latin typeface="Arial" panose="020B0604020202020204" pitchFamily="34" charset="0"/>
                          <a:ea typeface="+mn-ea"/>
                          <a:cs typeface="Arial" panose="020B0604020202020204" pitchFamily="34" charset="0"/>
                        </a:rPr>
                        <a:t>User Identification system based on finger vein patterns using Convolutional neural network </a:t>
                      </a:r>
                      <a:endParaRPr lang="en-US" sz="1200" dirty="0">
                        <a:latin typeface="Arial" panose="020B0604020202020204" pitchFamily="34" charset="0"/>
                        <a:cs typeface="Arial" panose="020B0604020202020204" pitchFamily="34"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IEEE Transactions On Pattern Analysis And Machine Intelligence, Vol. 43, NO. 1, January 2021, July 2019 DOP</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It aims to provide a brief review of the feature extraction methods applied in finger vein recognition.</a:t>
                      </a:r>
                    </a:p>
                    <a:p>
                      <a:pPr algn="just"/>
                      <a:r>
                        <a:rPr lang="en-IN" sz="1400" dirty="0">
                          <a:latin typeface="Times New Roman" panose="02020603050405020304" pitchFamily="18" charset="0"/>
                          <a:cs typeface="Times New Roman" panose="02020603050405020304" pitchFamily="18" charset="0"/>
                        </a:rPr>
                        <a:t>It highlights the limitations of the existing. feature extraction methods</a:t>
                      </a:r>
                    </a:p>
                  </a:txBody>
                  <a:tcPr/>
                </a:tc>
                <a:tc>
                  <a:txBody>
                    <a:bodyPr/>
                    <a:lstStyle/>
                    <a:p>
                      <a:pPr algn="just"/>
                      <a:r>
                        <a:rPr lang="en-IN" sz="1400" dirty="0">
                          <a:latin typeface="Times New Roman" panose="02020603050405020304" pitchFamily="18" charset="0"/>
                          <a:cs typeface="Times New Roman" panose="02020603050405020304" pitchFamily="18" charset="0"/>
                        </a:rPr>
                        <a:t>The design of  large scale datasets(big data) that will permit the training and validation of customized CNN models from scratch is of paramount importance towards the development of more reliable finger vein biometric system.</a:t>
                      </a:r>
                    </a:p>
                  </a:txBody>
                  <a:tcPr/>
                </a:tc>
                <a:extLst>
                  <a:ext uri="{0D108BD9-81ED-4DB2-BD59-A6C34878D82A}">
                    <a16:rowId xmlns:a16="http://schemas.microsoft.com/office/drawing/2014/main" val="10001"/>
                  </a:ext>
                </a:extLst>
              </a:tr>
              <a:tr h="1916785">
                <a:tc>
                  <a:txBody>
                    <a:bodyPr/>
                    <a:lstStyle/>
                    <a:p>
                      <a:pPr algn="just"/>
                      <a:r>
                        <a:rPr lang="pt-BR" sz="1400" b="0" i="0" u="none" strike="noStrike" kern="1200" baseline="0" dirty="0">
                          <a:solidFill>
                            <a:schemeClr val="dk1"/>
                          </a:solidFill>
                          <a:latin typeface="Arial" panose="020B0604020202020204" pitchFamily="34" charset="0"/>
                          <a:ea typeface="+mn-ea"/>
                          <a:cs typeface="Arial" panose="020B0604020202020204" pitchFamily="34" charset="0"/>
                        </a:rPr>
                        <a:t>Rig Das, Emanuela Piciucco, Emanuele Maiorana, and Patrizio Campisi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lnSpc>
                          <a:spcPct val="115000"/>
                        </a:lnSpc>
                        <a:spcAft>
                          <a:spcPts val="0"/>
                        </a:spcAft>
                      </a:pPr>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Convolutional Neural Network for Finger-Vein-based Biometric Identification</a:t>
                      </a:r>
                      <a:endParaRPr lang="en-IN" sz="1400" b="0" dirty="0">
                        <a:effectLst/>
                        <a:latin typeface="Arial" panose="020B0604020202020204" pitchFamily="34" charset="0"/>
                        <a:ea typeface="Calibri" panose="020F0502020204030204" pitchFamily="34" charset="0"/>
                        <a:cs typeface="Arial" panose="020B0604020202020204" pitchFamily="34"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CVPR Workshop on Computer Vision for Augmented and Virtual Reality, Seattle, WA, USA, 2020</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use of human finer vein traits for the purpose of automatic user recognition provides good performance, yet it depends upon the quality of the finger vein images. The accuracy achieved with this approach is 87.6%.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The identification accuracy of the proposed network significantly increases with the employed number of training images. The use of multiple session’s data for training can improve the achievable identification accuracy.</a:t>
                      </a:r>
                    </a:p>
                  </a:txBody>
                  <a:tcPr/>
                </a:tc>
                <a:extLst>
                  <a:ext uri="{0D108BD9-81ED-4DB2-BD59-A6C34878D82A}">
                    <a16:rowId xmlns:a16="http://schemas.microsoft.com/office/drawing/2014/main" val="10002"/>
                  </a:ext>
                </a:extLst>
              </a:tr>
            </a:tbl>
          </a:graphicData>
        </a:graphic>
      </p:graphicFrame>
      <p:sp>
        <p:nvSpPr>
          <p:cNvPr id="6" name="Slide Number Placeholder 5"/>
          <p:cNvSpPr>
            <a:spLocks noGrp="1"/>
          </p:cNvSpPr>
          <p:nvPr>
            <p:ph type="sldNum" sz="quarter" idx="12"/>
          </p:nvPr>
        </p:nvSpPr>
        <p:spPr/>
        <p:txBody>
          <a:bodyPr/>
          <a:lstStyle/>
          <a:p>
            <a:fld id="{72B704B9-12D9-4318-80EA-C09F0E351C06}" type="slidenum">
              <a:rPr lang="en-IN" smtClean="0"/>
              <a:t>6</a:t>
            </a:fld>
            <a:endParaRPr lang="en-IN"/>
          </a:p>
        </p:txBody>
      </p:sp>
      <p:sp>
        <p:nvSpPr>
          <p:cNvPr id="3" name="Date Placeholder 2">
            <a:extLst>
              <a:ext uri="{FF2B5EF4-FFF2-40B4-BE49-F238E27FC236}">
                <a16:creationId xmlns:a16="http://schemas.microsoft.com/office/drawing/2014/main" id="{35B83D0A-38EE-4F7D-A111-83386FD1777C}"/>
              </a:ext>
            </a:extLst>
          </p:cNvPr>
          <p:cNvSpPr>
            <a:spLocks noGrp="1"/>
          </p:cNvSpPr>
          <p:nvPr>
            <p:ph type="dt" sz="half" idx="10"/>
          </p:nvPr>
        </p:nvSpPr>
        <p:spPr/>
        <p:txBody>
          <a:bodyPr/>
          <a:lstStyle/>
          <a:p>
            <a:fld id="{C7A60D80-9B2E-4B57-84D5-18FE6A52C1F5}" type="datetime1">
              <a:rPr lang="en-US" smtClean="0"/>
              <a:t>7/13/2021</a:t>
            </a:fld>
            <a:endParaRPr lang="en-IN"/>
          </a:p>
        </p:txBody>
      </p:sp>
      <p:sp>
        <p:nvSpPr>
          <p:cNvPr id="7" name="Footer Placeholder 6">
            <a:extLst>
              <a:ext uri="{FF2B5EF4-FFF2-40B4-BE49-F238E27FC236}">
                <a16:creationId xmlns:a16="http://schemas.microsoft.com/office/drawing/2014/main" id="{4EE5B3DF-A9BB-430E-A30C-A4C96438D6D3}"/>
              </a:ext>
            </a:extLst>
          </p:cNvPr>
          <p:cNvSpPr>
            <a:spLocks noGrp="1"/>
          </p:cNvSpPr>
          <p:nvPr>
            <p:ph type="ftr" sz="quarter" idx="11"/>
          </p:nvPr>
        </p:nvSpPr>
        <p:spPr/>
        <p:txBody>
          <a:bodyPr/>
          <a:lstStyle/>
          <a:p>
            <a:r>
              <a:rPr lang="en-IN"/>
              <a:t>FINAL PPT</a:t>
            </a:r>
            <a:endParaRPr lang="en-IN" dirty="0"/>
          </a:p>
        </p:txBody>
      </p:sp>
      <p:pic>
        <p:nvPicPr>
          <p:cNvPr id="8" name="Picture 7">
            <a:extLst>
              <a:ext uri="{FF2B5EF4-FFF2-40B4-BE49-F238E27FC236}">
                <a16:creationId xmlns:a16="http://schemas.microsoft.com/office/drawing/2014/main" id="{940CA4BC-B121-456D-8E2A-D43098CB04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641A8A-56C6-4915-AF6F-91A84B66C2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4" name="Slide Number Placeholder 3"/>
          <p:cNvSpPr>
            <a:spLocks noGrp="1"/>
          </p:cNvSpPr>
          <p:nvPr>
            <p:ph type="sldNum" sz="quarter" idx="12"/>
          </p:nvPr>
        </p:nvSpPr>
        <p:spPr/>
        <p:txBody>
          <a:bodyPr/>
          <a:lstStyle/>
          <a:p>
            <a:fld id="{72B704B9-12D9-4318-80EA-C09F0E351C06}" type="slidenum">
              <a:rPr lang="en-IN" smtClean="0"/>
              <a:t>7</a:t>
            </a:fld>
            <a:endParaRPr lang="en-IN"/>
          </a:p>
        </p:txBody>
      </p:sp>
      <p:graphicFrame>
        <p:nvGraphicFramePr>
          <p:cNvPr id="6" name="Table 6"/>
          <p:cNvGraphicFramePr>
            <a:graphicFrameLocks noGrp="1"/>
          </p:cNvGraphicFramePr>
          <p:nvPr>
            <p:ph idx="1"/>
            <p:extLst>
              <p:ext uri="{D42A27DB-BD31-4B8C-83A1-F6EECF244321}">
                <p14:modId xmlns:p14="http://schemas.microsoft.com/office/powerpoint/2010/main" val="3877696481"/>
              </p:ext>
            </p:extLst>
          </p:nvPr>
        </p:nvGraphicFramePr>
        <p:xfrm>
          <a:off x="627817" y="1006419"/>
          <a:ext cx="10438116" cy="5268581"/>
        </p:xfrm>
        <a:graphic>
          <a:graphicData uri="http://schemas.openxmlformats.org/drawingml/2006/table">
            <a:tbl>
              <a:tblPr firstRow="1" bandRow="1">
                <a:tableStyleId>{5C22544A-7EE6-4342-B048-85BDC9FD1C3A}</a:tableStyleId>
              </a:tblPr>
              <a:tblGrid>
                <a:gridCol w="2609529">
                  <a:extLst>
                    <a:ext uri="{9D8B030D-6E8A-4147-A177-3AD203B41FA5}">
                      <a16:colId xmlns:a16="http://schemas.microsoft.com/office/drawing/2014/main" val="20000"/>
                    </a:ext>
                  </a:extLst>
                </a:gridCol>
                <a:gridCol w="2609529">
                  <a:extLst>
                    <a:ext uri="{9D8B030D-6E8A-4147-A177-3AD203B41FA5}">
                      <a16:colId xmlns:a16="http://schemas.microsoft.com/office/drawing/2014/main" val="20001"/>
                    </a:ext>
                  </a:extLst>
                </a:gridCol>
                <a:gridCol w="2609529">
                  <a:extLst>
                    <a:ext uri="{9D8B030D-6E8A-4147-A177-3AD203B41FA5}">
                      <a16:colId xmlns:a16="http://schemas.microsoft.com/office/drawing/2014/main" val="20002"/>
                    </a:ext>
                  </a:extLst>
                </a:gridCol>
                <a:gridCol w="2609529">
                  <a:extLst>
                    <a:ext uri="{9D8B030D-6E8A-4147-A177-3AD203B41FA5}">
                      <a16:colId xmlns:a16="http://schemas.microsoft.com/office/drawing/2014/main" val="20003"/>
                    </a:ext>
                  </a:extLst>
                </a:gridCol>
              </a:tblGrid>
              <a:tr h="339920">
                <a:tc>
                  <a:txBody>
                    <a:bodyPr/>
                    <a:lstStyle/>
                    <a:p>
                      <a:r>
                        <a:rPr lang="en-IN" dirty="0"/>
                        <a:t>AUTHOR</a:t>
                      </a:r>
                      <a:r>
                        <a:rPr lang="en-US" altLang="en-IN" dirty="0"/>
                        <a:t>(S)</a:t>
                      </a:r>
                    </a:p>
                  </a:txBody>
                  <a:tcPr/>
                </a:tc>
                <a:tc>
                  <a:txBody>
                    <a:bodyPr/>
                    <a:lstStyle/>
                    <a:p>
                      <a:r>
                        <a:rPr lang="en-IN" dirty="0"/>
                        <a:t>PAPER TITLE</a:t>
                      </a:r>
                    </a:p>
                  </a:txBody>
                  <a:tcPr/>
                </a:tc>
                <a:tc>
                  <a:txBody>
                    <a:bodyPr/>
                    <a:lstStyle/>
                    <a:p>
                      <a:r>
                        <a:rPr lang="en-IN" dirty="0"/>
                        <a:t>CONTRIBUTION</a:t>
                      </a:r>
                    </a:p>
                  </a:txBody>
                  <a:tcPr/>
                </a:tc>
                <a:tc>
                  <a:txBody>
                    <a:bodyPr/>
                    <a:lstStyle/>
                    <a:p>
                      <a:r>
                        <a:rPr lang="en-IN" dirty="0"/>
                        <a:t>INFERENCE</a:t>
                      </a:r>
                    </a:p>
                  </a:txBody>
                  <a:tcPr/>
                </a:tc>
                <a:extLst>
                  <a:ext uri="{0D108BD9-81ED-4DB2-BD59-A6C34878D82A}">
                    <a16:rowId xmlns:a16="http://schemas.microsoft.com/office/drawing/2014/main" val="10000"/>
                  </a:ext>
                </a:extLst>
              </a:tr>
              <a:tr h="2464421">
                <a:tc>
                  <a:txBody>
                    <a:bodyPr/>
                    <a:lstStyle/>
                    <a:p>
                      <a:pPr algn="just">
                        <a:buNone/>
                      </a:pPr>
                      <a:r>
                        <a:rPr lang="en-US" altLang="en-IN" sz="1400" dirty="0" err="1">
                          <a:latin typeface="Times New Roman" panose="02020603050405020304" pitchFamily="18" charset="0"/>
                          <a:cs typeface="Times New Roman" panose="02020603050405020304" pitchFamily="18" charset="0"/>
                        </a:rPr>
                        <a:t>Bakhtiar</a:t>
                      </a:r>
                      <a:r>
                        <a:rPr lang="en-US" altLang="en-IN" sz="1400" dirty="0">
                          <a:latin typeface="Times New Roman" panose="02020603050405020304" pitchFamily="18" charset="0"/>
                          <a:cs typeface="Times New Roman" panose="02020603050405020304" pitchFamily="18" charset="0"/>
                        </a:rPr>
                        <a:t> </a:t>
                      </a:r>
                      <a:r>
                        <a:rPr lang="en-US" altLang="en-IN" sz="1400" dirty="0" err="1">
                          <a:latin typeface="Times New Roman" panose="02020603050405020304" pitchFamily="18" charset="0"/>
                          <a:cs typeface="Times New Roman" panose="02020603050405020304" pitchFamily="18" charset="0"/>
                        </a:rPr>
                        <a:t>Affendi</a:t>
                      </a:r>
                      <a:r>
                        <a:rPr lang="en-US" altLang="en-IN" sz="1400" dirty="0">
                          <a:latin typeface="Times New Roman" panose="02020603050405020304" pitchFamily="18" charset="0"/>
                          <a:cs typeface="Times New Roman" panose="02020603050405020304" pitchFamily="18" charset="0"/>
                        </a:rPr>
                        <a:t> </a:t>
                      </a:r>
                      <a:r>
                        <a:rPr lang="en-US" altLang="en-IN" sz="1400" dirty="0" err="1">
                          <a:latin typeface="Times New Roman" panose="02020603050405020304" pitchFamily="18" charset="0"/>
                          <a:cs typeface="Times New Roman" panose="02020603050405020304" pitchFamily="18" charset="0"/>
                        </a:rPr>
                        <a:t>Rosdi</a:t>
                      </a:r>
                      <a:r>
                        <a:rPr lang="en-US" altLang="en-IN" sz="1400" dirty="0">
                          <a:latin typeface="Times New Roman" panose="02020603050405020304" pitchFamily="18" charset="0"/>
                          <a:cs typeface="Times New Roman" panose="02020603050405020304" pitchFamily="18" charset="0"/>
                        </a:rPr>
                        <a:t>, Chai </a:t>
                      </a:r>
                      <a:r>
                        <a:rPr lang="en-US" altLang="en-IN" sz="1400" dirty="0" err="1">
                          <a:latin typeface="Times New Roman" panose="02020603050405020304" pitchFamily="18" charset="0"/>
                          <a:cs typeface="Times New Roman" panose="02020603050405020304" pitchFamily="18" charset="0"/>
                        </a:rPr>
                        <a:t>Wuh</a:t>
                      </a:r>
                      <a:r>
                        <a:rPr lang="en-US" altLang="en-IN" sz="1400" dirty="0">
                          <a:latin typeface="Times New Roman" panose="02020603050405020304" pitchFamily="18" charset="0"/>
                          <a:cs typeface="Times New Roman" panose="02020603050405020304" pitchFamily="18" charset="0"/>
                        </a:rPr>
                        <a:t> Shing and </a:t>
                      </a:r>
                      <a:r>
                        <a:rPr lang="en-US" altLang="en-IN" sz="1400" dirty="0" err="1">
                          <a:latin typeface="Times New Roman" panose="02020603050405020304" pitchFamily="18" charset="0"/>
                          <a:cs typeface="Times New Roman" panose="02020603050405020304" pitchFamily="18" charset="0"/>
                        </a:rPr>
                        <a:t>Shahrl</a:t>
                      </a:r>
                      <a:r>
                        <a:rPr lang="en-US" altLang="en-IN" sz="1400" dirty="0">
                          <a:latin typeface="Times New Roman" panose="02020603050405020304" pitchFamily="18" charset="0"/>
                          <a:cs typeface="Times New Roman" panose="02020603050405020304" pitchFamily="18" charset="0"/>
                        </a:rPr>
                        <a:t> </a:t>
                      </a:r>
                      <a:r>
                        <a:rPr lang="en-US" altLang="en-IN" sz="1400" dirty="0" err="1">
                          <a:latin typeface="Times New Roman" panose="02020603050405020304" pitchFamily="18" charset="0"/>
                          <a:cs typeface="Times New Roman" panose="02020603050405020304" pitchFamily="18" charset="0"/>
                        </a:rPr>
                        <a:t>Azmin</a:t>
                      </a:r>
                      <a:r>
                        <a:rPr lang="en-US" altLang="en-IN" sz="1400" dirty="0">
                          <a:latin typeface="Times New Roman" panose="02020603050405020304" pitchFamily="18" charset="0"/>
                          <a:cs typeface="Times New Roman" panose="02020603050405020304" pitchFamily="18" charset="0"/>
                        </a:rPr>
                        <a:t> </a:t>
                      </a:r>
                      <a:r>
                        <a:rPr lang="en-US" altLang="en-IN" sz="1400" dirty="0" err="1">
                          <a:latin typeface="Times New Roman" panose="02020603050405020304" pitchFamily="18" charset="0"/>
                          <a:cs typeface="Times New Roman" panose="02020603050405020304" pitchFamily="18" charset="0"/>
                        </a:rPr>
                        <a:t>Suandi</a:t>
                      </a:r>
                      <a:endParaRPr lang="en-US" altLang="en-IN" sz="1400" dirty="0">
                        <a:latin typeface="Times New Roman" panose="02020603050405020304" pitchFamily="18" charset="0"/>
                        <a:cs typeface="Times New Roman" panose="02020603050405020304" pitchFamily="18" charset="0"/>
                      </a:endParaRPr>
                    </a:p>
                  </a:txBody>
                  <a:tcPr/>
                </a:tc>
                <a:tc>
                  <a:txBody>
                    <a:bodyPr/>
                    <a:lstStyle/>
                    <a:p>
                      <a:pPr algn="just">
                        <a:buNone/>
                      </a:pPr>
                      <a:r>
                        <a:rPr lang="en-US" altLang="en-IN" sz="1400" dirty="0">
                          <a:latin typeface="Times New Roman" panose="02020603050405020304" pitchFamily="18" charset="0"/>
                          <a:cs typeface="Times New Roman" panose="02020603050405020304" pitchFamily="18" charset="0"/>
                        </a:rPr>
                        <a:t>Finger Vein recognition using local binary pattern</a:t>
                      </a:r>
                    </a:p>
                    <a:p>
                      <a:pPr algn="just">
                        <a:buNone/>
                      </a:pPr>
                      <a:endParaRPr lang="en-US" altLang="en-IN" sz="1400" dirty="0">
                        <a:latin typeface="Times New Roman" panose="02020603050405020304" pitchFamily="18" charset="0"/>
                        <a:cs typeface="Times New Roman" panose="02020603050405020304" pitchFamily="18" charset="0"/>
                      </a:endParaRPr>
                    </a:p>
                    <a:p>
                      <a:pPr algn="just">
                        <a:buNone/>
                      </a:pPr>
                      <a:r>
                        <a:rPr lang="en-US" altLang="en-IN" sz="1400" dirty="0">
                          <a:latin typeface="Times New Roman" panose="02020603050405020304" pitchFamily="18" charset="0"/>
                          <a:cs typeface="Times New Roman" panose="02020603050405020304" pitchFamily="18" charset="0"/>
                        </a:rPr>
                        <a:t>IEEE/CVF Conference on Computer Vision and Pattern Recognition, Salt Lake City, UT, USA, 2018</a:t>
                      </a:r>
                    </a:p>
                  </a:txBody>
                  <a:tcPr/>
                </a:tc>
                <a:tc>
                  <a:txBody>
                    <a:bodyPr/>
                    <a:lstStyle/>
                    <a:p>
                      <a:pPr algn="just">
                        <a:buNone/>
                      </a:pPr>
                      <a:r>
                        <a:rPr lang="en-US" altLang="en-IN" sz="1400" dirty="0">
                          <a:latin typeface="Times New Roman" panose="02020603050405020304" pitchFamily="18" charset="0"/>
                          <a:cs typeface="Times New Roman" panose="02020603050405020304" pitchFamily="18" charset="0"/>
                        </a:rPr>
                        <a:t>A personal verification method using finger vein is presented in this approach. Here, LLBP (Local Line Binary pattern) is utilized as feature extraction technique. </a:t>
                      </a:r>
                    </a:p>
                  </a:txBody>
                  <a:tcPr/>
                </a:tc>
                <a:tc>
                  <a:txBody>
                    <a:bodyPr/>
                    <a:lstStyle/>
                    <a:p>
                      <a:pPr indent="0" algn="just">
                        <a:buFont typeface="Arial" panose="020B0604020202020204" pitchFamily="34" charset="0"/>
                        <a:buNone/>
                      </a:pPr>
                      <a:r>
                        <a:rPr lang="en-US" altLang="en-IN" sz="1400" dirty="0">
                          <a:latin typeface="Times New Roman" panose="02020603050405020304" pitchFamily="18" charset="0"/>
                          <a:cs typeface="Times New Roman" panose="02020603050405020304" pitchFamily="18" charset="0"/>
                        </a:rPr>
                        <a:t>Extraction of robust features from finger vein images is an important issue in a finger vein based biometric system. The equal error rate(EER) of LLBP (Local line binary pattern) is significantly lower compared to LBP and LDP.</a:t>
                      </a:r>
                    </a:p>
                  </a:txBody>
                  <a:tcPr/>
                </a:tc>
                <a:extLst>
                  <a:ext uri="{0D108BD9-81ED-4DB2-BD59-A6C34878D82A}">
                    <a16:rowId xmlns:a16="http://schemas.microsoft.com/office/drawing/2014/main" val="10001"/>
                  </a:ext>
                </a:extLst>
              </a:tr>
              <a:tr h="2266134">
                <a:tc>
                  <a:txBody>
                    <a:bodyPr/>
                    <a:lstStyle/>
                    <a:p>
                      <a:pPr algn="just">
                        <a:buNone/>
                      </a:pPr>
                      <a:r>
                        <a:rPr lang="en-IN" sz="1400" dirty="0">
                          <a:latin typeface="Times New Roman" panose="02020603050405020304" pitchFamily="18" charset="0"/>
                          <a:cs typeface="Times New Roman" panose="02020603050405020304" pitchFamily="18" charset="0"/>
                        </a:rPr>
                        <a:t>Mohamed </a:t>
                      </a:r>
                      <a:r>
                        <a:rPr lang="en-IN" sz="1400" dirty="0" err="1">
                          <a:latin typeface="Times New Roman" panose="02020603050405020304" pitchFamily="18" charset="0"/>
                          <a:cs typeface="Times New Roman" panose="02020603050405020304" pitchFamily="18" charset="0"/>
                        </a:rPr>
                        <a:t>Ould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Zmirli</a:t>
                      </a:r>
                      <a:r>
                        <a:rPr lang="en-IN" sz="1400" dirty="0">
                          <a:latin typeface="Times New Roman" panose="02020603050405020304" pitchFamily="18" charset="0"/>
                          <a:cs typeface="Times New Roman" panose="02020603050405020304" pitchFamily="18" charset="0"/>
                        </a:rPr>
                        <a:t>, Hamza </a:t>
                      </a:r>
                      <a:r>
                        <a:rPr lang="en-IN" sz="1400" dirty="0" err="1">
                          <a:latin typeface="Times New Roman" panose="02020603050405020304" pitchFamily="18" charset="0"/>
                          <a:cs typeface="Times New Roman" panose="02020603050405020304" pitchFamily="18" charset="0"/>
                        </a:rPr>
                        <a:t>Hentabli</a:t>
                      </a:r>
                      <a:r>
                        <a:rPr lang="en-IN" sz="1400" dirty="0">
                          <a:latin typeface="Times New Roman" panose="02020603050405020304" pitchFamily="18" charset="0"/>
                          <a:cs typeface="Times New Roman" panose="02020603050405020304" pitchFamily="18" charset="0"/>
                        </a:rPr>
                        <a:t>, Ismail </a:t>
                      </a:r>
                      <a:r>
                        <a:rPr lang="en-IN" sz="1400" dirty="0" err="1">
                          <a:latin typeface="Times New Roman" panose="02020603050405020304" pitchFamily="18" charset="0"/>
                          <a:cs typeface="Times New Roman" panose="02020603050405020304" pitchFamily="18" charset="0"/>
                        </a:rPr>
                        <a:t>Boucherit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buNone/>
                      </a:pPr>
                      <a:r>
                        <a:rPr lang="en-IN" sz="1400" dirty="0">
                          <a:latin typeface="Times New Roman" panose="02020603050405020304" pitchFamily="18" charset="0"/>
                          <a:cs typeface="Times New Roman" panose="02020603050405020304" pitchFamily="18" charset="0"/>
                        </a:rPr>
                        <a:t>Finger Vein identification using deeply fused convolutional neural network</a:t>
                      </a:r>
                    </a:p>
                    <a:p>
                      <a:pPr algn="just">
                        <a:buNone/>
                      </a:pPr>
                      <a:endParaRPr lang="en-US" sz="1400" dirty="0">
                        <a:latin typeface="Times New Roman" panose="02020603050405020304" pitchFamily="18" charset="0"/>
                        <a:cs typeface="Times New Roman" panose="02020603050405020304" pitchFamily="18" charset="0"/>
                      </a:endParaRPr>
                    </a:p>
                    <a:p>
                      <a:pPr algn="just">
                        <a:buNone/>
                      </a:pPr>
                      <a:r>
                        <a:rPr lang="en-US" sz="1400" dirty="0">
                          <a:latin typeface="Times New Roman" panose="02020603050405020304" pitchFamily="18" charset="0"/>
                          <a:cs typeface="Times New Roman" panose="02020603050405020304" pitchFamily="18" charset="0"/>
                        </a:rPr>
                        <a:t>IEEE/CVF Conference on Computer Vision and Pattern Recognition (CVPR), Seattle, WA, USA, 2020</a:t>
                      </a:r>
                    </a:p>
                    <a:p>
                      <a:pPr algn="just">
                        <a:buNone/>
                      </a:pPr>
                      <a:endParaRPr lang="en-IN" sz="1400" dirty="0">
                        <a:latin typeface="Times New Roman" panose="02020603050405020304" pitchFamily="18" charset="0"/>
                        <a:cs typeface="Times New Roman" panose="02020603050405020304" pitchFamily="18" charset="0"/>
                      </a:endParaRPr>
                    </a:p>
                  </a:txBody>
                  <a:tcPr/>
                </a:tc>
                <a:tc>
                  <a:txBody>
                    <a:bodyPr/>
                    <a:lstStyle/>
                    <a:p>
                      <a:pPr algn="just">
                        <a:buNone/>
                      </a:pPr>
                      <a:r>
                        <a:rPr lang="en-US" altLang="en-IN" sz="1400" dirty="0">
                          <a:latin typeface="Times New Roman" panose="02020603050405020304" pitchFamily="18" charset="0"/>
                          <a:cs typeface="Times New Roman" panose="02020603050405020304" pitchFamily="18" charset="0"/>
                        </a:rPr>
                        <a:t>This approach allows the biometric traits for personal recognition with high security and accuracy. The crux of this approach is that the CLAHE (contrast limited adaptive histogram equalization) method is obtained, but the image provided is either over enhanced or high contrast. It reduces the accuracy level to 89%. </a:t>
                      </a:r>
                    </a:p>
                  </a:txBody>
                  <a:tcPr/>
                </a:tc>
                <a:tc>
                  <a:txBody>
                    <a:bodyPr/>
                    <a:lstStyle/>
                    <a:p>
                      <a:pPr algn="just">
                        <a:buNone/>
                      </a:pPr>
                      <a:r>
                        <a:rPr lang="en-US" altLang="en-IN" sz="1400" dirty="0">
                          <a:latin typeface="Times New Roman" panose="02020603050405020304" pitchFamily="18" charset="0"/>
                          <a:cs typeface="Times New Roman" panose="02020603050405020304" pitchFamily="18" charset="0"/>
                        </a:rPr>
                        <a:t>It overcomes the problem of filters, number of CNN layers and the activation function problem. A small number of training images (less than 4 images) can be used to obtain better accuracy and speed.</a:t>
                      </a:r>
                    </a:p>
                  </a:txBody>
                  <a:tcPr/>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63222014-8711-42C5-A4DA-5B53066B4204}"/>
              </a:ext>
            </a:extLst>
          </p:cNvPr>
          <p:cNvSpPr>
            <a:spLocks noGrp="1"/>
          </p:cNvSpPr>
          <p:nvPr>
            <p:ph type="dt" sz="half" idx="10"/>
          </p:nvPr>
        </p:nvSpPr>
        <p:spPr/>
        <p:txBody>
          <a:bodyPr/>
          <a:lstStyle/>
          <a:p>
            <a:fld id="{C2FD1D15-5A9F-4AC3-B36F-2ACFA54CDBCA}" type="datetime1">
              <a:rPr lang="en-US" smtClean="0"/>
              <a:t>7/13/2021</a:t>
            </a:fld>
            <a:endParaRPr lang="en-IN"/>
          </a:p>
        </p:txBody>
      </p:sp>
      <p:sp>
        <p:nvSpPr>
          <p:cNvPr id="3" name="Footer Placeholder 2">
            <a:extLst>
              <a:ext uri="{FF2B5EF4-FFF2-40B4-BE49-F238E27FC236}">
                <a16:creationId xmlns:a16="http://schemas.microsoft.com/office/drawing/2014/main" id="{373B3C4C-3189-435C-B30E-2BF018554379}"/>
              </a:ext>
            </a:extLst>
          </p:cNvPr>
          <p:cNvSpPr>
            <a:spLocks noGrp="1"/>
          </p:cNvSpPr>
          <p:nvPr>
            <p:ph type="ftr" sz="quarter" idx="11"/>
          </p:nvPr>
        </p:nvSpPr>
        <p:spPr/>
        <p:txBody>
          <a:bodyPr/>
          <a:lstStyle/>
          <a:p>
            <a:r>
              <a:rPr lang="en-IN"/>
              <a:t>FINAL PPT</a:t>
            </a:r>
            <a:endParaRPr lang="en-IN"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7523"/>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8</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93F84E7E-8FC2-429E-8FF1-F76F569E2D11}"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5" name="TextBox 4">
            <a:extLst>
              <a:ext uri="{FF2B5EF4-FFF2-40B4-BE49-F238E27FC236}">
                <a16:creationId xmlns:a16="http://schemas.microsoft.com/office/drawing/2014/main" id="{99D45806-2461-4351-9F33-32130FD7F30C}"/>
              </a:ext>
            </a:extLst>
          </p:cNvPr>
          <p:cNvSpPr txBox="1"/>
          <p:nvPr/>
        </p:nvSpPr>
        <p:spPr>
          <a:xfrm>
            <a:off x="838200" y="1867633"/>
            <a:ext cx="10111666"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In those days, the identity verification and security of data is a fundamental problem. Predominantly, we are using the SVM (Support Vector Machine), in order to find the accuracy of the finger vein using the finger vein biometric authentication system.</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 have recently gained excellence in the field of machine learning and pattern classification. Classification is achieved by realizing a linear or non-linear separation surface in an input space.</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initializes the closest pair of points from the opposite classes like the Direct Support Vector Machine algorithm. As soon as the algorithm finds a violating point in the dataset, it greedily adds it to the candidate set.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may so happen that the addition of the violating point as a Support Vector may be prevented by other candidate Support Vectors that are already present in the set.</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84112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822" y="531407"/>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EXISTING MODEL (Contd.)</a:t>
            </a:r>
          </a:p>
        </p:txBody>
      </p:sp>
      <p:sp>
        <p:nvSpPr>
          <p:cNvPr id="3" name="Content Placeholder 2"/>
          <p:cNvSpPr>
            <a:spLocks noGrp="1"/>
          </p:cNvSpPr>
          <p:nvPr>
            <p:ph idx="1"/>
          </p:nvPr>
        </p:nvSpPr>
        <p:spPr>
          <a:xfrm>
            <a:off x="838200" y="1817242"/>
            <a:ext cx="10515600" cy="4351338"/>
          </a:xfrm>
        </p:spPr>
        <p:txBody>
          <a:bodyPr>
            <a:normAutofit/>
          </a:bodyPr>
          <a:lstStyle/>
          <a:p>
            <a:pPr marL="0" indent="0">
              <a:buNone/>
            </a:pPr>
            <a:br>
              <a:rPr lang="en-US" sz="1100" dirty="0"/>
            </a:b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B704B9-12D9-4318-80EA-C09F0E351C06}" type="slidenum">
              <a:rPr lang="en-IN" smtClean="0"/>
              <a:t>9</a:t>
            </a:fld>
            <a:endParaRPr lang="en-IN"/>
          </a:p>
        </p:txBody>
      </p:sp>
      <p:sp>
        <p:nvSpPr>
          <p:cNvPr id="4" name="Date Placeholder 3">
            <a:extLst>
              <a:ext uri="{FF2B5EF4-FFF2-40B4-BE49-F238E27FC236}">
                <a16:creationId xmlns:a16="http://schemas.microsoft.com/office/drawing/2014/main" id="{1F72CC83-E554-44F6-8C39-313C9D6BB984}"/>
              </a:ext>
            </a:extLst>
          </p:cNvPr>
          <p:cNvSpPr>
            <a:spLocks noGrp="1"/>
          </p:cNvSpPr>
          <p:nvPr>
            <p:ph type="dt" sz="half" idx="10"/>
          </p:nvPr>
        </p:nvSpPr>
        <p:spPr/>
        <p:txBody>
          <a:bodyPr/>
          <a:lstStyle/>
          <a:p>
            <a:fld id="{3A8AAEC2-ADFF-476E-852E-822572276D35}" type="datetime1">
              <a:rPr lang="en-US" smtClean="0"/>
              <a:t>7/13/2021</a:t>
            </a:fld>
            <a:endParaRPr lang="en-IN"/>
          </a:p>
        </p:txBody>
      </p:sp>
      <p:sp>
        <p:nvSpPr>
          <p:cNvPr id="7" name="Footer Placeholder 6">
            <a:extLst>
              <a:ext uri="{FF2B5EF4-FFF2-40B4-BE49-F238E27FC236}">
                <a16:creationId xmlns:a16="http://schemas.microsoft.com/office/drawing/2014/main" id="{1737CC89-4696-4284-A4A0-380A74D244B6}"/>
              </a:ext>
            </a:extLst>
          </p:cNvPr>
          <p:cNvSpPr>
            <a:spLocks noGrp="1"/>
          </p:cNvSpPr>
          <p:nvPr>
            <p:ph type="ftr" sz="quarter" idx="11"/>
          </p:nvPr>
        </p:nvSpPr>
        <p:spPr/>
        <p:txBody>
          <a:bodyPr/>
          <a:lstStyle/>
          <a:p>
            <a:r>
              <a:rPr lang="en-IN"/>
              <a:t>FINAL PPT</a:t>
            </a:r>
          </a:p>
        </p:txBody>
      </p:sp>
      <p:pic>
        <p:nvPicPr>
          <p:cNvPr id="8" name="Picture 7">
            <a:extLst>
              <a:ext uri="{FF2B5EF4-FFF2-40B4-BE49-F238E27FC236}">
                <a16:creationId xmlns:a16="http://schemas.microsoft.com/office/drawing/2014/main" id="{771C74A9-ED6D-42A5-89FC-DFF9EC0BE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6322" y="136525"/>
            <a:ext cx="2643356" cy="869894"/>
          </a:xfrm>
          <a:prstGeom prst="rect">
            <a:avLst/>
          </a:prstGeom>
        </p:spPr>
      </p:pic>
      <p:sp>
        <p:nvSpPr>
          <p:cNvPr id="5" name="TextBox 4">
            <a:extLst>
              <a:ext uri="{FF2B5EF4-FFF2-40B4-BE49-F238E27FC236}">
                <a16:creationId xmlns:a16="http://schemas.microsoft.com/office/drawing/2014/main" id="{99D45806-2461-4351-9F33-32130FD7F30C}"/>
              </a:ext>
            </a:extLst>
          </p:cNvPr>
          <p:cNvSpPr txBox="1"/>
          <p:nvPr/>
        </p:nvSpPr>
        <p:spPr>
          <a:xfrm>
            <a:off x="838200" y="1817242"/>
            <a:ext cx="10116845" cy="2242152"/>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DISADVANTAGES OF EXISTING MODEL:</a:t>
            </a: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Accuracy is low.</a:t>
            </a:r>
          </a:p>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Computation load is very high.</a:t>
            </a: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Feature Extraction is not accurate to the point.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27142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17220</TotalTime>
  <Words>2458</Words>
  <Application>Microsoft Office PowerPoint</Application>
  <PresentationFormat>Widescreen</PresentationFormat>
  <Paragraphs>252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open_sansregular</vt:lpstr>
      <vt:lpstr>Times New Roman</vt:lpstr>
      <vt:lpstr>Wingdings</vt:lpstr>
      <vt:lpstr>Office Theme</vt:lpstr>
      <vt:lpstr>Finger Vein Based Biometric Identification Using Convolutional Neural Networks </vt:lpstr>
      <vt:lpstr>INTRODUCTION</vt:lpstr>
      <vt:lpstr>AIM</vt:lpstr>
      <vt:lpstr>OBJECTIVES</vt:lpstr>
      <vt:lpstr>SCOPE</vt:lpstr>
      <vt:lpstr>LITERATURE SURVEY</vt:lpstr>
      <vt:lpstr>PowerPoint Presentation</vt:lpstr>
      <vt:lpstr>EXISTING SYSTEM</vt:lpstr>
      <vt:lpstr>EXISTING MODEL (Contd.)</vt:lpstr>
      <vt:lpstr>PROBLEM DEFINITION</vt:lpstr>
      <vt:lpstr>OVERALL ARCHITECTURE DIAGRAM</vt:lpstr>
      <vt:lpstr>LIST OF MODULES</vt:lpstr>
      <vt:lpstr>FIG. INPUT IMAGES FROM 3 DIFFERENT PUBLICLY AVAILABLE DATASETS</vt:lpstr>
      <vt:lpstr>MODULES (Contd.)</vt:lpstr>
      <vt:lpstr>MODULE 3  FEATURE EXTRACTION</vt:lpstr>
      <vt:lpstr>CONTINUED…</vt:lpstr>
      <vt:lpstr>MODULE 4  CLASSIFICATION</vt:lpstr>
      <vt:lpstr>CONTINUED…</vt:lpstr>
      <vt:lpstr>IMPLEMENTATION</vt:lpstr>
      <vt:lpstr>IMPLEMENTATION (CONT…)</vt:lpstr>
      <vt:lpstr>IMPLEMENTATION (Contd.)</vt:lpstr>
      <vt:lpstr>IMAGE PREPROCESSING</vt:lpstr>
      <vt:lpstr>EXTRACTION OF ROI</vt:lpstr>
      <vt:lpstr>BINARY SEGMENT &amp; GRAY SEGMENT</vt:lpstr>
      <vt:lpstr>ENHANCED IMAGE</vt:lpstr>
      <vt:lpstr>FEATURES OF EXTRACTION</vt:lpstr>
      <vt:lpstr>FINAL RESULT</vt:lpstr>
      <vt:lpstr>RESULT (COMPARISON CHART)</vt:lpstr>
      <vt:lpstr>DATASET</vt:lpstr>
      <vt:lpstr>DEMO VIDEO</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Based Bird Classifier with Spectroscopy using Dense CNNs and Transfer Learning</dc:title>
  <dc:creator>Arvind Bharani</dc:creator>
  <cp:lastModifiedBy>Varun</cp:lastModifiedBy>
  <cp:revision>215</cp:revision>
  <dcterms:created xsi:type="dcterms:W3CDTF">2020-08-10T06:19:00Z</dcterms:created>
  <dcterms:modified xsi:type="dcterms:W3CDTF">2021-07-13T08:05:08Z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