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eY1/NUiTs4kJNlgUVtq6Ipb/z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48715670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b848715670_2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b10a24f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15b10a24fc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992de0c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b992de0c3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848715670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848715670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992de0c3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992de0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87a16fa9b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1b87a16fa9b_0_1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87a16fa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b87a16fa9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848715670_2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848715670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848715670_2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848715670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848715670_2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848715670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b87a16fa9b_0_1543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1b87a16fa9b_0_154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1b87a16fa9b_0_154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b87a16fa9b_0_154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b87a16fa9b_0_1543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1b87a16fa9b_0_1543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87a16fa9b_0_154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b87a16fa9b_0_1583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b87a16fa9b_0_1583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1b87a16fa9b_0_158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b87a16fa9b_0_158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87a16fa9b_0_1589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1b87a16fa9b_0_1589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g1b87a16fa9b_0_1589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87a16fa9b_0_158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b87a16fa9b_0_1589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87a16fa9b_0_1551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b87a16fa9b_0_155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87a16fa9b_0_15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1b87a16fa9b_0_15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1b87a16fa9b_0_155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87a16fa9b_0_15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1b87a16fa9b_0_155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1b87a16fa9b_0_155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b87a16fa9b_0_155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87a16fa9b_0_156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1b87a16fa9b_0_156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87a16fa9b_0_156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1b87a16fa9b_0_156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b87a16fa9b_0_156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87a16fa9b_0_1570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1b87a16fa9b_0_157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87a16fa9b_0_157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1b87a16fa9b_0_157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1b87a16fa9b_0_1573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1b87a16fa9b_0_1573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1b87a16fa9b_0_157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1b87a16fa9b_0_157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b87a16fa9b_0_158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1b87a16fa9b_0_158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b87a16fa9b_0_15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1b87a16fa9b_0_153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1b87a16fa9b_0_153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portal.311.nyc.gov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lose up photo of colorful graph data" id="66" name="Google Shape;66;p1"/>
          <p:cNvPicPr preferRelativeResize="0"/>
          <p:nvPr/>
        </p:nvPicPr>
        <p:blipFill rotWithShape="1">
          <a:blip r:embed="rId3">
            <a:alphaModFix/>
          </a:blip>
          <a:srcRect b="-1" l="46510" r="8833" t="0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218E14">
                  <a:alpha val="71764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8BD56">
                  <a:alpha val="35686"/>
                </a:srgbClr>
              </a:gs>
              <a:gs pos="98000">
                <a:srgbClr val="1D6CCF">
                  <a:alpha val="64705"/>
                </a:srgbClr>
              </a:gs>
              <a:gs pos="100000">
                <a:srgbClr val="1D6CCF">
                  <a:alpha val="64705"/>
                </a:srgbClr>
              </a:gs>
            </a:gsLst>
            <a:lin ang="12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2DBE1B">
                  <a:alpha val="37647"/>
                </a:srgbClr>
              </a:gs>
              <a:gs pos="22000">
                <a:srgbClr val="2DBE1B">
                  <a:alpha val="37647"/>
                </a:srgbClr>
              </a:gs>
              <a:gs pos="82000">
                <a:srgbClr val="28BD56">
                  <a:alpha val="17647"/>
                </a:srgbClr>
              </a:gs>
              <a:gs pos="100000">
                <a:srgbClr val="28BD56">
                  <a:alpha val="17647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9F7EB">
                  <a:alpha val="0"/>
                </a:srgbClr>
              </a:gs>
              <a:gs pos="39000">
                <a:srgbClr val="C9F7EB">
                  <a:alpha val="0"/>
                </a:srgbClr>
              </a:gs>
              <a:gs pos="100000">
                <a:srgbClr val="2DBE1B">
                  <a:alpha val="1647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5862925" y="4355175"/>
            <a:ext cx="55461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5161"/>
              <a:buNone/>
            </a:pPr>
            <a:r>
              <a:rPr lang="en-IN" sz="3100">
                <a:solidFill>
                  <a:schemeClr val="dk1"/>
                </a:solidFill>
              </a:rPr>
              <a:t>Group Project: Team 3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880"/>
              <a:buNone/>
            </a:pPr>
            <a:r>
              <a:rPr lang="en-IN" sz="1820">
                <a:solidFill>
                  <a:schemeClr val="dk1"/>
                </a:solidFill>
              </a:rPr>
              <a:t>VARUN  KUMAR 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880"/>
              <a:buNone/>
            </a:pPr>
            <a:r>
              <a:rPr lang="en-IN" sz="1820">
                <a:solidFill>
                  <a:schemeClr val="dk1"/>
                </a:solidFill>
              </a:rPr>
              <a:t>SATYAJIT LANKA </a:t>
            </a:r>
            <a:r>
              <a:rPr lang="en-I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880"/>
              <a:buNone/>
            </a:pPr>
            <a:r>
              <a:rPr lang="en-IN" sz="1820">
                <a:solidFill>
                  <a:schemeClr val="dk1"/>
                </a:solidFill>
              </a:rPr>
              <a:t>SHRIRAM VIJAYKUMAR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880"/>
              <a:buNone/>
            </a:pPr>
            <a:r>
              <a:rPr lang="en-IN" sz="1820">
                <a:solidFill>
                  <a:schemeClr val="dk1"/>
                </a:solidFill>
              </a:rPr>
              <a:t>SARAVANAN ARUMUGAM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72" name="Google Shape;72;p1"/>
          <p:cNvSpPr txBox="1"/>
          <p:nvPr/>
        </p:nvSpPr>
        <p:spPr>
          <a:xfrm>
            <a:off x="5275424" y="2319129"/>
            <a:ext cx="6133656" cy="16190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IE6600 Computation and Visualization for Analytics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1575" y="5594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848715670_2_305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 u="sng"/>
              <a:t>Future Work</a:t>
            </a:r>
            <a:endParaRPr u="sng"/>
          </a:p>
        </p:txBody>
      </p:sp>
      <p:sp>
        <p:nvSpPr>
          <p:cNvPr id="132" name="Google Shape;132;g1b848715670_2_305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Implement a machine learning based prediction model to predict the number of complaints generated by NYC to aid in allocation of resources more efficiently</a:t>
            </a:r>
            <a:endParaRPr>
              <a:solidFill>
                <a:schemeClr val="dk1"/>
              </a:solidFill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Compute more data points and parameters with much higher computation power which will result in better in depth analysis of the 311 dataset.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10a24fcd_0_5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 u="sng"/>
              <a:t>Major Learnings</a:t>
            </a:r>
            <a:endParaRPr u="sng"/>
          </a:p>
        </p:txBody>
      </p:sp>
      <p:sp>
        <p:nvSpPr>
          <p:cNvPr id="138" name="Google Shape;138;g15b10a24fcd_0_5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Tools like Tableau, Tableau Prep and </a:t>
            </a:r>
            <a:r>
              <a:rPr lang="en-IN">
                <a:solidFill>
                  <a:schemeClr val="dk1"/>
                </a:solidFill>
              </a:rPr>
              <a:t>Bigquery</a:t>
            </a:r>
            <a:r>
              <a:rPr lang="en-I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Data processing and cleaning large datasets </a:t>
            </a:r>
            <a:endParaRPr>
              <a:solidFill>
                <a:schemeClr val="dk1"/>
              </a:solidFill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Data visualization (Static and Interactive)</a:t>
            </a:r>
            <a:endParaRPr>
              <a:solidFill>
                <a:schemeClr val="dk1"/>
              </a:solidFill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Creating dashboards</a:t>
            </a:r>
            <a:endParaRPr>
              <a:solidFill>
                <a:schemeClr val="dk1"/>
              </a:solidFill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Storytelling</a:t>
            </a:r>
            <a:r>
              <a:rPr lang="en-IN">
                <a:solidFill>
                  <a:schemeClr val="dk1"/>
                </a:solidFill>
              </a:rPr>
              <a:t> skills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992de0c3a_0_7"/>
          <p:cNvSpPr txBox="1"/>
          <p:nvPr>
            <p:ph type="title"/>
          </p:nvPr>
        </p:nvSpPr>
        <p:spPr>
          <a:xfrm>
            <a:off x="1371600" y="795525"/>
            <a:ext cx="9036000" cy="34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 sz="10200" u="sng"/>
              <a:t>THANK YOU</a:t>
            </a:r>
            <a:endParaRPr sz="102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848715670_2_88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311 Service Requests Analysis</a:t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992de0c3a_0_0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g1b992de0c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b992de0c3a_0_0"/>
          <p:cNvSpPr txBox="1"/>
          <p:nvPr>
            <p:ph type="ctrTitle"/>
          </p:nvPr>
        </p:nvSpPr>
        <p:spPr>
          <a:xfrm>
            <a:off x="321478" y="1321075"/>
            <a:ext cx="71952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What is 311?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901000" y="3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 u="sng"/>
              <a:t>311 Service Requests</a:t>
            </a:r>
            <a:endParaRPr u="sng"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1371600" y="1234500"/>
            <a:ext cx="10241400" cy="5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3-1-1 was created for non-emergency municipal services, so that 9-1-1 can handle emergencies.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First started in Baltimore Maryland in 1996, this was later implemented in NYC on March 09, 2003. Data became open source since 2010.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180 languages, 60000+ customers, 7700+ daily requests, 2,76,827 highest calls in a day via call, text, app, and website.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87a16fa9b_0_1339"/>
          <p:cNvSpPr txBox="1"/>
          <p:nvPr>
            <p:ph type="title"/>
          </p:nvPr>
        </p:nvSpPr>
        <p:spPr>
          <a:xfrm>
            <a:off x="914400" y="-42672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 u="sng"/>
              <a:t>Objectives</a:t>
            </a:r>
            <a:endParaRPr u="sng"/>
          </a:p>
        </p:txBody>
      </p:sp>
      <p:sp>
        <p:nvSpPr>
          <p:cNvPr id="97" name="Google Shape;97;g1b87a16fa9b_0_1339"/>
          <p:cNvSpPr txBox="1"/>
          <p:nvPr>
            <p:ph idx="1" type="body"/>
          </p:nvPr>
        </p:nvSpPr>
        <p:spPr>
          <a:xfrm>
            <a:off x="1371600" y="1915425"/>
            <a:ext cx="102414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To create a comprehensive interactive dashboard to visualize the 3-1-1 Dataset of New York City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To evaluate impact of Covid-19 on various municipal complaints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To compare multiple variables affecting these complaints in different period of timelines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87a16fa9b_0_7"/>
          <p:cNvSpPr txBox="1"/>
          <p:nvPr>
            <p:ph type="title"/>
          </p:nvPr>
        </p:nvSpPr>
        <p:spPr>
          <a:xfrm>
            <a:off x="914400" y="-42672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 u="sng"/>
              <a:t>Research Questions</a:t>
            </a:r>
            <a:endParaRPr u="sng"/>
          </a:p>
        </p:txBody>
      </p:sp>
      <p:sp>
        <p:nvSpPr>
          <p:cNvPr id="103" name="Google Shape;103;g1b87a16fa9b_0_7"/>
          <p:cNvSpPr txBox="1"/>
          <p:nvPr>
            <p:ph idx="1" type="body"/>
          </p:nvPr>
        </p:nvSpPr>
        <p:spPr>
          <a:xfrm>
            <a:off x="1371600" y="1915425"/>
            <a:ext cx="102414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Does the infamous Pareto principle apply to the 311 </a:t>
            </a:r>
            <a:r>
              <a:rPr lang="en-IN">
                <a:solidFill>
                  <a:schemeClr val="dk1"/>
                </a:solidFill>
              </a:rPr>
              <a:t>use case 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Is population directly correlated with the volume of 311 complaints 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Do people become more tolerant during holiday season 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Did Covid actually impact the efficiency </a:t>
            </a:r>
            <a:r>
              <a:rPr lang="en-IN">
                <a:solidFill>
                  <a:schemeClr val="dk1"/>
                </a:solidFill>
              </a:rPr>
              <a:t>in NYC agencies service</a:t>
            </a:r>
            <a:r>
              <a:rPr lang="en-IN">
                <a:solidFill>
                  <a:schemeClr val="dk1"/>
                </a:solidFill>
              </a:rPr>
              <a:t> 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Did the Covid impact the volume of 311 requests 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Do New Yorkers actually sleep at night 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848715670_2_290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Dataset</a:t>
            </a:r>
            <a:endParaRPr u="sng"/>
          </a:p>
        </p:txBody>
      </p:sp>
      <p:sp>
        <p:nvSpPr>
          <p:cNvPr id="109" name="Google Shape;109;g1b848715670_2_290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NYC 311 - data from 2010 to Sept 26, 2022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31,132,855 records with 41 columns (fields)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500+ types of complaint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NYC Population Census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Source: nycopendata.socrata.com, Big-Query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g1b848715670_2_290"/>
          <p:cNvGrpSpPr/>
          <p:nvPr/>
        </p:nvGrpSpPr>
        <p:grpSpPr>
          <a:xfrm>
            <a:off x="1994100" y="4368025"/>
            <a:ext cx="7986900" cy="1778825"/>
            <a:chOff x="1994100" y="4368025"/>
            <a:chExt cx="7986900" cy="1778825"/>
          </a:xfrm>
        </p:grpSpPr>
        <p:sp>
          <p:nvSpPr>
            <p:cNvPr id="111" name="Google Shape;111;g1b848715670_2_290"/>
            <p:cNvSpPr/>
            <p:nvPr/>
          </p:nvSpPr>
          <p:spPr>
            <a:xfrm>
              <a:off x="1994100" y="4368025"/>
              <a:ext cx="7986900" cy="177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D1F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2"/>
                </a:highlight>
              </a:endParaRPr>
            </a:p>
          </p:txBody>
        </p:sp>
        <p:pic>
          <p:nvPicPr>
            <p:cNvPr id="112" name="Google Shape;112;g1b848715670_2_2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78750" y="4413775"/>
              <a:ext cx="1234500" cy="123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g1b848715670_2_290"/>
            <p:cNvSpPr txBox="1"/>
            <p:nvPr/>
          </p:nvSpPr>
          <p:spPr>
            <a:xfrm>
              <a:off x="2378750" y="5746650"/>
              <a:ext cx="123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latin typeface="Avenir"/>
                  <a:ea typeface="Avenir"/>
                  <a:cs typeface="Avenir"/>
                  <a:sym typeface="Avenir"/>
                </a:rPr>
                <a:t>Mobile App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g1b848715670_2_290"/>
            <p:cNvSpPr txBox="1"/>
            <p:nvPr/>
          </p:nvSpPr>
          <p:spPr>
            <a:xfrm>
              <a:off x="5022750" y="4723225"/>
              <a:ext cx="1719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u="sng">
                  <a:solidFill>
                    <a:srgbClr val="319561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https://portal.311.nyc.gov/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g1b848715670_2_290"/>
            <p:cNvSpPr txBox="1"/>
            <p:nvPr/>
          </p:nvSpPr>
          <p:spPr>
            <a:xfrm>
              <a:off x="7846175" y="4723225"/>
              <a:ext cx="1983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latin typeface="Avenir"/>
                  <a:ea typeface="Avenir"/>
                  <a:cs typeface="Avenir"/>
                  <a:sym typeface="Avenir"/>
                </a:rPr>
                <a:t>Texting 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latin typeface="Avenir"/>
                  <a:ea typeface="Avenir"/>
                  <a:cs typeface="Avenir"/>
                  <a:sym typeface="Avenir"/>
                </a:rPr>
                <a:t>311 - 692</a:t>
              </a:r>
              <a:endParaRPr b="1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848715670_2_295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Data Cleaning and Preparation</a:t>
            </a:r>
            <a:endParaRPr u="sng"/>
          </a:p>
        </p:txBody>
      </p:sp>
      <p:sp>
        <p:nvSpPr>
          <p:cNvPr id="121" name="Google Shape;121;g1b848715670_2_295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Filtering data on the basis of required time period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Removing unwanted columns (2gb, 20 columns with 11 million rows)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Removing Null values using Pandas library with 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Created calculated field</a:t>
            </a:r>
            <a:r>
              <a:rPr lang="en-IN">
                <a:solidFill>
                  <a:schemeClr val="dk1"/>
                </a:solidFill>
              </a:rPr>
              <a:t>( 2.2gb, 24 columns with 11 million rows)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Implemented Tableau Prep to create calculated fields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Manually grouped complaints based on same types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</a:rPr>
              <a:t>Final data size of 2.3 gb with 25 columns and 12 million rows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848715670_2_300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VISUALIZATION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