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2XNucug1PbOkxl5mkKefsMuJP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b10a24fc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b10a24f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b10a24f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15b10a24f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b10a24f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15b10a24fc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b10a24fcd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b10a24f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/>
          <p:nvPr>
            <p:ph type="ctrTitle"/>
          </p:nvPr>
        </p:nvSpPr>
        <p:spPr>
          <a:xfrm>
            <a:off x="1524000" y="1033272"/>
            <a:ext cx="9144000" cy="24780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" type="subTitle"/>
          </p:nvPr>
        </p:nvSpPr>
        <p:spPr>
          <a:xfrm>
            <a:off x="1524000" y="3822192"/>
            <a:ext cx="9144000" cy="1435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8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" type="body"/>
          </p:nvPr>
        </p:nvSpPr>
        <p:spPr>
          <a:xfrm rot="5400000">
            <a:off x="4512564" y="-1028700"/>
            <a:ext cx="3959352" cy="1024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type="title"/>
          </p:nvPr>
        </p:nvSpPr>
        <p:spPr>
          <a:xfrm rot="5400000">
            <a:off x="7614700" y="1949100"/>
            <a:ext cx="484930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" type="body"/>
          </p:nvPr>
        </p:nvSpPr>
        <p:spPr>
          <a:xfrm rot="5400000">
            <a:off x="2286218" y="-598082"/>
            <a:ext cx="4849300" cy="77232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type="title"/>
          </p:nvPr>
        </p:nvSpPr>
        <p:spPr>
          <a:xfrm>
            <a:off x="1371600" y="1709738"/>
            <a:ext cx="996696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1371600" y="4974336"/>
            <a:ext cx="9966961" cy="11155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20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1371600" y="2112264"/>
            <a:ext cx="4846320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2" type="body"/>
          </p:nvPr>
        </p:nvSpPr>
        <p:spPr>
          <a:xfrm>
            <a:off x="6766560" y="2112265"/>
            <a:ext cx="4846320" cy="39593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idx="1" type="body"/>
          </p:nvPr>
        </p:nvSpPr>
        <p:spPr>
          <a:xfrm>
            <a:off x="1371600" y="2112264"/>
            <a:ext cx="484107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2" type="body"/>
          </p:nvPr>
        </p:nvSpPr>
        <p:spPr>
          <a:xfrm>
            <a:off x="1371600" y="3018472"/>
            <a:ext cx="4841076" cy="3104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3" type="body"/>
          </p:nvPr>
        </p:nvSpPr>
        <p:spPr>
          <a:xfrm>
            <a:off x="6766560" y="2112264"/>
            <a:ext cx="48463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4" type="body"/>
          </p:nvPr>
        </p:nvSpPr>
        <p:spPr>
          <a:xfrm>
            <a:off x="6766560" y="3018471"/>
            <a:ext cx="4841076" cy="3104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7" name="Google Shape;47;p22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type="title"/>
          </p:nvPr>
        </p:nvSpPr>
        <p:spPr>
          <a:xfrm>
            <a:off x="1371600" y="987425"/>
            <a:ext cx="3932237" cy="18945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" type="body"/>
          </p:nvPr>
        </p:nvSpPr>
        <p:spPr>
          <a:xfrm>
            <a:off x="5650992" y="987425"/>
            <a:ext cx="5687568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25"/>
          <p:cNvSpPr txBox="1"/>
          <p:nvPr>
            <p:ph idx="2" type="body"/>
          </p:nvPr>
        </p:nvSpPr>
        <p:spPr>
          <a:xfrm>
            <a:off x="1371600" y="3058510"/>
            <a:ext cx="3932237" cy="2802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25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/>
          <p:nvPr>
            <p:ph type="title"/>
          </p:nvPr>
        </p:nvSpPr>
        <p:spPr>
          <a:xfrm>
            <a:off x="1371600" y="987552"/>
            <a:ext cx="3932237" cy="1892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/>
          <p:nvPr>
            <p:ph idx="2" type="pic"/>
          </p:nvPr>
        </p:nvSpPr>
        <p:spPr>
          <a:xfrm>
            <a:off x="5505319" y="987425"/>
            <a:ext cx="5833242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6"/>
          <p:cNvSpPr txBox="1"/>
          <p:nvPr>
            <p:ph idx="1" type="body"/>
          </p:nvPr>
        </p:nvSpPr>
        <p:spPr>
          <a:xfrm>
            <a:off x="1371600" y="3033286"/>
            <a:ext cx="3932237" cy="2835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6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 flipH="1" rot="10800000">
            <a:off x="0" y="6401226"/>
            <a:ext cx="12192000" cy="456773"/>
          </a:xfrm>
          <a:prstGeom prst="rect">
            <a:avLst/>
          </a:prstGeom>
          <a:gradFill>
            <a:gsLst>
              <a:gs pos="0">
                <a:srgbClr val="1AB88D">
                  <a:alpha val="27450"/>
                </a:srgbClr>
              </a:gs>
              <a:gs pos="14000">
                <a:srgbClr val="1AB88D">
                  <a:alpha val="27450"/>
                </a:srgbClr>
              </a:gs>
              <a:gs pos="100000">
                <a:srgbClr val="28BD56">
                  <a:alpha val="84313"/>
                </a:srgbClr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7"/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0">
                <a:srgbClr val="6DA4EB">
                  <a:alpha val="54509"/>
                </a:srgbClr>
              </a:gs>
              <a:gs pos="9000">
                <a:srgbClr val="6DA4EB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17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b="1" i="0" sz="3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" type="body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descr="{&quot;HashCode&quot;:-957692033,&quot;Placement&quot;:&quot;Header&quot;,&quot;Top&quot;:0.0,&quot;Left&quot;:801.176941,&quot;SlideWidth&quot;:960,&quot;SlideHeight&quot;:540}" id="13" name="Google Shape;13;p17"/>
          <p:cNvSpPr txBox="1"/>
          <p:nvPr/>
        </p:nvSpPr>
        <p:spPr>
          <a:xfrm>
            <a:off x="10174947" y="0"/>
            <a:ext cx="2017053" cy="23342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Information Classification: Internal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portal.311.nyc.gov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Close up photo of colorful graph data" id="88" name="Google Shape;88;p1"/>
          <p:cNvPicPr preferRelativeResize="0"/>
          <p:nvPr/>
        </p:nvPicPr>
        <p:blipFill rotWithShape="1">
          <a:blip r:embed="rId3">
            <a:alphaModFix/>
          </a:blip>
          <a:srcRect b="-1" l="46510" r="8833" t="0"/>
          <a:stretch/>
        </p:blipFill>
        <p:spPr>
          <a:xfrm>
            <a:off x="-1" y="10"/>
            <a:ext cx="45879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rgbClr val="218E14">
                  <a:alpha val="72549"/>
                </a:srgb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rgbClr val="28BD56">
                  <a:alpha val="36470"/>
                </a:srgbClr>
              </a:gs>
              <a:gs pos="98000">
                <a:srgbClr val="1D6CCF">
                  <a:alpha val="65490"/>
                </a:srgbClr>
              </a:gs>
              <a:gs pos="100000">
                <a:srgbClr val="1D6CCF">
                  <a:alpha val="65490"/>
                </a:srgbClr>
              </a:gs>
            </a:gsLst>
            <a:lin ang="12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1"/>
          <p:cNvSpPr/>
          <p:nvPr/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0">
                <a:srgbClr val="2DBE1B">
                  <a:alpha val="38431"/>
                </a:srgbClr>
              </a:gs>
              <a:gs pos="22000">
                <a:srgbClr val="2DBE1B">
                  <a:alpha val="38431"/>
                </a:srgbClr>
              </a:gs>
              <a:gs pos="82000">
                <a:srgbClr val="28BD56">
                  <a:alpha val="18431"/>
                </a:srgbClr>
              </a:gs>
              <a:gs pos="100000">
                <a:srgbClr val="28BD56">
                  <a:alpha val="18431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1"/>
          <p:cNvSpPr/>
          <p:nvPr/>
        </p:nvSpPr>
        <p:spPr>
          <a:xfrm rot="-7895696">
            <a:off x="6080918" y="830588"/>
            <a:ext cx="4998441" cy="4998441"/>
          </a:xfrm>
          <a:prstGeom prst="ellipse">
            <a:avLst/>
          </a:prstGeom>
          <a:gradFill>
            <a:gsLst>
              <a:gs pos="0">
                <a:srgbClr val="C9F7EB">
                  <a:alpha val="0"/>
                </a:srgbClr>
              </a:gs>
              <a:gs pos="39000">
                <a:srgbClr val="C9F7EB">
                  <a:alpha val="0"/>
                </a:srgbClr>
              </a:gs>
              <a:gs pos="100000">
                <a:srgbClr val="2DBE1B">
                  <a:alpha val="17254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5862925" y="4355175"/>
            <a:ext cx="5546100" cy="21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N" sz="3100">
                <a:solidFill>
                  <a:schemeClr val="lt1"/>
                </a:solidFill>
              </a:rPr>
              <a:t>Group Project: Team 3</a:t>
            </a:r>
            <a:endParaRPr sz="3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N" sz="1400">
                <a:solidFill>
                  <a:schemeClr val="lt1"/>
                </a:solidFill>
              </a:rPr>
              <a:t>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N" sz="1822">
                <a:solidFill>
                  <a:schemeClr val="lt1"/>
                </a:solidFill>
              </a:rPr>
              <a:t>VARUN  KUMAR </a:t>
            </a:r>
            <a:endParaRPr sz="1822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N" sz="1822">
                <a:solidFill>
                  <a:schemeClr val="lt1"/>
                </a:solidFill>
              </a:rPr>
              <a:t>SATYAJIT LANKA </a:t>
            </a:r>
            <a:r>
              <a:rPr lang="en-IN" sz="1400">
                <a:solidFill>
                  <a:schemeClr val="lt1"/>
                </a:solidFill>
              </a:rPr>
              <a:t>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N" sz="1822">
                <a:solidFill>
                  <a:schemeClr val="lt1"/>
                </a:solidFill>
              </a:rPr>
              <a:t>SHRIRAM VIJAYKUMAR</a:t>
            </a:r>
            <a:endParaRPr sz="1822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N" sz="1822">
                <a:solidFill>
                  <a:schemeClr val="lt1"/>
                </a:solidFill>
              </a:rPr>
              <a:t>SARAVANAN ARUMUGAM</a:t>
            </a:r>
            <a:endParaRPr sz="1822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5275424" y="2319129"/>
            <a:ext cx="6133656" cy="16190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85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b="1" lang="en-IN" sz="4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IE6600 Computation and Visualization for Analytics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1575" y="55942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1371600" y="2511076"/>
            <a:ext cx="10241400" cy="3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/>
              <a:t>3-1-1 data based on the City of New York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/>
              <a:t>3-1-1 was created for non-emergency municipal services, so that 9-1-1 can handle emergencies.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/>
              <a:t>First started in Baltimore Maryland at 1996, this was later implemented in NYC on March 09, 2003. Data became open source since 2010.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180 languages, 60000+ customers, 7700+ daily requests, </a:t>
            </a:r>
            <a:r>
              <a:rPr lang="en-IN"/>
              <a:t>2,76,827 highest calls in a day</a:t>
            </a:r>
            <a:r>
              <a:rPr lang="en-IN"/>
              <a:t> via call, text, app, and website.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"/>
          <p:cNvSpPr txBox="1"/>
          <p:nvPr>
            <p:ph type="title"/>
          </p:nvPr>
        </p:nvSpPr>
        <p:spPr>
          <a:xfrm>
            <a:off x="1371600" y="795528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IN"/>
              <a:t>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IN"/>
              <a:t>Project Objective</a:t>
            </a:r>
            <a:endParaRPr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/>
              <a:t>To create a comprehensive inter</a:t>
            </a:r>
            <a:r>
              <a:rPr lang="en-IN"/>
              <a:t>active dashboard to vi</a:t>
            </a:r>
            <a:r>
              <a:rPr lang="en-IN"/>
              <a:t>sualize the 3-1-1 Dataset of New York City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/>
              <a:t>To evaluate impact of Covid-19 on various municipal complaints 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/>
              <a:t>To compare multiple variables affecting these complaints in different period of </a:t>
            </a:r>
            <a:r>
              <a:rPr lang="en-IN"/>
              <a:t>timelines</a:t>
            </a:r>
            <a:r>
              <a:rPr lang="en-IN"/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IN"/>
              <a:t>Dataset</a:t>
            </a:r>
            <a:endParaRPr/>
          </a:p>
        </p:txBody>
      </p:sp>
      <p:sp>
        <p:nvSpPr>
          <p:cNvPr id="113" name="Google Shape;113;p7"/>
          <p:cNvSpPr txBox="1"/>
          <p:nvPr>
            <p:ph idx="1" type="body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/>
              <a:t>NYC 311 - data from 2010 to Sept 26, 2022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31,132,855 records with 41 columns (fields)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500+ types of complaint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Source: nycopendata.socrata.com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7"/>
          <p:cNvGrpSpPr/>
          <p:nvPr/>
        </p:nvGrpSpPr>
        <p:grpSpPr>
          <a:xfrm>
            <a:off x="1994100" y="4368025"/>
            <a:ext cx="7986900" cy="1778825"/>
            <a:chOff x="1994100" y="4368025"/>
            <a:chExt cx="7986900" cy="1778825"/>
          </a:xfrm>
        </p:grpSpPr>
        <p:sp>
          <p:nvSpPr>
            <p:cNvPr id="115" name="Google Shape;115;p7"/>
            <p:cNvSpPr/>
            <p:nvPr/>
          </p:nvSpPr>
          <p:spPr>
            <a:xfrm>
              <a:off x="1994100" y="4368025"/>
              <a:ext cx="7986900" cy="1778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6" name="Google Shape;116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78750" y="4413775"/>
              <a:ext cx="1234500" cy="123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7"/>
            <p:cNvSpPr txBox="1"/>
            <p:nvPr/>
          </p:nvSpPr>
          <p:spPr>
            <a:xfrm>
              <a:off x="2378750" y="5746650"/>
              <a:ext cx="123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latin typeface="Avenir"/>
                  <a:ea typeface="Avenir"/>
                  <a:cs typeface="Avenir"/>
                  <a:sym typeface="Avenir"/>
                </a:rPr>
                <a:t>Mobile App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" name="Google Shape;118;p7"/>
            <p:cNvSpPr txBox="1"/>
            <p:nvPr/>
          </p:nvSpPr>
          <p:spPr>
            <a:xfrm>
              <a:off x="5022750" y="4723225"/>
              <a:ext cx="1719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u="sng">
                  <a:solidFill>
                    <a:schemeClr val="hlink"/>
                  </a:solidFill>
                  <a:latin typeface="Avenir"/>
                  <a:ea typeface="Avenir"/>
                  <a:cs typeface="Avenir"/>
                  <a:sym typeface="Avenir"/>
                  <a:hlinkClick r:id="rId4"/>
                </a:rPr>
                <a:t>https://portal.311.nyc.gov/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" name="Google Shape;119;p7"/>
            <p:cNvSpPr txBox="1"/>
            <p:nvPr/>
          </p:nvSpPr>
          <p:spPr>
            <a:xfrm>
              <a:off x="7846175" y="4723225"/>
              <a:ext cx="1983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latin typeface="Avenir"/>
                  <a:ea typeface="Avenir"/>
                  <a:cs typeface="Avenir"/>
                  <a:sym typeface="Avenir"/>
                </a:rPr>
                <a:t>Texting 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>
                  <a:latin typeface="Avenir"/>
                  <a:ea typeface="Avenir"/>
                  <a:cs typeface="Avenir"/>
                  <a:sym typeface="Avenir"/>
                </a:rPr>
                <a:t>311 - 692</a:t>
              </a:r>
              <a:endParaRPr b="1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b10a24fcd_0_12"/>
          <p:cNvSpPr txBox="1"/>
          <p:nvPr>
            <p:ph type="title"/>
          </p:nvPr>
        </p:nvSpPr>
        <p:spPr>
          <a:xfrm>
            <a:off x="1371600" y="795528"/>
            <a:ext cx="10241400" cy="1234500"/>
          </a:xfrm>
          <a:prstGeom prst="rect">
            <a:avLst/>
          </a:prstGeom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5b10a24fcd_0_12"/>
          <p:cNvSpPr txBox="1"/>
          <p:nvPr>
            <p:ph idx="1" type="body"/>
          </p:nvPr>
        </p:nvSpPr>
        <p:spPr>
          <a:xfrm>
            <a:off x="1371600" y="2112264"/>
            <a:ext cx="10241400" cy="3959400"/>
          </a:xfrm>
          <a:prstGeom prst="rect">
            <a:avLst/>
          </a:prstGeom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g15b10a24fcd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95525"/>
            <a:ext cx="10241401" cy="527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b10a24fcd_0_0"/>
          <p:cNvSpPr txBox="1"/>
          <p:nvPr>
            <p:ph type="title"/>
          </p:nvPr>
        </p:nvSpPr>
        <p:spPr>
          <a:xfrm>
            <a:off x="1371600" y="795528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IN"/>
              <a:t>Methodology</a:t>
            </a:r>
            <a:endParaRPr/>
          </a:p>
        </p:txBody>
      </p:sp>
      <p:sp>
        <p:nvSpPr>
          <p:cNvPr id="132" name="Google Shape;132;g15b10a24fcd_0_0"/>
          <p:cNvSpPr txBox="1"/>
          <p:nvPr>
            <p:ph idx="1" type="body"/>
          </p:nvPr>
        </p:nvSpPr>
        <p:spPr>
          <a:xfrm>
            <a:off x="1371600" y="2112264"/>
            <a:ext cx="102414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/>
              <a:t>Data cleaning and handling missing values with Python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Data Storage with Google BigQuery or Microsoft Azure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Data Querying with MongoDB or MySQL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Visualization</a:t>
            </a:r>
            <a:r>
              <a:rPr lang="en-IN"/>
              <a:t> with Tableau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b10a24fcd_0_5"/>
          <p:cNvSpPr txBox="1"/>
          <p:nvPr>
            <p:ph type="title"/>
          </p:nvPr>
        </p:nvSpPr>
        <p:spPr>
          <a:xfrm>
            <a:off x="1371600" y="795528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IN"/>
              <a:t>Expected Results</a:t>
            </a:r>
            <a:endParaRPr/>
          </a:p>
        </p:txBody>
      </p:sp>
      <p:sp>
        <p:nvSpPr>
          <p:cNvPr id="138" name="Google Shape;138;g15b10a24fcd_0_5"/>
          <p:cNvSpPr txBox="1"/>
          <p:nvPr>
            <p:ph idx="1" type="body"/>
          </p:nvPr>
        </p:nvSpPr>
        <p:spPr>
          <a:xfrm>
            <a:off x="1371600" y="2112264"/>
            <a:ext cx="102414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/>
              <a:t>Interactive dashboard to visualize 3-1-1 NYC </a:t>
            </a:r>
            <a:r>
              <a:rPr lang="en-IN"/>
              <a:t>complaint</a:t>
            </a:r>
            <a:r>
              <a:rPr lang="en-IN"/>
              <a:t> data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/>
              <a:t>Extract interesting insights to evaluate the impact of COVID-19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Understanding the pattern of social behaviour of humans with </a:t>
            </a:r>
            <a:r>
              <a:rPr lang="en-IN"/>
              <a:t>respect</a:t>
            </a:r>
            <a:r>
              <a:rPr lang="en-IN"/>
              <a:t> to complaints in a Pandemic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IN"/>
              <a:t>TimeLine</a:t>
            </a:r>
            <a:endParaRPr/>
          </a:p>
        </p:txBody>
      </p:sp>
      <p:grpSp>
        <p:nvGrpSpPr>
          <p:cNvPr id="144" name="Google Shape;144;p16"/>
          <p:cNvGrpSpPr/>
          <p:nvPr/>
        </p:nvGrpSpPr>
        <p:grpSpPr>
          <a:xfrm>
            <a:off x="225675" y="2785384"/>
            <a:ext cx="2960462" cy="1458983"/>
            <a:chOff x="3000" y="1248543"/>
            <a:chExt cx="3655343" cy="1462200"/>
          </a:xfrm>
        </p:grpSpPr>
        <p:sp>
          <p:nvSpPr>
            <p:cNvPr id="145" name="Google Shape;145;p16"/>
            <p:cNvSpPr/>
            <p:nvPr/>
          </p:nvSpPr>
          <p:spPr>
            <a:xfrm>
              <a:off x="3000" y="1248543"/>
              <a:ext cx="3655343" cy="1462137"/>
            </a:xfrm>
            <a:prstGeom prst="chevron">
              <a:avLst>
                <a:gd fmla="val 50000" name="adj"/>
              </a:avLst>
            </a:prstGeom>
            <a:solidFill>
              <a:srgbClr val="9DC3F1"/>
            </a:solidFill>
            <a:ln cap="flat" cmpd="sng" w="12700">
              <a:solidFill>
                <a:srgbClr val="0C0C0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 txBox="1"/>
            <p:nvPr/>
          </p:nvSpPr>
          <p:spPr>
            <a:xfrm>
              <a:off x="922240" y="1248543"/>
              <a:ext cx="2193300" cy="146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spcFirstLastPara="1" rIns="24000" wrap="square" tIns="240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lang="en-IN"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Data Collection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16"/>
          <p:cNvGrpSpPr/>
          <p:nvPr/>
        </p:nvGrpSpPr>
        <p:grpSpPr>
          <a:xfrm>
            <a:off x="2742161" y="2785383"/>
            <a:ext cx="2960462" cy="1458983"/>
            <a:chOff x="3292809" y="1248543"/>
            <a:chExt cx="3655343" cy="1462200"/>
          </a:xfrm>
        </p:grpSpPr>
        <p:sp>
          <p:nvSpPr>
            <p:cNvPr id="148" name="Google Shape;148;p16"/>
            <p:cNvSpPr/>
            <p:nvPr/>
          </p:nvSpPr>
          <p:spPr>
            <a:xfrm>
              <a:off x="3292809" y="1248543"/>
              <a:ext cx="3655343" cy="1462137"/>
            </a:xfrm>
            <a:prstGeom prst="chevron">
              <a:avLst>
                <a:gd fmla="val 50000" name="adj"/>
              </a:avLst>
            </a:prstGeom>
            <a:solidFill>
              <a:srgbClr val="9DC3F1"/>
            </a:solidFill>
            <a:ln cap="flat" cmpd="sng" w="12700">
              <a:solidFill>
                <a:srgbClr val="0C0C0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4212049" y="1248543"/>
              <a:ext cx="2193300" cy="146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venir"/>
                <a:buNone/>
              </a:pPr>
              <a:r>
                <a:rPr lang="en-IN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Data Preparation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16"/>
          <p:cNvGrpSpPr/>
          <p:nvPr/>
        </p:nvGrpSpPr>
        <p:grpSpPr>
          <a:xfrm>
            <a:off x="5258648" y="2785382"/>
            <a:ext cx="2960462" cy="1458983"/>
            <a:chOff x="6582618" y="1248543"/>
            <a:chExt cx="3655343" cy="1462200"/>
          </a:xfrm>
        </p:grpSpPr>
        <p:sp>
          <p:nvSpPr>
            <p:cNvPr id="151" name="Google Shape;151;p16"/>
            <p:cNvSpPr/>
            <p:nvPr/>
          </p:nvSpPr>
          <p:spPr>
            <a:xfrm>
              <a:off x="6582618" y="1248543"/>
              <a:ext cx="3655343" cy="1462137"/>
            </a:xfrm>
            <a:prstGeom prst="chevron">
              <a:avLst>
                <a:gd fmla="val 50000" name="adj"/>
              </a:avLst>
            </a:prstGeom>
            <a:solidFill>
              <a:srgbClr val="9DC3F1"/>
            </a:solidFill>
            <a:ln cap="flat" cmpd="sng" w="12700">
              <a:solidFill>
                <a:srgbClr val="0C0C0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7501858" y="1248543"/>
              <a:ext cx="2193300" cy="146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venir"/>
                <a:buNone/>
              </a:pPr>
              <a:r>
                <a:rPr lang="en-IN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Exploratory Data Analysis</a:t>
              </a:r>
              <a:endParaRPr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53" name="Google Shape;153;p16"/>
          <p:cNvGrpSpPr/>
          <p:nvPr/>
        </p:nvGrpSpPr>
        <p:grpSpPr>
          <a:xfrm>
            <a:off x="7773248" y="2785382"/>
            <a:ext cx="2960346" cy="1458983"/>
            <a:chOff x="6582618" y="1248543"/>
            <a:chExt cx="3655200" cy="1462200"/>
          </a:xfrm>
        </p:grpSpPr>
        <p:sp>
          <p:nvSpPr>
            <p:cNvPr id="154" name="Google Shape;154;p16"/>
            <p:cNvSpPr/>
            <p:nvPr/>
          </p:nvSpPr>
          <p:spPr>
            <a:xfrm>
              <a:off x="6582618" y="1248543"/>
              <a:ext cx="3655200" cy="1462200"/>
            </a:xfrm>
            <a:prstGeom prst="chevron">
              <a:avLst>
                <a:gd fmla="val 50000" name="adj"/>
              </a:avLst>
            </a:prstGeom>
            <a:solidFill>
              <a:srgbClr val="9DC3F1"/>
            </a:solidFill>
            <a:ln cap="flat" cmpd="sng" w="12700">
              <a:solidFill>
                <a:srgbClr val="0C0C0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 txBox="1"/>
            <p:nvPr/>
          </p:nvSpPr>
          <p:spPr>
            <a:xfrm>
              <a:off x="7595944" y="1248543"/>
              <a:ext cx="2193300" cy="146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venir"/>
                <a:buNone/>
              </a:pPr>
              <a:r>
                <a:rPr lang="en-IN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Data Visualization</a:t>
              </a:r>
              <a:endParaRPr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b10a24fcd_0_18"/>
          <p:cNvSpPr txBox="1"/>
          <p:nvPr>
            <p:ph type="title"/>
          </p:nvPr>
        </p:nvSpPr>
        <p:spPr>
          <a:xfrm>
            <a:off x="1371600" y="795518"/>
            <a:ext cx="10241400" cy="3959400"/>
          </a:xfrm>
          <a:prstGeom prst="rect">
            <a:avLst/>
          </a:prstGeom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/>
              <a:t>THANK YOU</a:t>
            </a:r>
            <a:endParaRPr sz="8000"/>
          </a:p>
        </p:txBody>
      </p:sp>
      <p:sp>
        <p:nvSpPr>
          <p:cNvPr id="161" name="Google Shape;161;g15b10a24fcd_0_18"/>
          <p:cNvSpPr txBox="1"/>
          <p:nvPr>
            <p:ph idx="1" type="body"/>
          </p:nvPr>
        </p:nvSpPr>
        <p:spPr>
          <a:xfrm>
            <a:off x="1371600" y="2112264"/>
            <a:ext cx="10241400" cy="3959400"/>
          </a:xfrm>
          <a:prstGeom prst="rect">
            <a:avLst/>
          </a:prstGeom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RiseVTI">
  <a:themeElements>
    <a:clrScheme name="AnalogousFromDarkSeedLeftStep">
      <a:dk1>
        <a:srgbClr val="000000"/>
      </a:dk1>
      <a:lt1>
        <a:srgbClr val="FFFFFF"/>
      </a:lt1>
      <a:dk2>
        <a:srgbClr val="1D1F3A"/>
      </a:dk2>
      <a:lt2>
        <a:srgbClr val="E8E8E2"/>
      </a:lt2>
      <a:accent1>
        <a:srgbClr val="2F34E1"/>
      </a:accent1>
      <a:accent2>
        <a:srgbClr val="1D6CCF"/>
      </a:accent2>
      <a:accent3>
        <a:srgbClr val="2BB4CB"/>
      </a:accent3>
      <a:accent4>
        <a:srgbClr val="1AB88D"/>
      </a:accent4>
      <a:accent5>
        <a:srgbClr val="28BD56"/>
      </a:accent5>
      <a:accent6>
        <a:srgbClr val="2DBE1B"/>
      </a:accent6>
      <a:hlink>
        <a:srgbClr val="31956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