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4.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18"/>
  </p:notesMasterIdLst>
  <p:handoutMasterIdLst>
    <p:handoutMasterId r:id="rId19"/>
  </p:handoutMasterIdLst>
  <p:sldIdLst>
    <p:sldId id="561" r:id="rId6"/>
    <p:sldId id="259" r:id="rId7"/>
    <p:sldId id="297" r:id="rId8"/>
    <p:sldId id="2145706644" r:id="rId9"/>
    <p:sldId id="2145706650" r:id="rId10"/>
    <p:sldId id="2145706652" r:id="rId11"/>
    <p:sldId id="2145706645" r:id="rId12"/>
    <p:sldId id="2145706646" r:id="rId13"/>
    <p:sldId id="2145706647" r:id="rId14"/>
    <p:sldId id="2145706651" r:id="rId15"/>
    <p:sldId id="2145706649" r:id="rId16"/>
    <p:sldId id="1027" r:id="rId17"/>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
      <p:font typeface="Ubuntu" panose="020B0504030602030204" pitchFamily="34" charset="0"/>
      <p:regular r:id="rId28"/>
      <p:bold r:id="rId29"/>
      <p:italic r:id="rId30"/>
      <p:boldItalic r:id="rId31"/>
    </p:embeddedFont>
    <p:embeddedFont>
      <p:font typeface="Ubuntu Light" panose="020B0304030602030204" pitchFamily="34" charset="0"/>
      <p:regular r:id="rId32"/>
      <p:italic r:id="rId33"/>
    </p:embeddedFont>
    <p:embeddedFont>
      <p:font typeface="Ubuntu Medium" panose="020B0604030602030204" pitchFamily="34" charset="0"/>
      <p:regular r:id="rId34"/>
      <p:italic r:id="rId35"/>
    </p:embeddedFont>
    <p:embeddedFont>
      <p:font typeface="Verdana" panose="020B0604030504040204" pitchFamily="34" charset="0"/>
      <p:regular r:id="rId36"/>
      <p:bold r:id="rId37"/>
      <p:italic r:id="rId38"/>
      <p:boldItalic r:id="rId39"/>
    </p:embeddedFont>
  </p:embeddedFontLst>
  <p:custDataLst>
    <p:tags r:id="rId4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e, Abhijit" initials="MA" lastIdx="1" clrIdx="0">
    <p:extLst>
      <p:ext uri="{19B8F6BF-5375-455C-9EA6-DF929625EA0E}">
        <p15:presenceInfo xmlns:p15="http://schemas.microsoft.com/office/powerpoint/2012/main" userId="S::abhijit.more@capgemini.com::50bd3247-4834-43a8-bef5-31bd8c4228d1" providerId="AD"/>
      </p:ext>
    </p:extLst>
  </p:cmAuthor>
  <p:cmAuthor id="2" name="Spevacek, Jeffrey" initials="SJ" lastIdx="3" clrIdx="1">
    <p:extLst>
      <p:ext uri="{19B8F6BF-5375-455C-9EA6-DF929625EA0E}">
        <p15:presenceInfo xmlns:p15="http://schemas.microsoft.com/office/powerpoint/2012/main" userId="S::jeffrey.spevacek@capgemini.com::4811f0cd-66d1-4d13-805e-31ea7ea865e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5341"/>
    <a:srgbClr val="007D74"/>
    <a:srgbClr val="A6A6A6"/>
    <a:srgbClr val="2B0A3D"/>
    <a:srgbClr val="FFDA80"/>
    <a:srgbClr val="E30021"/>
    <a:srgbClr val="57CF80"/>
    <a:srgbClr val="12ABDB"/>
    <a:srgbClr val="590A42"/>
    <a:srgbClr val="BA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441D19-B91C-4403-9ADF-8B00CF88F988}" v="16" dt="2024-03-13T16:45:56.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guide orient="horz" pos="2341"/>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5.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microsoft.com/office/2016/11/relationships/changesInfo" Target="changesInfos/changesInfo1.xml"/><Relationship Id="rId20" Type="http://schemas.openxmlformats.org/officeDocument/2006/relationships/font" Target="fonts/font1.fntdata"/><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I, NITIN" userId="06417cc5-4498-42e2-bf34-ec2c631f1a01" providerId="ADAL" clId="{B5E8EACB-C6C4-4BB8-82CB-58B84E41693B}"/>
    <pc:docChg chg="delSld">
      <pc:chgData name="MALI, NITIN" userId="06417cc5-4498-42e2-bf34-ec2c631f1a01" providerId="ADAL" clId="{B5E8EACB-C6C4-4BB8-82CB-58B84E41693B}" dt="2024-03-13T16:47:17.424" v="0" actId="47"/>
      <pc:docMkLst>
        <pc:docMk/>
      </pc:docMkLst>
      <pc:sldChg chg="del">
        <pc:chgData name="MALI, NITIN" userId="06417cc5-4498-42e2-bf34-ec2c631f1a01" providerId="ADAL" clId="{B5E8EACB-C6C4-4BB8-82CB-58B84E41693B}" dt="2024-03-13T16:47:17.424" v="0" actId="47"/>
        <pc:sldMkLst>
          <pc:docMk/>
          <pc:sldMk cId="2101722029" sldId="214570663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13/03/2024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13/03/2024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89000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a:p>
        </p:txBody>
      </p:sp>
      <p:sp>
        <p:nvSpPr>
          <p:cNvPr id="4" name="Slide Number Placeholder 3"/>
          <p:cNvSpPr>
            <a:spLocks noGrp="1"/>
          </p:cNvSpPr>
          <p:nvPr>
            <p:ph type="sldNum" sz="quarter" idx="10"/>
          </p:nvPr>
        </p:nvSpPr>
        <p:spPr/>
        <p:txBody>
          <a:bodyPr/>
          <a:lstStyle/>
          <a:p>
            <a:fld id="{01FD0FBE-A81E-4E41-85AA-DB74856A8246}" type="slidenum">
              <a:rPr lang="en-IN" smtClean="0"/>
              <a:t>2</a:t>
            </a:fld>
            <a:endParaRPr lang="en-IN"/>
          </a:p>
        </p:txBody>
      </p:sp>
    </p:spTree>
    <p:extLst>
      <p:ext uri="{BB962C8B-B14F-4D97-AF65-F5344CB8AC3E}">
        <p14:creationId xmlns:p14="http://schemas.microsoft.com/office/powerpoint/2010/main" val="2452432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10.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Only Title">
    <p:spTree>
      <p:nvGrpSpPr>
        <p:cNvPr id="1" name=""/>
        <p:cNvGrpSpPr/>
        <p:nvPr/>
      </p:nvGrpSpPr>
      <p:grpSpPr>
        <a:xfrm>
          <a:off x="0" y="0"/>
          <a:ext cx="0" cy="0"/>
          <a:chOff x="0" y="0"/>
          <a:chExt cx="0" cy="0"/>
        </a:xfrm>
      </p:grpSpPr>
      <p:sp>
        <p:nvSpPr>
          <p:cNvPr id="4" name="Picture Placeholder 13">
            <a:extLst>
              <a:ext uri="{FF2B5EF4-FFF2-40B4-BE49-F238E27FC236}">
                <a16:creationId xmlns:a16="http://schemas.microsoft.com/office/drawing/2014/main" id="{F5A3C0A5-E01F-4FBF-A909-396B6C09983B}"/>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
        <p:nvSpPr>
          <p:cNvPr id="2" name="Title 1">
            <a:extLst>
              <a:ext uri="{FF2B5EF4-FFF2-40B4-BE49-F238E27FC236}">
                <a16:creationId xmlns:a16="http://schemas.microsoft.com/office/drawing/2014/main" id="{FFF9F5C8-B28E-4EF8-9211-AC4FE216F2C7}"/>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87006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7125-D056-450E-BAC9-185C74F984BB}"/>
              </a:ext>
            </a:extLst>
          </p:cNvPr>
          <p:cNvSpPr>
            <a:spLocks noGrp="1"/>
          </p:cNvSpPr>
          <p:nvPr>
            <p:ph type="title" hasCustomPrompt="1"/>
          </p:nvPr>
        </p:nvSpPr>
        <p:spPr>
          <a:xfrm>
            <a:off x="227350" y="1"/>
            <a:ext cx="11125236" cy="1104900"/>
          </a:xfrm>
          <a:prstGeom prst="rect">
            <a:avLst/>
          </a:prstGeom>
        </p:spPr>
        <p:txBody>
          <a:bodyPr/>
          <a:lstStyle>
            <a:lvl1pPr>
              <a:defRPr/>
            </a:lvl1pPr>
          </a:lstStyle>
          <a:p>
            <a:r>
              <a:rPr lang="en-US"/>
              <a:t>Title</a:t>
            </a:r>
            <a:endParaRPr lang="en-IN"/>
          </a:p>
        </p:txBody>
      </p:sp>
    </p:spTree>
    <p:extLst>
      <p:ext uri="{BB962C8B-B14F-4D97-AF65-F5344CB8AC3E}">
        <p14:creationId xmlns:p14="http://schemas.microsoft.com/office/powerpoint/2010/main" val="4294283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ver5 (Image placeholder)">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D8F3FC-E29D-4608-B404-B669A1CA69D0}"/>
              </a:ext>
            </a:extLst>
          </p:cNvPr>
          <p:cNvPicPr>
            <a:picLocks noChangeAspect="1"/>
          </p:cNvPicPr>
          <p:nvPr userDrawn="1"/>
        </p:nvPicPr>
        <p:blipFill>
          <a:blip r:embed="rId2"/>
          <a:stretch>
            <a:fillRect/>
          </a:stretch>
        </p:blipFill>
        <p:spPr>
          <a:xfrm>
            <a:off x="-228601" y="-12700"/>
            <a:ext cx="12420601" cy="6897222"/>
          </a:xfrm>
          <a:prstGeom prst="rect">
            <a:avLst/>
          </a:prstGeom>
        </p:spPr>
      </p:pic>
      <p:sp>
        <p:nvSpPr>
          <p:cNvPr id="25" name="Text Placeholder 13">
            <a:extLst>
              <a:ext uri="{FF2B5EF4-FFF2-40B4-BE49-F238E27FC236}">
                <a16:creationId xmlns:a16="http://schemas.microsoft.com/office/drawing/2014/main" id="{32BE4199-D91A-495C-B5D9-D40EC0048893}"/>
              </a:ext>
            </a:extLst>
          </p:cNvPr>
          <p:cNvSpPr>
            <a:spLocks noGrp="1"/>
          </p:cNvSpPr>
          <p:nvPr>
            <p:ph type="body" sz="quarter" idx="12" hasCustomPrompt="1"/>
          </p:nvPr>
        </p:nvSpPr>
        <p:spPr>
          <a:xfrm>
            <a:off x="7680325" y="6225540"/>
            <a:ext cx="4103688" cy="381000"/>
          </a:xfrm>
        </p:spPr>
        <p:txBody>
          <a:bodyPr lIns="0" tIns="0" rIns="0" bIns="0" anchor="t">
            <a:normAutofit/>
          </a:bodyPr>
          <a:lstStyle>
            <a:lvl1pPr algn="r">
              <a:lnSpc>
                <a:spcPts val="1800"/>
              </a:lnSpc>
              <a:defRPr sz="1400">
                <a:solidFill>
                  <a:schemeClr val="accent2"/>
                </a:solidFill>
              </a:defRPr>
            </a:lvl1pPr>
            <a:lvl2pPr>
              <a:defRPr sz="2400">
                <a:solidFill>
                  <a:srgbClr val="0070AD"/>
                </a:solidFill>
              </a:defRPr>
            </a:lvl2pPr>
          </a:lstStyle>
          <a:p>
            <a:pPr lvl="0"/>
            <a:r>
              <a:rPr lang="en-US" dirty="0"/>
              <a:t>Click to insert title</a:t>
            </a:r>
            <a:endParaRPr lang="pt-PT" dirty="0"/>
          </a:p>
        </p:txBody>
      </p:sp>
    </p:spTree>
    <p:extLst>
      <p:ext uri="{BB962C8B-B14F-4D97-AF65-F5344CB8AC3E}">
        <p14:creationId xmlns:p14="http://schemas.microsoft.com/office/powerpoint/2010/main" val="3049540759"/>
      </p:ext>
    </p:extLst>
  </p:cSld>
  <p:clrMapOvr>
    <a:masterClrMapping/>
  </p:clrMapOvr>
  <p:extLst>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5551-403C-C3FB-344A-ABDAE0AB769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4E5FC5-9F96-A2C3-EECB-038EEFEFB56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8411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508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24358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heme" Target="../theme/theme2.xml"/><Relationship Id="rId1" Type="http://schemas.openxmlformats.org/officeDocument/2006/relationships/slideLayout" Target="../slideLayouts/slideLayout24.xml"/><Relationship Id="rId5" Type="http://schemas.openxmlformats.org/officeDocument/2006/relationships/image" Target="../media/image1.emf"/><Relationship Id="rId4" Type="http://schemas.openxmlformats.org/officeDocument/2006/relationships/oleObject" Target="../embeddings/oleObject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5"/>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6" imgW="270" imgH="270" progId="TCLayout.ActiveDocument.1">
                  <p:embed/>
                </p:oleObj>
              </mc:Choice>
              <mc:Fallback>
                <p:oleObj name="think-cell Slide" r:id="rId26" imgW="270" imgH="270" progId="TCLayout.ActiveDocument.1">
                  <p:embed/>
                  <p:pic>
                    <p:nvPicPr>
                      <p:cNvPr id="21" name="Object 20" hidden="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kern="0" dirty="0">
              <a:solidFill>
                <a:srgbClr val="A6A6A6"/>
              </a:solidFill>
              <a:latin typeface="Ubuntu" panose="020B0504030602030204" pitchFamily="34" charset="0"/>
              <a:cs typeface="Arial" panose="020B0604020202020204" pitchFamily="34" charset="0"/>
            </a:endParaRP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2022.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3970" r:id="rId21"/>
    <p:sldLayoutId id="2147483972" r:id="rId22"/>
    <p:sldLayoutId id="2147483975"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1"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1</a:t>
            </a:r>
          </a:p>
          <a:p>
            <a:pPr algn="ctr">
              <a:lnSpc>
                <a:spcPct val="90000"/>
              </a:lnSpc>
              <a:spcAft>
                <a:spcPts val="0"/>
              </a:spcAft>
            </a:pPr>
            <a:r>
              <a:rPr lang="en-GB" sz="700"/>
              <a:t>112</a:t>
            </a:r>
          </a:p>
          <a:p>
            <a:pPr algn="ctr">
              <a:lnSpc>
                <a:spcPct val="90000"/>
              </a:lnSpc>
              <a:spcAft>
                <a:spcPts val="0"/>
              </a:spcAft>
            </a:pPr>
            <a:r>
              <a:rPr lang="en-GB" sz="70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rPr>
              <a:t>18</a:t>
            </a:r>
          </a:p>
          <a:p>
            <a:pPr algn="ctr">
              <a:lnSpc>
                <a:spcPct val="90000"/>
              </a:lnSpc>
              <a:spcAft>
                <a:spcPts val="0"/>
              </a:spcAft>
            </a:pPr>
            <a:r>
              <a:rPr lang="en-GB" sz="700">
                <a:solidFill>
                  <a:schemeClr val="tx1"/>
                </a:solidFill>
              </a:rPr>
              <a:t>171</a:t>
            </a:r>
          </a:p>
          <a:p>
            <a:pPr algn="ctr">
              <a:lnSpc>
                <a:spcPct val="90000"/>
              </a:lnSpc>
              <a:spcAft>
                <a:spcPts val="0"/>
              </a:spcAft>
            </a:pPr>
            <a:r>
              <a:rPr lang="en-GB" sz="70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43</a:t>
            </a:r>
          </a:p>
          <a:p>
            <a:pPr algn="ctr">
              <a:lnSpc>
                <a:spcPct val="90000"/>
              </a:lnSpc>
              <a:spcAft>
                <a:spcPts val="0"/>
              </a:spcAft>
            </a:pPr>
            <a:r>
              <a:rPr lang="en-GB" sz="700"/>
              <a:t>10</a:t>
            </a:r>
          </a:p>
          <a:p>
            <a:pPr algn="ctr">
              <a:lnSpc>
                <a:spcPct val="90000"/>
              </a:lnSpc>
              <a:spcAft>
                <a:spcPts val="0"/>
              </a:spcAft>
            </a:pPr>
            <a:r>
              <a:rPr lang="en-GB" sz="70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39</a:t>
            </a:r>
          </a:p>
          <a:p>
            <a:pPr algn="ctr">
              <a:lnSpc>
                <a:spcPct val="90000"/>
              </a:lnSpc>
              <a:spcAft>
                <a:spcPts val="0"/>
              </a:spcAft>
            </a:pPr>
            <a:r>
              <a:rPr lang="en-GB" sz="700"/>
              <a:t>41</a:t>
            </a:r>
          </a:p>
          <a:p>
            <a:pPr algn="ctr">
              <a:lnSpc>
                <a:spcPct val="90000"/>
              </a:lnSpc>
              <a:spcAft>
                <a:spcPts val="0"/>
              </a:spcAft>
            </a:pPr>
            <a:r>
              <a:rPr lang="en-GB" sz="70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rPr>
              <a:t>236</a:t>
            </a:r>
          </a:p>
          <a:p>
            <a:pPr algn="ctr">
              <a:lnSpc>
                <a:spcPct val="90000"/>
              </a:lnSpc>
              <a:spcAft>
                <a:spcPts val="0"/>
              </a:spcAft>
            </a:pPr>
            <a:r>
              <a:rPr lang="en-GB" sz="700">
                <a:solidFill>
                  <a:schemeClr val="tx1"/>
                </a:solidFill>
              </a:rPr>
              <a:t>236</a:t>
            </a:r>
          </a:p>
          <a:p>
            <a:pPr algn="ctr">
              <a:lnSpc>
                <a:spcPct val="90000"/>
              </a:lnSpc>
              <a:spcAft>
                <a:spcPts val="0"/>
              </a:spcAft>
            </a:pPr>
            <a:r>
              <a:rPr lang="en-GB" sz="70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142</a:t>
              </a:r>
            </a:p>
            <a:p>
              <a:pPr algn="ctr">
                <a:lnSpc>
                  <a:spcPct val="90000"/>
                </a:lnSpc>
                <a:spcAft>
                  <a:spcPts val="0"/>
                </a:spcAft>
              </a:pPr>
              <a:r>
                <a:rPr lang="en-US" sz="70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156</a:t>
              </a:r>
            </a:p>
            <a:p>
              <a:pPr algn="ctr">
                <a:lnSpc>
                  <a:spcPct val="90000"/>
                </a:lnSpc>
                <a:spcAft>
                  <a:spcPts val="0"/>
                </a:spcAft>
              </a:pPr>
              <a:r>
                <a:rPr lang="en-US" sz="70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178</a:t>
              </a:r>
            </a:p>
            <a:p>
              <a:pPr algn="ctr">
                <a:lnSpc>
                  <a:spcPct val="90000"/>
                </a:lnSpc>
                <a:spcAft>
                  <a:spcPts val="0"/>
                </a:spcAft>
              </a:pPr>
              <a:r>
                <a:rPr lang="en-US" sz="70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208</a:t>
              </a:r>
            </a:p>
            <a:p>
              <a:pPr algn="ctr">
                <a:lnSpc>
                  <a:spcPct val="90000"/>
                </a:lnSpc>
                <a:spcAft>
                  <a:spcPts val="0"/>
                </a:spcAft>
              </a:pPr>
              <a:r>
                <a:rPr lang="en-US" sz="70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218</a:t>
              </a:r>
            </a:p>
            <a:p>
              <a:pPr algn="ctr">
                <a:lnSpc>
                  <a:spcPct val="90000"/>
                </a:lnSpc>
                <a:spcAft>
                  <a:spcPts val="0"/>
                </a:spcAft>
              </a:pPr>
              <a:r>
                <a:rPr lang="en-US" sz="70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rPr>
                <a:t>66</a:t>
              </a:r>
            </a:p>
            <a:p>
              <a:pPr algn="ctr">
                <a:lnSpc>
                  <a:spcPct val="90000"/>
                </a:lnSpc>
                <a:spcAft>
                  <a:spcPts val="0"/>
                </a:spcAft>
              </a:pPr>
              <a:r>
                <a:rPr lang="en-US" sz="700">
                  <a:solidFill>
                    <a:schemeClr val="bg1"/>
                  </a:solidFill>
                </a:rPr>
                <a:t>20</a:t>
              </a:r>
            </a:p>
            <a:p>
              <a:pPr algn="ctr">
                <a:lnSpc>
                  <a:spcPct val="90000"/>
                </a:lnSpc>
                <a:spcAft>
                  <a:spcPts val="0"/>
                </a:spcAft>
              </a:pPr>
              <a:r>
                <a:rPr lang="en-US" sz="70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rPr>
                <a:t>89</a:t>
              </a:r>
            </a:p>
            <a:p>
              <a:pPr algn="ctr">
                <a:lnSpc>
                  <a:spcPct val="90000"/>
                </a:lnSpc>
                <a:spcAft>
                  <a:spcPts val="0"/>
                </a:spcAft>
              </a:pPr>
              <a:r>
                <a:rPr lang="en-US" sz="700">
                  <a:solidFill>
                    <a:schemeClr val="bg1"/>
                  </a:solidFill>
                </a:rPr>
                <a:t>10</a:t>
              </a:r>
            </a:p>
            <a:p>
              <a:pPr algn="ctr">
                <a:lnSpc>
                  <a:spcPct val="90000"/>
                </a:lnSpc>
                <a:spcAft>
                  <a:spcPts val="0"/>
                </a:spcAft>
              </a:pPr>
              <a:r>
                <a:rPr lang="en-US" sz="70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rPr>
                <a:t>117</a:t>
              </a:r>
            </a:p>
            <a:p>
              <a:pPr algn="ctr">
                <a:lnSpc>
                  <a:spcPct val="90000"/>
                </a:lnSpc>
                <a:spcAft>
                  <a:spcPts val="0"/>
                </a:spcAft>
              </a:pPr>
              <a:r>
                <a:rPr lang="en-US" sz="700">
                  <a:solidFill>
                    <a:schemeClr val="bg1"/>
                  </a:solidFill>
                </a:rPr>
                <a:t>13</a:t>
              </a:r>
            </a:p>
            <a:p>
              <a:pPr algn="ctr">
                <a:lnSpc>
                  <a:spcPct val="90000"/>
                </a:lnSpc>
                <a:spcAft>
                  <a:spcPts val="0"/>
                </a:spcAft>
              </a:pPr>
              <a:r>
                <a:rPr lang="en-US" sz="70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rPr>
                <a:t>128</a:t>
              </a:r>
            </a:p>
            <a:p>
              <a:pPr algn="ctr">
                <a:lnSpc>
                  <a:spcPct val="90000"/>
                </a:lnSpc>
                <a:spcAft>
                  <a:spcPts val="0"/>
                </a:spcAft>
              </a:pPr>
              <a:r>
                <a:rPr lang="en-US" sz="700">
                  <a:solidFill>
                    <a:schemeClr val="bg1"/>
                  </a:solidFill>
                </a:rPr>
                <a:t>43</a:t>
              </a:r>
            </a:p>
            <a:p>
              <a:pPr algn="ctr">
                <a:lnSpc>
                  <a:spcPct val="90000"/>
                </a:lnSpc>
                <a:spcAft>
                  <a:spcPts val="0"/>
                </a:spcAft>
              </a:pPr>
              <a:r>
                <a:rPr lang="en-US" sz="70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rPr>
                <a:t>158</a:t>
              </a:r>
            </a:p>
            <a:p>
              <a:pPr algn="ctr">
                <a:lnSpc>
                  <a:spcPct val="90000"/>
                </a:lnSpc>
                <a:spcAft>
                  <a:spcPts val="0"/>
                </a:spcAft>
              </a:pPr>
              <a:r>
                <a:rPr lang="en-US" sz="700">
                  <a:solidFill>
                    <a:schemeClr val="bg1"/>
                  </a:solidFill>
                </a:rPr>
                <a:t>71</a:t>
              </a:r>
            </a:p>
            <a:p>
              <a:pPr algn="ctr">
                <a:lnSpc>
                  <a:spcPct val="90000"/>
                </a:lnSpc>
                <a:spcAft>
                  <a:spcPts val="0"/>
                </a:spcAft>
              </a:pPr>
              <a:r>
                <a:rPr lang="en-US" sz="70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rPr>
                <a:t>166</a:t>
              </a:r>
            </a:p>
            <a:p>
              <a:pPr algn="ctr">
                <a:lnSpc>
                  <a:spcPct val="90000"/>
                </a:lnSpc>
                <a:spcAft>
                  <a:spcPts val="0"/>
                </a:spcAft>
              </a:pPr>
              <a:r>
                <a:rPr lang="en-US" sz="700">
                  <a:solidFill>
                    <a:schemeClr val="bg1"/>
                  </a:solidFill>
                </a:rPr>
                <a:t>0</a:t>
              </a:r>
            </a:p>
            <a:p>
              <a:pPr algn="ctr">
                <a:lnSpc>
                  <a:spcPct val="90000"/>
                </a:lnSpc>
                <a:spcAft>
                  <a:spcPts val="0"/>
                </a:spcAft>
              </a:pPr>
              <a:r>
                <a:rPr lang="en-US" sz="70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rPr>
                <a:t>227</a:t>
              </a:r>
            </a:p>
            <a:p>
              <a:pPr algn="ctr">
                <a:lnSpc>
                  <a:spcPct val="90000"/>
                </a:lnSpc>
                <a:spcAft>
                  <a:spcPts val="0"/>
                </a:spcAft>
              </a:pPr>
              <a:r>
                <a:rPr lang="en-US" sz="700">
                  <a:solidFill>
                    <a:schemeClr val="bg1"/>
                  </a:solidFill>
                </a:rPr>
                <a:t>03</a:t>
              </a:r>
            </a:p>
            <a:p>
              <a:pPr algn="ctr">
                <a:lnSpc>
                  <a:spcPct val="90000"/>
                </a:lnSpc>
                <a:spcAft>
                  <a:spcPts val="0"/>
                </a:spcAft>
              </a:pPr>
              <a:r>
                <a:rPr lang="en-US" sz="70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48</a:t>
              </a:r>
            </a:p>
            <a:p>
              <a:pPr algn="ctr">
                <a:lnSpc>
                  <a:spcPct val="90000"/>
                </a:lnSpc>
                <a:spcAft>
                  <a:spcPts val="0"/>
                </a:spcAft>
              </a:pPr>
              <a:r>
                <a:rPr lang="en-US" sz="70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69</a:t>
              </a:r>
            </a:p>
            <a:p>
              <a:pPr algn="ctr">
                <a:lnSpc>
                  <a:spcPct val="90000"/>
                </a:lnSpc>
                <a:spcAft>
                  <a:spcPts val="0"/>
                </a:spcAft>
              </a:pPr>
              <a:r>
                <a:rPr lang="en-US" sz="70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87</a:t>
              </a:r>
            </a:p>
            <a:p>
              <a:pPr algn="ctr">
                <a:lnSpc>
                  <a:spcPct val="90000"/>
                </a:lnSpc>
                <a:spcAft>
                  <a:spcPts val="0"/>
                </a:spcAft>
              </a:pPr>
              <a:r>
                <a:rPr lang="en-US" sz="70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rPr>
                <a:t>129</a:t>
              </a:r>
            </a:p>
            <a:p>
              <a:pPr algn="ctr">
                <a:lnSpc>
                  <a:spcPct val="90000"/>
                </a:lnSpc>
                <a:spcAft>
                  <a:spcPts val="0"/>
                </a:spcAft>
              </a:pPr>
              <a:r>
                <a:rPr lang="en-US" sz="700">
                  <a:solidFill>
                    <a:schemeClr val="bg1"/>
                  </a:solidFill>
                </a:rPr>
                <a:t>27</a:t>
              </a:r>
            </a:p>
            <a:p>
              <a:pPr algn="ctr">
                <a:lnSpc>
                  <a:spcPct val="90000"/>
                </a:lnSpc>
                <a:spcAft>
                  <a:spcPts val="0"/>
                </a:spcAft>
              </a:pPr>
              <a:r>
                <a:rPr lang="en-US" sz="70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rPr>
                <a:t>161</a:t>
              </a:r>
            </a:p>
            <a:p>
              <a:pPr algn="ctr">
                <a:lnSpc>
                  <a:spcPct val="90000"/>
                </a:lnSpc>
                <a:spcAft>
                  <a:spcPts val="0"/>
                </a:spcAft>
              </a:pPr>
              <a:r>
                <a:rPr lang="en-US" sz="700">
                  <a:solidFill>
                    <a:schemeClr val="bg1"/>
                  </a:solidFill>
                </a:rPr>
                <a:t>41</a:t>
              </a:r>
            </a:p>
            <a:p>
              <a:pPr algn="ctr">
                <a:lnSpc>
                  <a:spcPct val="90000"/>
                </a:lnSpc>
                <a:spcAft>
                  <a:spcPts val="0"/>
                </a:spcAft>
              </a:pPr>
              <a:r>
                <a:rPr lang="en-US" sz="70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rPr>
                <a:t>186</a:t>
              </a:r>
            </a:p>
            <a:p>
              <a:pPr algn="ctr">
                <a:lnSpc>
                  <a:spcPct val="90000"/>
                </a:lnSpc>
                <a:spcAft>
                  <a:spcPts val="0"/>
                </a:spcAft>
              </a:pPr>
              <a:r>
                <a:rPr lang="en-US" sz="700">
                  <a:solidFill>
                    <a:schemeClr val="bg1"/>
                  </a:solidFill>
                </a:rPr>
                <a:t>41</a:t>
              </a:r>
            </a:p>
            <a:p>
              <a:pPr algn="ctr">
                <a:lnSpc>
                  <a:spcPct val="90000"/>
                </a:lnSpc>
                <a:spcAft>
                  <a:spcPts val="0"/>
                </a:spcAft>
              </a:pPr>
              <a:r>
                <a:rPr lang="en-US" sz="70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t>209</a:t>
              </a:r>
            </a:p>
            <a:p>
              <a:pPr algn="ctr">
                <a:lnSpc>
                  <a:spcPct val="90000"/>
                </a:lnSpc>
                <a:spcAft>
                  <a:spcPts val="0"/>
                </a:spcAft>
              </a:pPr>
              <a:r>
                <a:rPr lang="en-US" sz="700"/>
                <a:t>58</a:t>
              </a:r>
            </a:p>
            <a:p>
              <a:pPr algn="ctr">
                <a:lnSpc>
                  <a:spcPct val="90000"/>
                </a:lnSpc>
                <a:spcAft>
                  <a:spcPts val="0"/>
                </a:spcAft>
              </a:pPr>
              <a:r>
                <a:rPr lang="en-US" sz="70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t>229</a:t>
              </a:r>
            </a:p>
            <a:p>
              <a:pPr algn="ctr">
                <a:lnSpc>
                  <a:spcPct val="90000"/>
                </a:lnSpc>
                <a:spcAft>
                  <a:spcPts val="0"/>
                </a:spcAft>
              </a:pPr>
              <a:r>
                <a:rPr lang="en-US" sz="700"/>
                <a:t>87</a:t>
              </a:r>
            </a:p>
            <a:p>
              <a:pPr algn="ctr">
                <a:lnSpc>
                  <a:spcPct val="90000"/>
                </a:lnSpc>
                <a:spcAft>
                  <a:spcPts val="0"/>
                </a:spcAft>
              </a:pPr>
              <a:r>
                <a:rPr lang="en-US" sz="70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67</a:t>
              </a:r>
            </a:p>
            <a:p>
              <a:pPr algn="ctr">
                <a:lnSpc>
                  <a:spcPct val="90000"/>
                </a:lnSpc>
                <a:spcAft>
                  <a:spcPts val="0"/>
                </a:spcAft>
              </a:pPr>
              <a:r>
                <a:rPr lang="en-US" sz="700" b="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106</a:t>
              </a:r>
            </a:p>
            <a:p>
              <a:pPr algn="ctr">
                <a:lnSpc>
                  <a:spcPct val="90000"/>
                </a:lnSpc>
                <a:spcAft>
                  <a:spcPts val="0"/>
                </a:spcAft>
              </a:pPr>
              <a:r>
                <a:rPr lang="en-US" sz="700" b="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135</a:t>
              </a:r>
            </a:p>
            <a:p>
              <a:pPr algn="ctr">
                <a:lnSpc>
                  <a:spcPct val="90000"/>
                </a:lnSpc>
                <a:spcAft>
                  <a:spcPts val="0"/>
                </a:spcAft>
              </a:pPr>
              <a:r>
                <a:rPr lang="en-US" sz="700" b="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178</a:t>
              </a:r>
            </a:p>
            <a:p>
              <a:pPr algn="ctr">
                <a:lnSpc>
                  <a:spcPct val="90000"/>
                </a:lnSpc>
                <a:spcAft>
                  <a:spcPts val="0"/>
                </a:spcAft>
              </a:pPr>
              <a:r>
                <a:rPr lang="en-US" sz="700" b="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244</a:t>
              </a:r>
            </a:p>
            <a:p>
              <a:pPr algn="ctr">
                <a:lnSpc>
                  <a:spcPct val="90000"/>
                </a:lnSpc>
                <a:spcAft>
                  <a:spcPts val="0"/>
                </a:spcAft>
              </a:pPr>
              <a:r>
                <a:rPr lang="en-US" sz="700" b="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128</a:t>
              </a:r>
            </a:p>
            <a:p>
              <a:pPr algn="ctr">
                <a:lnSpc>
                  <a:spcPct val="90000"/>
                </a:lnSpc>
                <a:spcAft>
                  <a:spcPts val="0"/>
                </a:spcAft>
              </a:pPr>
              <a:r>
                <a:rPr lang="en-US" sz="700" b="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140</a:t>
              </a:r>
            </a:p>
            <a:p>
              <a:pPr algn="ctr">
                <a:lnSpc>
                  <a:spcPct val="90000"/>
                </a:lnSpc>
                <a:spcAft>
                  <a:spcPts val="0"/>
                </a:spcAft>
              </a:pPr>
              <a:r>
                <a:rPr lang="en-US" sz="700" b="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t>46</a:t>
              </a:r>
            </a:p>
            <a:p>
              <a:pPr algn="ctr">
                <a:lnSpc>
                  <a:spcPct val="90000"/>
                </a:lnSpc>
                <a:spcAft>
                  <a:spcPts val="0"/>
                </a:spcAft>
              </a:pPr>
              <a:r>
                <a:rPr lang="en-US" sz="700" b="0"/>
                <a:t>166</a:t>
              </a:r>
            </a:p>
            <a:p>
              <a:pPr algn="ctr">
                <a:lnSpc>
                  <a:spcPct val="90000"/>
                </a:lnSpc>
                <a:spcAft>
                  <a:spcPts val="0"/>
                </a:spcAft>
              </a:pPr>
              <a:r>
                <a:rPr lang="en-US" sz="700" b="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t>51</a:t>
              </a:r>
            </a:p>
            <a:p>
              <a:pPr algn="ctr">
                <a:lnSpc>
                  <a:spcPct val="90000"/>
                </a:lnSpc>
                <a:spcAft>
                  <a:spcPts val="0"/>
                </a:spcAft>
              </a:pPr>
              <a:r>
                <a:rPr lang="en-US" sz="700" b="0"/>
                <a:t>181</a:t>
              </a:r>
            </a:p>
            <a:p>
              <a:pPr algn="ctr">
                <a:lnSpc>
                  <a:spcPct val="90000"/>
                </a:lnSpc>
                <a:spcAft>
                  <a:spcPts val="0"/>
                </a:spcAft>
              </a:pPr>
              <a:r>
                <a:rPr lang="en-US" sz="700" b="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p>
            <a:p>
              <a:pPr algn="ctr">
                <a:lnSpc>
                  <a:spcPct val="90000"/>
                </a:lnSpc>
                <a:spcAft>
                  <a:spcPts val="0"/>
                </a:spcAft>
              </a:pPr>
              <a:r>
                <a:rPr lang="en-US" sz="700" b="0"/>
                <a:t>87</a:t>
              </a:r>
            </a:p>
            <a:p>
              <a:pPr algn="ctr">
                <a:lnSpc>
                  <a:spcPct val="90000"/>
                </a:lnSpc>
                <a:spcAft>
                  <a:spcPts val="0"/>
                </a:spcAft>
              </a:pPr>
              <a:r>
                <a:rPr lang="en-US" sz="700" b="0"/>
                <a:t>207</a:t>
              </a:r>
            </a:p>
            <a:p>
              <a:pPr algn="ctr">
                <a:lnSpc>
                  <a:spcPct val="90000"/>
                </a:lnSpc>
                <a:spcAft>
                  <a:spcPts val="0"/>
                </a:spcAft>
              </a:pPr>
              <a:r>
                <a:rPr lang="en-US" sz="700" b="0"/>
                <a:t>128</a:t>
              </a:r>
            </a:p>
            <a:p>
              <a:pPr algn="ctr">
                <a:lnSpc>
                  <a:spcPct val="90000"/>
                </a:lnSpc>
                <a:spcAft>
                  <a:spcPts val="0"/>
                </a:spcAft>
              </a:pPr>
              <a:endParaRPr lang="en-US" sz="700" b="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rPr>
                <a:t>33</a:t>
              </a:r>
            </a:p>
            <a:p>
              <a:pPr algn="ctr">
                <a:lnSpc>
                  <a:spcPct val="90000"/>
                </a:lnSpc>
                <a:spcAft>
                  <a:spcPts val="0"/>
                </a:spcAft>
              </a:pPr>
              <a:r>
                <a:rPr lang="en-US" sz="700" b="0">
                  <a:solidFill>
                    <a:schemeClr val="bg1"/>
                  </a:solidFill>
                </a:rPr>
                <a:t>69</a:t>
              </a:r>
            </a:p>
            <a:p>
              <a:pPr algn="ctr">
                <a:lnSpc>
                  <a:spcPct val="90000"/>
                </a:lnSpc>
                <a:spcAft>
                  <a:spcPts val="0"/>
                </a:spcAft>
              </a:pPr>
              <a:r>
                <a:rPr lang="en-US" sz="700" b="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rPr>
                <a:t>20</a:t>
              </a:r>
            </a:p>
            <a:p>
              <a:pPr algn="ctr">
                <a:lnSpc>
                  <a:spcPct val="90000"/>
                </a:lnSpc>
                <a:spcAft>
                  <a:spcPts val="0"/>
                </a:spcAft>
              </a:pPr>
              <a:r>
                <a:rPr lang="en-US" sz="700" b="0">
                  <a:solidFill>
                    <a:schemeClr val="bg1"/>
                  </a:solidFill>
                </a:rPr>
                <a:t>89</a:t>
              </a:r>
            </a:p>
            <a:p>
              <a:pPr algn="ctr">
                <a:lnSpc>
                  <a:spcPct val="90000"/>
                </a:lnSpc>
                <a:spcAft>
                  <a:spcPts val="0"/>
                </a:spcAft>
              </a:pPr>
              <a:r>
                <a:rPr lang="en-US" sz="700" b="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107</a:t>
              </a:r>
            </a:p>
            <a:p>
              <a:pPr algn="ctr">
                <a:lnSpc>
                  <a:spcPct val="90000"/>
                </a:lnSpc>
                <a:spcAft>
                  <a:spcPts val="0"/>
                </a:spcAft>
              </a:pPr>
              <a:r>
                <a:rPr lang="en-US" sz="700" b="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128</a:t>
              </a:r>
            </a:p>
            <a:p>
              <a:pPr algn="ctr">
                <a:lnSpc>
                  <a:spcPct val="90000"/>
                </a:lnSpc>
                <a:spcAft>
                  <a:spcPts val="0"/>
                </a:spcAft>
              </a:pPr>
              <a:r>
                <a:rPr lang="en-US" sz="700" b="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rPr>
                <a:t>0</a:t>
              </a:r>
            </a:p>
            <a:p>
              <a:pPr algn="ctr">
                <a:lnSpc>
                  <a:spcPct val="90000"/>
                </a:lnSpc>
                <a:spcAft>
                  <a:spcPts val="0"/>
                </a:spcAft>
              </a:pPr>
              <a:r>
                <a:rPr lang="en-US" sz="700" b="0">
                  <a:solidFill>
                    <a:schemeClr val="bg1"/>
                  </a:solidFill>
                </a:rPr>
                <a:t>125</a:t>
              </a:r>
            </a:p>
            <a:p>
              <a:pPr algn="ctr">
                <a:lnSpc>
                  <a:spcPct val="90000"/>
                </a:lnSpc>
                <a:spcAft>
                  <a:spcPts val="0"/>
                </a:spcAft>
              </a:pPr>
              <a:r>
                <a:rPr lang="en-US" sz="700" b="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rPr>
                <a:t>0</a:t>
              </a:r>
            </a:p>
            <a:p>
              <a:pPr algn="ctr">
                <a:lnSpc>
                  <a:spcPct val="90000"/>
                </a:lnSpc>
                <a:spcAft>
                  <a:spcPts val="0"/>
                </a:spcAft>
              </a:pPr>
              <a:r>
                <a:rPr lang="en-US" sz="700" b="0">
                  <a:solidFill>
                    <a:schemeClr val="bg1"/>
                  </a:solidFill>
                </a:rPr>
                <a:t>146</a:t>
              </a:r>
            </a:p>
            <a:p>
              <a:pPr algn="ctr">
                <a:lnSpc>
                  <a:spcPct val="90000"/>
                </a:lnSpc>
                <a:spcAft>
                  <a:spcPts val="0"/>
                </a:spcAft>
              </a:pPr>
              <a:r>
                <a:rPr lang="en-US" sz="700" b="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191</a:t>
              </a:r>
            </a:p>
            <a:p>
              <a:pPr algn="ctr">
                <a:lnSpc>
                  <a:spcPct val="90000"/>
                </a:lnSpc>
                <a:spcAft>
                  <a:spcPts val="0"/>
                </a:spcAft>
              </a:pPr>
              <a:r>
                <a:rPr lang="en-US" sz="700" b="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213</a:t>
              </a:r>
            </a:p>
            <a:p>
              <a:pPr algn="ctr">
                <a:lnSpc>
                  <a:spcPct val="90000"/>
                </a:lnSpc>
                <a:spcAft>
                  <a:spcPts val="0"/>
                </a:spcAft>
              </a:pPr>
              <a:r>
                <a:rPr lang="en-US" sz="700" b="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230</a:t>
              </a:r>
            </a:p>
            <a:p>
              <a:pPr algn="ctr">
                <a:lnSpc>
                  <a:spcPct val="90000"/>
                </a:lnSpc>
                <a:spcAft>
                  <a:spcPts val="0"/>
                </a:spcAft>
              </a:pPr>
              <a:r>
                <a:rPr lang="en-US" sz="700" b="0"/>
                <a:t>227</a:t>
              </a:r>
            </a:p>
          </p:txBody>
        </p:sp>
      </p:grpSp>
      <p:sp>
        <p:nvSpPr>
          <p:cNvPr id="57" name="Rectangle 27">
            <a:extLst>
              <a:ext uri="{FF2B5EF4-FFF2-40B4-BE49-F238E27FC236}">
                <a16:creationId xmlns:a16="http://schemas.microsoft.com/office/drawing/2014/main" id="{52742C28-BF41-4CCD-91F9-0862833DAD22}"/>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Capgemini Transformation Proposal for Manulife Corp - 2021</a:t>
            </a:r>
          </a:p>
        </p:txBody>
      </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73" r:id="rId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hyperlink" Target="http://blog.wescale.fr/2017/09/12/devops-buzzword-les-derives-du-systeme/" TargetMode="External"/><Relationship Id="rId2" Type="http://schemas.openxmlformats.org/officeDocument/2006/relationships/image" Target="../media/image55.jpg"/><Relationship Id="rId1" Type="http://schemas.openxmlformats.org/officeDocument/2006/relationships/slideLayout" Target="../slideLayouts/slideLayout10.xml"/><Relationship Id="rId4" Type="http://schemas.openxmlformats.org/officeDocument/2006/relationships/hyperlink" Target="https://creativecommons.org/licenses/by-nc-nd/3.0/"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capgemini.sharepoint.com/:w:/r/sites/CoreTeam-IndiaJavaCommunity/Shared%20Documents/Delivery%20Playbook/Delivery%20Playbook%20v1.docx?d=w82db4ad8985c481c96e3a84c39b25f41&amp;csf=1&amp;web=1&amp;e=rPCwI2" TargetMode="Externa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itwiki.kr/w/SCRUM" TargetMode="External"/><Relationship Id="rId2" Type="http://schemas.openxmlformats.org/officeDocument/2006/relationships/image" Target="../media/image27.png"/><Relationship Id="rId1" Type="http://schemas.openxmlformats.org/officeDocument/2006/relationships/slideLayout" Target="../slideLayouts/slideLayout10.xml"/><Relationship Id="rId5" Type="http://schemas.openxmlformats.org/officeDocument/2006/relationships/hyperlink" Target="https://devopedia.org/continuous-delivery" TargetMode="External"/><Relationship Id="rId4" Type="http://schemas.openxmlformats.org/officeDocument/2006/relationships/image" Target="../media/image28.jpg"/></Relationships>
</file>

<file path=ppt/slides/_rels/slide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jpe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10.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A79673-AD73-4CE5-AC49-8BB07DDE078B}"/>
              </a:ext>
            </a:extLst>
          </p:cNvPr>
          <p:cNvSpPr>
            <a:spLocks noGrp="1"/>
          </p:cNvSpPr>
          <p:nvPr>
            <p:ph type="body" sz="quarter" idx="4294967295"/>
          </p:nvPr>
        </p:nvSpPr>
        <p:spPr>
          <a:xfrm>
            <a:off x="152400" y="533400"/>
            <a:ext cx="6705600" cy="762000"/>
          </a:xfrm>
        </p:spPr>
        <p:txBody>
          <a:bodyPr>
            <a:normAutofit/>
          </a:bodyPr>
          <a:lstStyle/>
          <a:p>
            <a:r>
              <a:rPr lang="en-GB" sz="3200" dirty="0">
                <a:solidFill>
                  <a:schemeClr val="bg1">
                    <a:lumMod val="95000"/>
                  </a:schemeClr>
                </a:solidFill>
              </a:rPr>
              <a:t>Delivery Playbook - Java</a:t>
            </a:r>
          </a:p>
        </p:txBody>
      </p:sp>
      <p:sp>
        <p:nvSpPr>
          <p:cNvPr id="5" name="Text Placeholder 4">
            <a:extLst>
              <a:ext uri="{FF2B5EF4-FFF2-40B4-BE49-F238E27FC236}">
                <a16:creationId xmlns:a16="http://schemas.microsoft.com/office/drawing/2014/main" id="{933CF88E-D4CF-46EC-9753-108BABE62B80}"/>
              </a:ext>
            </a:extLst>
          </p:cNvPr>
          <p:cNvSpPr>
            <a:spLocks noGrp="1"/>
          </p:cNvSpPr>
          <p:nvPr>
            <p:ph type="body" sz="quarter" idx="12"/>
          </p:nvPr>
        </p:nvSpPr>
        <p:spPr/>
        <p:txBody>
          <a:bodyPr/>
          <a:lstStyle/>
          <a:p>
            <a:r>
              <a:rPr lang="en-US" dirty="0"/>
              <a:t>Aug 2020</a:t>
            </a:r>
          </a:p>
        </p:txBody>
      </p:sp>
      <p:sp>
        <p:nvSpPr>
          <p:cNvPr id="2" name="Title 2">
            <a:extLst>
              <a:ext uri="{FF2B5EF4-FFF2-40B4-BE49-F238E27FC236}">
                <a16:creationId xmlns:a16="http://schemas.microsoft.com/office/drawing/2014/main" id="{D237B471-4F8E-E341-A6AE-50D4A7439D05}"/>
              </a:ext>
            </a:extLst>
          </p:cNvPr>
          <p:cNvSpPr txBox="1">
            <a:spLocks/>
          </p:cNvSpPr>
          <p:nvPr/>
        </p:nvSpPr>
        <p:spPr>
          <a:xfrm>
            <a:off x="269169" y="5920732"/>
            <a:ext cx="2337396" cy="495308"/>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GB" dirty="0">
                <a:solidFill>
                  <a:schemeClr val="bg1"/>
                </a:solidFill>
              </a:rPr>
              <a:t>March 2024</a:t>
            </a:r>
          </a:p>
        </p:txBody>
      </p:sp>
    </p:spTree>
    <p:extLst>
      <p:ext uri="{BB962C8B-B14F-4D97-AF65-F5344CB8AC3E}">
        <p14:creationId xmlns:p14="http://schemas.microsoft.com/office/powerpoint/2010/main" val="96652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group of logos with different colors&#10;&#10;Description automatically generated with medium confidence">
            <a:extLst>
              <a:ext uri="{FF2B5EF4-FFF2-40B4-BE49-F238E27FC236}">
                <a16:creationId xmlns:a16="http://schemas.microsoft.com/office/drawing/2014/main" id="{5AB56E87-AFA0-CB96-4B2F-F889DC2701B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4813" y="814652"/>
            <a:ext cx="11382374" cy="5776647"/>
          </a:xfrm>
          <a:prstGeom prst="rect">
            <a:avLst/>
          </a:prstGeom>
        </p:spPr>
      </p:pic>
      <p:sp>
        <p:nvSpPr>
          <p:cNvPr id="5" name="TextBox 4">
            <a:extLst>
              <a:ext uri="{FF2B5EF4-FFF2-40B4-BE49-F238E27FC236}">
                <a16:creationId xmlns:a16="http://schemas.microsoft.com/office/drawing/2014/main" id="{7D880968-4B33-88CD-6680-10E5D4979D51}"/>
              </a:ext>
            </a:extLst>
          </p:cNvPr>
          <p:cNvSpPr txBox="1"/>
          <p:nvPr/>
        </p:nvSpPr>
        <p:spPr>
          <a:xfrm>
            <a:off x="1219200" y="6172200"/>
            <a:ext cx="9753600" cy="230832"/>
          </a:xfrm>
          <a:prstGeom prst="rect">
            <a:avLst/>
          </a:prstGeom>
          <a:noFill/>
        </p:spPr>
        <p:txBody>
          <a:bodyPr wrap="square" rtlCol="0">
            <a:spAutoFit/>
          </a:bodyPr>
          <a:lstStyle/>
          <a:p>
            <a:r>
              <a:rPr lang="en-IN" sz="900">
                <a:hlinkClick r:id="rId3" tooltip="http://blog.wescale.fr/2017/09/12/devops-buzzword-les-derives-du-systeme/"/>
              </a:rPr>
              <a:t>This Photo</a:t>
            </a:r>
            <a:r>
              <a:rPr lang="en-IN" sz="900"/>
              <a:t> by Unknown Author is licensed under </a:t>
            </a:r>
            <a:r>
              <a:rPr lang="en-IN" sz="900">
                <a:hlinkClick r:id="rId4" tooltip="https://creativecommons.org/licenses/by-nc-nd/3.0/"/>
              </a:rPr>
              <a:t>CC BY-NC-ND</a:t>
            </a:r>
            <a:endParaRPr lang="en-IN" sz="900"/>
          </a:p>
        </p:txBody>
      </p:sp>
      <p:sp>
        <p:nvSpPr>
          <p:cNvPr id="3" name="Title 1">
            <a:extLst>
              <a:ext uri="{FF2B5EF4-FFF2-40B4-BE49-F238E27FC236}">
                <a16:creationId xmlns:a16="http://schemas.microsoft.com/office/drawing/2014/main" id="{6C0E1764-5507-D530-5687-7CE581F90CBD}"/>
              </a:ext>
            </a:extLst>
          </p:cNvPr>
          <p:cNvSpPr>
            <a:spLocks noGrp="1"/>
          </p:cNvSpPr>
          <p:nvPr>
            <p:ph type="title"/>
          </p:nvPr>
        </p:nvSpPr>
        <p:spPr>
          <a:xfrm>
            <a:off x="622114" y="342171"/>
            <a:ext cx="10947772" cy="472481"/>
          </a:xfrm>
        </p:spPr>
        <p:txBody>
          <a:bodyPr/>
          <a:lstStyle/>
          <a:p>
            <a:r>
              <a:rPr lang="en-US" dirty="0"/>
              <a:t>Delivery Tools – Engineering</a:t>
            </a:r>
          </a:p>
        </p:txBody>
      </p:sp>
    </p:spTree>
    <p:extLst>
      <p:ext uri="{BB962C8B-B14F-4D97-AF65-F5344CB8AC3E}">
        <p14:creationId xmlns:p14="http://schemas.microsoft.com/office/powerpoint/2010/main" val="24716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C6FB-C07D-FA14-C500-BC4C28BEB74E}"/>
              </a:ext>
            </a:extLst>
          </p:cNvPr>
          <p:cNvSpPr>
            <a:spLocks noGrp="1"/>
          </p:cNvSpPr>
          <p:nvPr>
            <p:ph type="title"/>
          </p:nvPr>
        </p:nvSpPr>
        <p:spPr/>
        <p:txBody>
          <a:bodyPr/>
          <a:lstStyle/>
          <a:p>
            <a:r>
              <a:rPr lang="en-US"/>
              <a:t>Reference to Delivery Play Book</a:t>
            </a:r>
          </a:p>
        </p:txBody>
      </p:sp>
      <p:sp>
        <p:nvSpPr>
          <p:cNvPr id="3" name="TextBox 2">
            <a:extLst>
              <a:ext uri="{FF2B5EF4-FFF2-40B4-BE49-F238E27FC236}">
                <a16:creationId xmlns:a16="http://schemas.microsoft.com/office/drawing/2014/main" id="{29E5A5CD-82DE-5F97-281E-D288A98B073A}"/>
              </a:ext>
            </a:extLst>
          </p:cNvPr>
          <p:cNvSpPr txBox="1"/>
          <p:nvPr/>
        </p:nvSpPr>
        <p:spPr>
          <a:xfrm>
            <a:off x="484554" y="1393092"/>
            <a:ext cx="6641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Delivery Playbook v1.docx</a:t>
            </a:r>
            <a:endParaRPr lang="en-US"/>
          </a:p>
        </p:txBody>
      </p:sp>
    </p:spTree>
    <p:extLst>
      <p:ext uri="{BB962C8B-B14F-4D97-AF65-F5344CB8AC3E}">
        <p14:creationId xmlns:p14="http://schemas.microsoft.com/office/powerpoint/2010/main" val="2611152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41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2BB599F-7513-44C7-A9C8-5A8E5C0790D4}"/>
              </a:ext>
            </a:extLst>
          </p:cNvPr>
          <p:cNvSpPr/>
          <p:nvPr/>
        </p:nvSpPr>
        <p:spPr>
          <a:xfrm>
            <a:off x="355132" y="257611"/>
            <a:ext cx="10959807" cy="853328"/>
          </a:xfrm>
          <a:prstGeom prst="rect">
            <a:avLst/>
          </a:prstGeom>
          <a:solidFill>
            <a:schemeClr val="bg2">
              <a:lumMod val="75000"/>
            </a:schemeClr>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r>
              <a:rPr lang="en-US" b="1">
                <a:solidFill>
                  <a:srgbClr val="7030A0"/>
                </a:solidFill>
                <a:latin typeface="Verdana"/>
              </a:rPr>
              <a:t>Purpose of this playbook</a:t>
            </a:r>
            <a:endParaRPr lang="en-US" b="1">
              <a:solidFill>
                <a:srgbClr val="FFFFFF"/>
              </a:solidFill>
              <a:latin typeface="Verdana"/>
            </a:endParaRPr>
          </a:p>
        </p:txBody>
      </p:sp>
      <p:sp>
        <p:nvSpPr>
          <p:cNvPr id="56" name="Rectangle 55">
            <a:extLst>
              <a:ext uri="{FF2B5EF4-FFF2-40B4-BE49-F238E27FC236}">
                <a16:creationId xmlns:a16="http://schemas.microsoft.com/office/drawing/2014/main" id="{674BC3DC-98E2-4E03-85E8-0DCC5377F73D}"/>
              </a:ext>
            </a:extLst>
          </p:cNvPr>
          <p:cNvSpPr/>
          <p:nvPr/>
        </p:nvSpPr>
        <p:spPr>
          <a:xfrm>
            <a:off x="1463235" y="2175758"/>
            <a:ext cx="10016874" cy="2585323"/>
          </a:xfrm>
          <a:prstGeom prst="rect">
            <a:avLst/>
          </a:prstGeom>
        </p:spPr>
        <p:txBody>
          <a:bodyPr wrap="square" lIns="91440" tIns="45720" rIns="91440" bIns="45720" anchor="t">
            <a:spAutoFit/>
          </a:bodyPr>
          <a:lstStyle/>
          <a:p>
            <a:pPr defTabSz="914377">
              <a:defRPr/>
            </a:pPr>
            <a:r>
              <a:rPr lang="en-US" b="1" dirty="0">
                <a:solidFill>
                  <a:prstClr val="black"/>
                </a:solidFill>
                <a:latin typeface="Calibri" panose="020F0502020204030204" pitchFamily="34" charset="0"/>
                <a:cs typeface="Calibri" panose="020F0502020204030204" pitchFamily="34" charset="0"/>
              </a:rPr>
              <a:t>Document Scope</a:t>
            </a:r>
          </a:p>
          <a:p>
            <a:pPr marL="628015" lvl="1" indent="-170815" defTabSz="914377">
              <a:buFont typeface="Arial" panose="020B0604020202020204" pitchFamily="34" charset="0"/>
              <a:buChar char="•"/>
              <a:defRPr/>
            </a:pPr>
            <a:r>
              <a:rPr lang="en-US" sz="1600" dirty="0">
                <a:solidFill>
                  <a:prstClr val="black"/>
                </a:solidFill>
                <a:latin typeface="Calibri" panose="020F0502020204030204" pitchFamily="34" charset="0"/>
                <a:cs typeface="Calibri" panose="020F0502020204030204" pitchFamily="34" charset="0"/>
              </a:rPr>
              <a:t>Describe the approach to overall delivery of a typical Java project for a subset of the organization( wave) that is embarking upon larger transformation program</a:t>
            </a:r>
            <a:endParaRPr lang="en-US" dirty="0"/>
          </a:p>
          <a:p>
            <a:pPr marL="170815" indent="-170815" defTabSz="914377">
              <a:buFont typeface="Arial" panose="020B0604020202020204" pitchFamily="34" charset="0"/>
              <a:buChar char="•"/>
              <a:defRPr/>
            </a:pPr>
            <a:endParaRPr lang="en-US" sz="1600" dirty="0">
              <a:solidFill>
                <a:prstClr val="black"/>
              </a:solidFill>
              <a:latin typeface="Calibri" panose="020F0502020204030204" pitchFamily="34" charset="0"/>
              <a:cs typeface="Calibri" panose="020F0502020204030204" pitchFamily="34" charset="0"/>
            </a:endParaRPr>
          </a:p>
          <a:p>
            <a:pPr marL="628015" lvl="1" indent="-170815" defTabSz="914377">
              <a:buFont typeface="Arial" panose="020B0604020202020204" pitchFamily="34" charset="0"/>
              <a:buChar char="•"/>
              <a:defRPr/>
            </a:pPr>
            <a:r>
              <a:rPr lang="en-US" sz="1600" dirty="0">
                <a:solidFill>
                  <a:prstClr val="black"/>
                </a:solidFill>
                <a:latin typeface="Calibri" panose="020F0502020204030204" pitchFamily="34" charset="0"/>
                <a:cs typeface="Calibri" panose="020F0502020204030204" pitchFamily="34" charset="0"/>
              </a:rPr>
              <a:t>Provide detailed guidance/picture on the key activities to be performed as part of overall Delivery</a:t>
            </a:r>
          </a:p>
          <a:p>
            <a:pPr marL="1085215" lvl="2" indent="-170815" defTabSz="914377">
              <a:buFont typeface="Arial,Sans-Serif" panose="020B0604020202020204" pitchFamily="34" charset="0"/>
              <a:buChar char="•"/>
              <a:defRPr/>
            </a:pPr>
            <a:r>
              <a:rPr lang="en-US" sz="1600" dirty="0">
                <a:solidFill>
                  <a:prstClr val="black"/>
                </a:solidFill>
                <a:latin typeface="Calibri"/>
                <a:cs typeface="Calibri"/>
              </a:rPr>
              <a:t>Recommended Project execution life Cycles @Capgemini</a:t>
            </a:r>
          </a:p>
          <a:p>
            <a:pPr marL="1085215" lvl="2" indent="-170815" defTabSz="914377">
              <a:buFont typeface="Arial" panose="020B0604020202020204" pitchFamily="34" charset="0"/>
              <a:buChar char="•"/>
              <a:defRPr/>
            </a:pPr>
            <a:r>
              <a:rPr lang="en-US" sz="1600" dirty="0">
                <a:solidFill>
                  <a:prstClr val="black"/>
                </a:solidFill>
                <a:latin typeface="Calibri" panose="020F0502020204030204" pitchFamily="34" charset="0"/>
                <a:cs typeface="Calibri" panose="020F0502020204030204" pitchFamily="34" charset="0"/>
              </a:rPr>
              <a:t>Guidelines and roadmaps to be followed for a selected SDLC cycle</a:t>
            </a:r>
          </a:p>
          <a:p>
            <a:pPr marL="1085215" lvl="2" indent="-170815" defTabSz="914377">
              <a:buFont typeface="Arial,Sans-Serif" panose="020B0604020202020204" pitchFamily="34" charset="0"/>
              <a:buChar char="•"/>
              <a:defRPr/>
            </a:pPr>
            <a:r>
              <a:rPr lang="en-US" sz="1600" dirty="0">
                <a:solidFill>
                  <a:prstClr val="black"/>
                </a:solidFill>
                <a:latin typeface="Calibri"/>
                <a:cs typeface="Calibri"/>
              </a:rPr>
              <a:t>Standards and tools applicable for engagements</a:t>
            </a:r>
          </a:p>
          <a:p>
            <a:pPr marL="1085215" lvl="2" indent="-170815" defTabSz="914377">
              <a:buFont typeface="Arial" panose="020B0604020202020204" pitchFamily="34" charset="0"/>
              <a:buChar char="•"/>
              <a:defRPr/>
            </a:pPr>
            <a:r>
              <a:rPr lang="en-US" sz="1600" dirty="0">
                <a:solidFill>
                  <a:prstClr val="black"/>
                </a:solidFill>
                <a:latin typeface="Calibri" panose="020F0502020204030204" pitchFamily="34" charset="0"/>
                <a:cs typeface="Calibri" panose="020F0502020204030204" pitchFamily="34" charset="0"/>
              </a:rPr>
              <a:t>Methodology and checklists</a:t>
            </a:r>
          </a:p>
          <a:p>
            <a:pPr marL="1085215" lvl="2" indent="-170815" defTabSz="914377">
              <a:buFont typeface="Arial,Sans-Serif" panose="020B0604020202020204" pitchFamily="34" charset="0"/>
              <a:buChar char="•"/>
              <a:defRPr/>
            </a:pPr>
            <a:r>
              <a:rPr lang="en-US" sz="1600" dirty="0">
                <a:solidFill>
                  <a:prstClr val="black"/>
                </a:solidFill>
                <a:latin typeface="Calibri"/>
                <a:cs typeface="Calibri"/>
              </a:rPr>
              <a:t>Governance and Reusable artifacts</a:t>
            </a:r>
          </a:p>
        </p:txBody>
      </p:sp>
      <p:pic>
        <p:nvPicPr>
          <p:cNvPr id="3" name="Graphic 2" descr="Thumbs up sign with solid fill">
            <a:extLst>
              <a:ext uri="{FF2B5EF4-FFF2-40B4-BE49-F238E27FC236}">
                <a16:creationId xmlns:a16="http://schemas.microsoft.com/office/drawing/2014/main" id="{7DBAA3ED-862C-1B77-F18B-851E89BE0B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124" y="2667565"/>
            <a:ext cx="785465" cy="785465"/>
          </a:xfrm>
          <a:prstGeom prst="rect">
            <a:avLst/>
          </a:prstGeom>
        </p:spPr>
      </p:pic>
      <p:pic>
        <p:nvPicPr>
          <p:cNvPr id="4" name="Graphic 3" descr="Thumbs up sign with solid fill">
            <a:extLst>
              <a:ext uri="{FF2B5EF4-FFF2-40B4-BE49-F238E27FC236}">
                <a16:creationId xmlns:a16="http://schemas.microsoft.com/office/drawing/2014/main" id="{9D52AC32-0228-1771-0C41-FABBCB534A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637325" y="4899307"/>
            <a:ext cx="853327" cy="853327"/>
          </a:xfrm>
          <a:prstGeom prst="rect">
            <a:avLst/>
          </a:prstGeom>
        </p:spPr>
      </p:pic>
      <p:sp>
        <p:nvSpPr>
          <p:cNvPr id="6" name="Rectangle 5">
            <a:extLst>
              <a:ext uri="{FF2B5EF4-FFF2-40B4-BE49-F238E27FC236}">
                <a16:creationId xmlns:a16="http://schemas.microsoft.com/office/drawing/2014/main" id="{B94C45C5-4FB9-AE68-DC7F-5736298DC561}"/>
              </a:ext>
            </a:extLst>
          </p:cNvPr>
          <p:cNvSpPr/>
          <p:nvPr/>
        </p:nvSpPr>
        <p:spPr>
          <a:xfrm>
            <a:off x="1671145" y="4752529"/>
            <a:ext cx="10005329" cy="861774"/>
          </a:xfrm>
          <a:prstGeom prst="rect">
            <a:avLst/>
          </a:prstGeom>
        </p:spPr>
        <p:txBody>
          <a:bodyPr wrap="square">
            <a:spAutoFit/>
          </a:bodyPr>
          <a:lstStyle/>
          <a:p>
            <a:pPr defTabSz="914377">
              <a:defRPr/>
            </a:pPr>
            <a:r>
              <a:rPr lang="en-US" b="1" dirty="0">
                <a:solidFill>
                  <a:prstClr val="black"/>
                </a:solidFill>
                <a:latin typeface="Calibri" panose="020F0502020204030204" pitchFamily="34" charset="0"/>
                <a:cs typeface="Calibri" panose="020F0502020204030204" pitchFamily="34" charset="0"/>
              </a:rPr>
              <a:t>Out of scope</a:t>
            </a:r>
          </a:p>
          <a:p>
            <a:pPr marL="171446" indent="-171446" defTabSz="914377">
              <a:buFont typeface="Arial" panose="020B0604020202020204" pitchFamily="34" charset="0"/>
              <a:buChar char="•"/>
              <a:defRPr/>
            </a:pPr>
            <a:r>
              <a:rPr lang="en-US" sz="1600" dirty="0">
                <a:solidFill>
                  <a:prstClr val="black"/>
                </a:solidFill>
                <a:latin typeface="Calibri" panose="020F0502020204030204" pitchFamily="34" charset="0"/>
                <a:cs typeface="Calibri" panose="020F0502020204030204" pitchFamily="34" charset="0"/>
              </a:rPr>
              <a:t>Does not explore the benefits and rationale for adopting a particular way of delivery cycle</a:t>
            </a:r>
          </a:p>
          <a:p>
            <a:pPr marL="171446" indent="-171446" defTabSz="914377">
              <a:buFont typeface="Arial" panose="020B0604020202020204" pitchFamily="34" charset="0"/>
              <a:buChar char="•"/>
              <a:defRPr/>
            </a:pPr>
            <a:r>
              <a:rPr lang="en-US" sz="1600" dirty="0">
                <a:solidFill>
                  <a:prstClr val="black"/>
                </a:solidFill>
                <a:latin typeface="Calibri" panose="020F0502020204030204" pitchFamily="34" charset="0"/>
                <a:cs typeface="Calibri" panose="020F0502020204030204" pitchFamily="34" charset="0"/>
              </a:rPr>
              <a:t>Does not provide a holistic compendium/how to guide on the Delivery process. </a:t>
            </a:r>
          </a:p>
        </p:txBody>
      </p:sp>
      <p:sp>
        <p:nvSpPr>
          <p:cNvPr id="14" name="Rectangle 13">
            <a:extLst>
              <a:ext uri="{FF2B5EF4-FFF2-40B4-BE49-F238E27FC236}">
                <a16:creationId xmlns:a16="http://schemas.microsoft.com/office/drawing/2014/main" id="{5F3E1091-DD1A-1FEC-300B-6BD968B0B2FE}"/>
              </a:ext>
            </a:extLst>
          </p:cNvPr>
          <p:cNvSpPr/>
          <p:nvPr/>
        </p:nvSpPr>
        <p:spPr>
          <a:xfrm>
            <a:off x="636428" y="5752634"/>
            <a:ext cx="10005329" cy="584775"/>
          </a:xfrm>
          <a:prstGeom prst="rect">
            <a:avLst/>
          </a:prstGeom>
          <a:ln>
            <a:solidFill>
              <a:srgbClr val="002060"/>
            </a:solidFill>
          </a:ln>
        </p:spPr>
        <p:txBody>
          <a:bodyPr wrap="square">
            <a:spAutoFit/>
          </a:bodyPr>
          <a:lstStyle/>
          <a:p>
            <a:pPr defTabSz="914377">
              <a:defRPr/>
            </a:pPr>
            <a:r>
              <a:rPr lang="en-US" sz="1600" b="1" dirty="0">
                <a:solidFill>
                  <a:prstClr val="black"/>
                </a:solidFill>
                <a:latin typeface="Calibri" panose="020F0502020204030204" pitchFamily="34" charset="0"/>
                <a:cs typeface="Calibri" panose="020F0502020204030204" pitchFamily="34" charset="0"/>
              </a:rPr>
              <a:t>This playbook is a living document that will evolve as the team continues to embark of new projects and learn through its implementation.</a:t>
            </a:r>
            <a:r>
              <a:rPr lang="en-US" sz="1600" b="0" i="0" dirty="0">
                <a:solidFill>
                  <a:srgbClr val="333333"/>
                </a:solidFill>
                <a:effectLst/>
                <a:latin typeface="Segoe UI" panose="020B0502040204020203" pitchFamily="34" charset="0"/>
              </a:rPr>
              <a:t> </a:t>
            </a:r>
            <a:endParaRPr lang="en-US" sz="1600" b="1" dirty="0">
              <a:solidFill>
                <a:prstClr val="black"/>
              </a:solidFill>
              <a:latin typeface="Calibri" panose="020F0502020204030204" pitchFamily="34" charset="0"/>
              <a:cs typeface="Calibri" panose="020F0502020204030204" pitchFamily="34" charset="0"/>
            </a:endParaRPr>
          </a:p>
        </p:txBody>
      </p:sp>
      <p:sp>
        <p:nvSpPr>
          <p:cNvPr id="2" name="Ribbon: Curved and Tilted Down 1">
            <a:extLst>
              <a:ext uri="{FF2B5EF4-FFF2-40B4-BE49-F238E27FC236}">
                <a16:creationId xmlns:a16="http://schemas.microsoft.com/office/drawing/2014/main" id="{07EDF450-EE4B-4816-F598-F30195295B9F}"/>
              </a:ext>
            </a:extLst>
          </p:cNvPr>
          <p:cNvSpPr/>
          <p:nvPr/>
        </p:nvSpPr>
        <p:spPr>
          <a:xfrm>
            <a:off x="735724" y="1296820"/>
            <a:ext cx="483475" cy="395960"/>
          </a:xfrm>
          <a:prstGeom prst="ellipseRibb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5" name="TextBox 4">
            <a:extLst>
              <a:ext uri="{FF2B5EF4-FFF2-40B4-BE49-F238E27FC236}">
                <a16:creationId xmlns:a16="http://schemas.microsoft.com/office/drawing/2014/main" id="{85FDB3B3-0101-627F-88C0-59B8271A9CFE}"/>
              </a:ext>
            </a:extLst>
          </p:cNvPr>
          <p:cNvSpPr txBox="1"/>
          <p:nvPr/>
        </p:nvSpPr>
        <p:spPr>
          <a:xfrm>
            <a:off x="1427589" y="1160096"/>
            <a:ext cx="9659008" cy="861774"/>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Objective</a:t>
            </a:r>
            <a:r>
              <a:rPr lang="en-US" dirty="0"/>
              <a:t>:</a:t>
            </a:r>
          </a:p>
          <a:p>
            <a:r>
              <a:rPr lang="en-US" sz="16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The Java Delivery Playbook is an open artifact that enables knowledge &amp; experience sharing by communities, unit initiatives, expert centers, and delivery enthusiasts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027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8E52B74C-311F-4B3B-B5E0-942404C9CD5D}"/>
              </a:ext>
            </a:extLst>
          </p:cNvPr>
          <p:cNvSpPr>
            <a:spLocks noGrp="1"/>
          </p:cNvSpPr>
          <p:nvPr>
            <p:ph type="title"/>
          </p:nvPr>
        </p:nvSpPr>
        <p:spPr>
          <a:xfrm>
            <a:off x="250434" y="0"/>
            <a:ext cx="10947772" cy="716711"/>
          </a:xfrm>
        </p:spPr>
        <p:txBody>
          <a:bodyPr/>
          <a:lstStyle/>
          <a:p>
            <a:r>
              <a:rPr lang="en-IN"/>
              <a:t>Contents of this playbook</a:t>
            </a:r>
          </a:p>
        </p:txBody>
      </p:sp>
      <p:sp>
        <p:nvSpPr>
          <p:cNvPr id="2" name="TextBox 1">
            <a:extLst>
              <a:ext uri="{FF2B5EF4-FFF2-40B4-BE49-F238E27FC236}">
                <a16:creationId xmlns:a16="http://schemas.microsoft.com/office/drawing/2014/main" id="{AE8FF802-1493-9BBE-761B-2422A2C418D6}"/>
              </a:ext>
            </a:extLst>
          </p:cNvPr>
          <p:cNvSpPr txBox="1"/>
          <p:nvPr/>
        </p:nvSpPr>
        <p:spPr>
          <a:xfrm flipH="1">
            <a:off x="949959" y="1239520"/>
            <a:ext cx="2179321" cy="461665"/>
          </a:xfrm>
          <a:prstGeom prst="rect">
            <a:avLst/>
          </a:prstGeom>
          <a:noFill/>
        </p:spPr>
        <p:txBody>
          <a:bodyPr wrap="square" rtlCol="0">
            <a:spAutoFit/>
          </a:bodyPr>
          <a:lstStyle/>
          <a:p>
            <a:r>
              <a:rPr lang="en-IN" sz="2400"/>
              <a:t>Component</a:t>
            </a:r>
          </a:p>
        </p:txBody>
      </p:sp>
      <p:sp>
        <p:nvSpPr>
          <p:cNvPr id="3" name="TextBox 2">
            <a:extLst>
              <a:ext uri="{FF2B5EF4-FFF2-40B4-BE49-F238E27FC236}">
                <a16:creationId xmlns:a16="http://schemas.microsoft.com/office/drawing/2014/main" id="{1D00F9EF-EA0F-2BA3-DAC6-29E7AFCFFE7E}"/>
              </a:ext>
            </a:extLst>
          </p:cNvPr>
          <p:cNvSpPr txBox="1"/>
          <p:nvPr/>
        </p:nvSpPr>
        <p:spPr>
          <a:xfrm flipH="1">
            <a:off x="7068880" y="1311629"/>
            <a:ext cx="3911599" cy="461665"/>
          </a:xfrm>
          <a:prstGeom prst="rect">
            <a:avLst/>
          </a:prstGeom>
          <a:noFill/>
        </p:spPr>
        <p:txBody>
          <a:bodyPr wrap="square" rtlCol="0">
            <a:spAutoFit/>
          </a:bodyPr>
          <a:lstStyle/>
          <a:p>
            <a:r>
              <a:rPr lang="en-IN" sz="2400"/>
              <a:t>Questions addressed</a:t>
            </a:r>
          </a:p>
        </p:txBody>
      </p:sp>
      <p:sp>
        <p:nvSpPr>
          <p:cNvPr id="4" name="Rectangle 3">
            <a:extLst>
              <a:ext uri="{FF2B5EF4-FFF2-40B4-BE49-F238E27FC236}">
                <a16:creationId xmlns:a16="http://schemas.microsoft.com/office/drawing/2014/main" id="{20B9FFCC-E209-67E8-62E4-111E307DC6EE}"/>
              </a:ext>
            </a:extLst>
          </p:cNvPr>
          <p:cNvSpPr/>
          <p:nvPr/>
        </p:nvSpPr>
        <p:spPr>
          <a:xfrm>
            <a:off x="1041265" y="1848783"/>
            <a:ext cx="3937133" cy="461665"/>
          </a:xfrm>
          <a:prstGeom prst="rect">
            <a:avLst/>
          </a:prstGeom>
          <a:ln>
            <a:solidFill>
              <a:srgbClr val="002060"/>
            </a:solidFill>
          </a:ln>
        </p:spPr>
        <p:txBody>
          <a:bodyPr wrap="square">
            <a:spAutoFit/>
          </a:bodyPr>
          <a:lstStyle/>
          <a:p>
            <a:pPr defTabSz="914377">
              <a:defRPr/>
            </a:pPr>
            <a:r>
              <a:rPr lang="en-US" sz="2400" b="1">
                <a:solidFill>
                  <a:srgbClr val="FF0000"/>
                </a:solidFill>
                <a:latin typeface="Calibri" panose="020F0502020204030204" pitchFamily="34" charset="0"/>
                <a:cs typeface="Calibri" panose="020F0502020204030204" pitchFamily="34" charset="0"/>
              </a:rPr>
              <a:t>Concepts</a:t>
            </a:r>
          </a:p>
        </p:txBody>
      </p:sp>
      <p:pic>
        <p:nvPicPr>
          <p:cNvPr id="27" name="Graphic 26" descr="Lights On with solid fill">
            <a:extLst>
              <a:ext uri="{FF2B5EF4-FFF2-40B4-BE49-F238E27FC236}">
                <a16:creationId xmlns:a16="http://schemas.microsoft.com/office/drawing/2014/main" id="{096EDD22-6FC3-F734-ACC1-469F53346D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75482" y="1658814"/>
            <a:ext cx="756918" cy="756918"/>
          </a:xfrm>
          <a:prstGeom prst="rect">
            <a:avLst/>
          </a:prstGeom>
        </p:spPr>
      </p:pic>
      <p:pic>
        <p:nvPicPr>
          <p:cNvPr id="35" name="Graphic 34" descr="Bank check with solid fill">
            <a:extLst>
              <a:ext uri="{FF2B5EF4-FFF2-40B4-BE49-F238E27FC236}">
                <a16:creationId xmlns:a16="http://schemas.microsoft.com/office/drawing/2014/main" id="{BF9FA034-6A19-E546-9D1F-49B67AC9B7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45572" y="3414191"/>
            <a:ext cx="403947" cy="698499"/>
          </a:xfrm>
          <a:prstGeom prst="rect">
            <a:avLst/>
          </a:prstGeom>
        </p:spPr>
      </p:pic>
      <p:pic>
        <p:nvPicPr>
          <p:cNvPr id="37" name="Graphic 36" descr="Checklist with solid fill">
            <a:extLst>
              <a:ext uri="{FF2B5EF4-FFF2-40B4-BE49-F238E27FC236}">
                <a16:creationId xmlns:a16="http://schemas.microsoft.com/office/drawing/2014/main" id="{44743E98-7176-7254-09D2-3AAE4F35E0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51679" y="4254292"/>
            <a:ext cx="698503" cy="579618"/>
          </a:xfrm>
          <a:prstGeom prst="rect">
            <a:avLst/>
          </a:prstGeom>
        </p:spPr>
      </p:pic>
      <p:pic>
        <p:nvPicPr>
          <p:cNvPr id="39" name="Graphic 38" descr="Tools with solid fill">
            <a:extLst>
              <a:ext uri="{FF2B5EF4-FFF2-40B4-BE49-F238E27FC236}">
                <a16:creationId xmlns:a16="http://schemas.microsoft.com/office/drawing/2014/main" id="{79A4AF93-9CD2-37B8-84C5-00E4494C5F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5572" y="5134800"/>
            <a:ext cx="434429" cy="469792"/>
          </a:xfrm>
          <a:prstGeom prst="rect">
            <a:avLst/>
          </a:prstGeom>
        </p:spPr>
      </p:pic>
      <p:pic>
        <p:nvPicPr>
          <p:cNvPr id="41" name="Graphic 40" descr="Satellite dish outline">
            <a:extLst>
              <a:ext uri="{FF2B5EF4-FFF2-40B4-BE49-F238E27FC236}">
                <a16:creationId xmlns:a16="http://schemas.microsoft.com/office/drawing/2014/main" id="{1A2C314D-D62F-BB90-5800-0FEC238DF33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45572" y="5953313"/>
            <a:ext cx="528410" cy="483014"/>
          </a:xfrm>
          <a:prstGeom prst="rect">
            <a:avLst/>
          </a:prstGeom>
        </p:spPr>
      </p:pic>
      <p:pic>
        <p:nvPicPr>
          <p:cNvPr id="43" name="Graphic 42" descr="Compass with solid fill">
            <a:extLst>
              <a:ext uri="{FF2B5EF4-FFF2-40B4-BE49-F238E27FC236}">
                <a16:creationId xmlns:a16="http://schemas.microsoft.com/office/drawing/2014/main" id="{2D69684F-CD6B-D974-FFD2-C1682F3A315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75482" y="2627664"/>
            <a:ext cx="604518" cy="604518"/>
          </a:xfrm>
          <a:prstGeom prst="rect">
            <a:avLst/>
          </a:prstGeom>
        </p:spPr>
      </p:pic>
      <p:sp>
        <p:nvSpPr>
          <p:cNvPr id="44" name="Rectangle 43">
            <a:extLst>
              <a:ext uri="{FF2B5EF4-FFF2-40B4-BE49-F238E27FC236}">
                <a16:creationId xmlns:a16="http://schemas.microsoft.com/office/drawing/2014/main" id="{80B716B2-2406-D6B1-109B-06B62DF61F19}"/>
              </a:ext>
            </a:extLst>
          </p:cNvPr>
          <p:cNvSpPr/>
          <p:nvPr/>
        </p:nvSpPr>
        <p:spPr>
          <a:xfrm>
            <a:off x="995549" y="2701631"/>
            <a:ext cx="3937133" cy="461665"/>
          </a:xfrm>
          <a:prstGeom prst="rect">
            <a:avLst/>
          </a:prstGeom>
          <a:ln>
            <a:solidFill>
              <a:srgbClr val="002060"/>
            </a:solidFill>
          </a:ln>
        </p:spPr>
        <p:txBody>
          <a:bodyPr wrap="square">
            <a:spAutoFit/>
          </a:bodyPr>
          <a:lstStyle/>
          <a:p>
            <a:pPr defTabSz="914377">
              <a:defRPr/>
            </a:pPr>
            <a:r>
              <a:rPr lang="en-US" sz="2400" b="1">
                <a:solidFill>
                  <a:srgbClr val="FF0000"/>
                </a:solidFill>
                <a:latin typeface="Calibri" panose="020F0502020204030204" pitchFamily="34" charset="0"/>
                <a:cs typeface="Calibri" panose="020F0502020204030204" pitchFamily="34" charset="0"/>
              </a:rPr>
              <a:t>Set up and Guidelines</a:t>
            </a:r>
          </a:p>
        </p:txBody>
      </p:sp>
      <p:sp>
        <p:nvSpPr>
          <p:cNvPr id="45" name="Rectangle 44">
            <a:extLst>
              <a:ext uri="{FF2B5EF4-FFF2-40B4-BE49-F238E27FC236}">
                <a16:creationId xmlns:a16="http://schemas.microsoft.com/office/drawing/2014/main" id="{3C22C92E-F5D6-293E-B8B7-4996892D10F3}"/>
              </a:ext>
            </a:extLst>
          </p:cNvPr>
          <p:cNvSpPr/>
          <p:nvPr/>
        </p:nvSpPr>
        <p:spPr>
          <a:xfrm>
            <a:off x="1041265" y="3605082"/>
            <a:ext cx="3937133" cy="461665"/>
          </a:xfrm>
          <a:prstGeom prst="rect">
            <a:avLst/>
          </a:prstGeom>
          <a:ln>
            <a:solidFill>
              <a:srgbClr val="002060"/>
            </a:solidFill>
          </a:ln>
        </p:spPr>
        <p:txBody>
          <a:bodyPr wrap="square">
            <a:spAutoFit/>
          </a:bodyPr>
          <a:lstStyle/>
          <a:p>
            <a:pPr defTabSz="914377">
              <a:defRPr/>
            </a:pPr>
            <a:r>
              <a:rPr lang="en-US" sz="2400" b="1">
                <a:solidFill>
                  <a:srgbClr val="FF0000"/>
                </a:solidFill>
                <a:latin typeface="Calibri" panose="020F0502020204030204" pitchFamily="34" charset="0"/>
                <a:cs typeface="Calibri" panose="020F0502020204030204" pitchFamily="34" charset="0"/>
              </a:rPr>
              <a:t>Templates/Example</a:t>
            </a:r>
          </a:p>
        </p:txBody>
      </p:sp>
      <p:sp>
        <p:nvSpPr>
          <p:cNvPr id="46" name="Rectangle 45">
            <a:extLst>
              <a:ext uri="{FF2B5EF4-FFF2-40B4-BE49-F238E27FC236}">
                <a16:creationId xmlns:a16="http://schemas.microsoft.com/office/drawing/2014/main" id="{2A7C1170-3EB7-21D1-3486-A581C7F7E284}"/>
              </a:ext>
            </a:extLst>
          </p:cNvPr>
          <p:cNvSpPr/>
          <p:nvPr/>
        </p:nvSpPr>
        <p:spPr>
          <a:xfrm>
            <a:off x="1041263" y="4340680"/>
            <a:ext cx="3937133" cy="461665"/>
          </a:xfrm>
          <a:prstGeom prst="rect">
            <a:avLst/>
          </a:prstGeom>
          <a:ln>
            <a:solidFill>
              <a:srgbClr val="002060"/>
            </a:solidFill>
          </a:ln>
        </p:spPr>
        <p:txBody>
          <a:bodyPr wrap="square">
            <a:spAutoFit/>
          </a:bodyPr>
          <a:lstStyle/>
          <a:p>
            <a:pPr defTabSz="914377">
              <a:defRPr/>
            </a:pPr>
            <a:r>
              <a:rPr lang="en-US" sz="2400" b="1">
                <a:solidFill>
                  <a:srgbClr val="FF0000"/>
                </a:solidFill>
                <a:latin typeface="Calibri" panose="020F0502020204030204" pitchFamily="34" charset="0"/>
                <a:cs typeface="Calibri" panose="020F0502020204030204" pitchFamily="34" charset="0"/>
              </a:rPr>
              <a:t>Checklists</a:t>
            </a:r>
          </a:p>
        </p:txBody>
      </p:sp>
      <p:sp>
        <p:nvSpPr>
          <p:cNvPr id="47" name="Rectangle 46">
            <a:extLst>
              <a:ext uri="{FF2B5EF4-FFF2-40B4-BE49-F238E27FC236}">
                <a16:creationId xmlns:a16="http://schemas.microsoft.com/office/drawing/2014/main" id="{ED2EDBD1-CEA9-695E-2DB5-8599D3893148}"/>
              </a:ext>
            </a:extLst>
          </p:cNvPr>
          <p:cNvSpPr/>
          <p:nvPr/>
        </p:nvSpPr>
        <p:spPr>
          <a:xfrm>
            <a:off x="1041263" y="5142929"/>
            <a:ext cx="3937133" cy="461665"/>
          </a:xfrm>
          <a:prstGeom prst="rect">
            <a:avLst/>
          </a:prstGeom>
          <a:ln>
            <a:solidFill>
              <a:srgbClr val="002060"/>
            </a:solidFill>
          </a:ln>
        </p:spPr>
        <p:txBody>
          <a:bodyPr wrap="square">
            <a:spAutoFit/>
          </a:bodyPr>
          <a:lstStyle/>
          <a:p>
            <a:pPr defTabSz="914377">
              <a:defRPr/>
            </a:pPr>
            <a:r>
              <a:rPr lang="en-US" sz="2400" b="1">
                <a:solidFill>
                  <a:srgbClr val="FF0000"/>
                </a:solidFill>
                <a:latin typeface="Calibri" panose="020F0502020204030204" pitchFamily="34" charset="0"/>
                <a:cs typeface="Calibri" panose="020F0502020204030204" pitchFamily="34" charset="0"/>
              </a:rPr>
              <a:t>Phase wise tools</a:t>
            </a:r>
          </a:p>
        </p:txBody>
      </p:sp>
      <p:sp>
        <p:nvSpPr>
          <p:cNvPr id="48" name="Rectangle 47">
            <a:extLst>
              <a:ext uri="{FF2B5EF4-FFF2-40B4-BE49-F238E27FC236}">
                <a16:creationId xmlns:a16="http://schemas.microsoft.com/office/drawing/2014/main" id="{840823CE-B862-A454-AFB5-CBEBCEF6E11A}"/>
              </a:ext>
            </a:extLst>
          </p:cNvPr>
          <p:cNvSpPr/>
          <p:nvPr/>
        </p:nvSpPr>
        <p:spPr>
          <a:xfrm>
            <a:off x="1041262" y="5954698"/>
            <a:ext cx="3937133" cy="461665"/>
          </a:xfrm>
          <a:prstGeom prst="rect">
            <a:avLst/>
          </a:prstGeom>
          <a:ln>
            <a:solidFill>
              <a:srgbClr val="002060"/>
            </a:solidFill>
          </a:ln>
        </p:spPr>
        <p:txBody>
          <a:bodyPr wrap="square">
            <a:spAutoFit/>
          </a:bodyPr>
          <a:lstStyle/>
          <a:p>
            <a:pPr defTabSz="914377">
              <a:defRPr/>
            </a:pPr>
            <a:r>
              <a:rPr lang="en-US" sz="2400" b="1">
                <a:solidFill>
                  <a:srgbClr val="FF0000"/>
                </a:solidFill>
                <a:latin typeface="Calibri" panose="020F0502020204030204" pitchFamily="34" charset="0"/>
                <a:cs typeface="Calibri" panose="020F0502020204030204" pitchFamily="34" charset="0"/>
              </a:rPr>
              <a:t>References &amp; Inventory</a:t>
            </a:r>
          </a:p>
        </p:txBody>
      </p:sp>
      <p:cxnSp>
        <p:nvCxnSpPr>
          <p:cNvPr id="50" name="Straight Connector 49">
            <a:extLst>
              <a:ext uri="{FF2B5EF4-FFF2-40B4-BE49-F238E27FC236}">
                <a16:creationId xmlns:a16="http://schemas.microsoft.com/office/drawing/2014/main" id="{D24553BC-CA2B-BE24-D522-BA2D6059CF06}"/>
              </a:ext>
            </a:extLst>
          </p:cNvPr>
          <p:cNvCxnSpPr>
            <a:cxnSpLocks/>
          </p:cNvCxnSpPr>
          <p:nvPr/>
        </p:nvCxnSpPr>
        <p:spPr>
          <a:xfrm>
            <a:off x="6258560" y="1885851"/>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6CBCDD4-5903-6070-6BA0-1AC1DA679012}"/>
              </a:ext>
            </a:extLst>
          </p:cNvPr>
          <p:cNvCxnSpPr>
            <a:cxnSpLocks/>
          </p:cNvCxnSpPr>
          <p:nvPr/>
        </p:nvCxnSpPr>
        <p:spPr>
          <a:xfrm>
            <a:off x="6258560" y="2415732"/>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2457034-8FA1-00E1-5E04-17F772C1B7FB}"/>
              </a:ext>
            </a:extLst>
          </p:cNvPr>
          <p:cNvCxnSpPr>
            <a:cxnSpLocks/>
          </p:cNvCxnSpPr>
          <p:nvPr/>
        </p:nvCxnSpPr>
        <p:spPr>
          <a:xfrm>
            <a:off x="6258560" y="2779931"/>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2F5970-6B15-1BBC-0A45-A805E199960F}"/>
              </a:ext>
            </a:extLst>
          </p:cNvPr>
          <p:cNvCxnSpPr>
            <a:cxnSpLocks/>
          </p:cNvCxnSpPr>
          <p:nvPr/>
        </p:nvCxnSpPr>
        <p:spPr>
          <a:xfrm>
            <a:off x="6258560" y="3309812"/>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A688B14-DCE8-E152-10C7-08B052BF4E92}"/>
              </a:ext>
            </a:extLst>
          </p:cNvPr>
          <p:cNvCxnSpPr>
            <a:cxnSpLocks/>
          </p:cNvCxnSpPr>
          <p:nvPr/>
        </p:nvCxnSpPr>
        <p:spPr>
          <a:xfrm>
            <a:off x="6258560" y="3631653"/>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C0962D0-8A65-9B8D-6C84-0AFA96A5A90A}"/>
              </a:ext>
            </a:extLst>
          </p:cNvPr>
          <p:cNvCxnSpPr>
            <a:cxnSpLocks/>
          </p:cNvCxnSpPr>
          <p:nvPr/>
        </p:nvCxnSpPr>
        <p:spPr>
          <a:xfrm>
            <a:off x="6258560" y="4161534"/>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4098C25-BC6B-6C56-C3FD-C52B7254E803}"/>
              </a:ext>
            </a:extLst>
          </p:cNvPr>
          <p:cNvCxnSpPr>
            <a:cxnSpLocks/>
          </p:cNvCxnSpPr>
          <p:nvPr/>
        </p:nvCxnSpPr>
        <p:spPr>
          <a:xfrm>
            <a:off x="6258560" y="4466491"/>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050A8AE-36FF-E004-ED1D-C2BA31C131F4}"/>
              </a:ext>
            </a:extLst>
          </p:cNvPr>
          <p:cNvCxnSpPr>
            <a:cxnSpLocks/>
          </p:cNvCxnSpPr>
          <p:nvPr/>
        </p:nvCxnSpPr>
        <p:spPr>
          <a:xfrm>
            <a:off x="6258560" y="4996372"/>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E791952-3EF3-1382-634F-096D89CCC1F2}"/>
              </a:ext>
            </a:extLst>
          </p:cNvPr>
          <p:cNvCxnSpPr>
            <a:cxnSpLocks/>
          </p:cNvCxnSpPr>
          <p:nvPr/>
        </p:nvCxnSpPr>
        <p:spPr>
          <a:xfrm>
            <a:off x="6258560" y="5269131"/>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8B17A24-1B6F-F7DE-DAD6-081B0884ACE1}"/>
              </a:ext>
            </a:extLst>
          </p:cNvPr>
          <p:cNvCxnSpPr>
            <a:cxnSpLocks/>
          </p:cNvCxnSpPr>
          <p:nvPr/>
        </p:nvCxnSpPr>
        <p:spPr>
          <a:xfrm>
            <a:off x="6258560" y="5799012"/>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20AE9A7-0F57-BF88-76B8-6F11CEB93B43}"/>
              </a:ext>
            </a:extLst>
          </p:cNvPr>
          <p:cNvCxnSpPr>
            <a:cxnSpLocks/>
          </p:cNvCxnSpPr>
          <p:nvPr/>
        </p:nvCxnSpPr>
        <p:spPr>
          <a:xfrm>
            <a:off x="6258560" y="6081931"/>
            <a:ext cx="4765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365CCE-1C93-A8E4-FFAB-C8B97A58DD38}"/>
              </a:ext>
            </a:extLst>
          </p:cNvPr>
          <p:cNvCxnSpPr>
            <a:cxnSpLocks/>
          </p:cNvCxnSpPr>
          <p:nvPr/>
        </p:nvCxnSpPr>
        <p:spPr>
          <a:xfrm>
            <a:off x="6258560" y="6500052"/>
            <a:ext cx="476504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9C2B0E0-F3EA-F9D1-E212-F32812D70E42}"/>
              </a:ext>
            </a:extLst>
          </p:cNvPr>
          <p:cNvSpPr txBox="1"/>
          <p:nvPr/>
        </p:nvSpPr>
        <p:spPr>
          <a:xfrm flipH="1">
            <a:off x="6096000" y="5339470"/>
            <a:ext cx="4993028" cy="338554"/>
          </a:xfrm>
          <a:prstGeom prst="rect">
            <a:avLst/>
          </a:prstGeom>
          <a:noFill/>
        </p:spPr>
        <p:txBody>
          <a:bodyPr wrap="square" rtlCol="0">
            <a:spAutoFit/>
          </a:bodyPr>
          <a:lstStyle/>
          <a:p>
            <a:r>
              <a:rPr lang="en-IN" sz="1600" dirty="0"/>
              <a:t>   Which Tools to be used during each phase</a:t>
            </a:r>
          </a:p>
        </p:txBody>
      </p:sp>
      <p:sp>
        <p:nvSpPr>
          <p:cNvPr id="63" name="TextBox 62">
            <a:extLst>
              <a:ext uri="{FF2B5EF4-FFF2-40B4-BE49-F238E27FC236}">
                <a16:creationId xmlns:a16="http://schemas.microsoft.com/office/drawing/2014/main" id="{B3EFAEE3-346F-AEDC-D605-EEF8053900F4}"/>
              </a:ext>
            </a:extLst>
          </p:cNvPr>
          <p:cNvSpPr txBox="1"/>
          <p:nvPr/>
        </p:nvSpPr>
        <p:spPr>
          <a:xfrm flipH="1">
            <a:off x="6255185" y="1968770"/>
            <a:ext cx="4878868" cy="338554"/>
          </a:xfrm>
          <a:prstGeom prst="rect">
            <a:avLst/>
          </a:prstGeom>
          <a:noFill/>
        </p:spPr>
        <p:txBody>
          <a:bodyPr wrap="square" rtlCol="0">
            <a:spAutoFit/>
          </a:bodyPr>
          <a:lstStyle/>
          <a:p>
            <a:r>
              <a:rPr lang="en-IN" sz="1600" dirty="0"/>
              <a:t>What are the best practices during the entire SDLC</a:t>
            </a:r>
          </a:p>
        </p:txBody>
      </p:sp>
      <p:sp>
        <p:nvSpPr>
          <p:cNvPr id="64" name="TextBox 63">
            <a:extLst>
              <a:ext uri="{FF2B5EF4-FFF2-40B4-BE49-F238E27FC236}">
                <a16:creationId xmlns:a16="http://schemas.microsoft.com/office/drawing/2014/main" id="{ABC03CF1-A133-3776-3199-CC1D68F54F26}"/>
              </a:ext>
            </a:extLst>
          </p:cNvPr>
          <p:cNvSpPr txBox="1"/>
          <p:nvPr/>
        </p:nvSpPr>
        <p:spPr>
          <a:xfrm flipH="1">
            <a:off x="6255184" y="2867777"/>
            <a:ext cx="5695077" cy="338554"/>
          </a:xfrm>
          <a:prstGeom prst="rect">
            <a:avLst/>
          </a:prstGeom>
          <a:noFill/>
        </p:spPr>
        <p:txBody>
          <a:bodyPr wrap="square" rtlCol="0">
            <a:spAutoFit/>
          </a:bodyPr>
          <a:lstStyle/>
          <a:p>
            <a:r>
              <a:rPr lang="en-IN" sz="1600" dirty="0"/>
              <a:t>Which are the best practices used during every SDLC stage</a:t>
            </a:r>
          </a:p>
        </p:txBody>
      </p:sp>
      <p:sp>
        <p:nvSpPr>
          <p:cNvPr id="65" name="TextBox 64">
            <a:extLst>
              <a:ext uri="{FF2B5EF4-FFF2-40B4-BE49-F238E27FC236}">
                <a16:creationId xmlns:a16="http://schemas.microsoft.com/office/drawing/2014/main" id="{F5FFD4A8-2024-35F0-F846-0577E2374BD7}"/>
              </a:ext>
            </a:extLst>
          </p:cNvPr>
          <p:cNvSpPr txBox="1"/>
          <p:nvPr/>
        </p:nvSpPr>
        <p:spPr>
          <a:xfrm flipH="1">
            <a:off x="6255184" y="3723003"/>
            <a:ext cx="3952241" cy="338554"/>
          </a:xfrm>
          <a:prstGeom prst="rect">
            <a:avLst/>
          </a:prstGeom>
          <a:noFill/>
        </p:spPr>
        <p:txBody>
          <a:bodyPr wrap="square" rtlCol="0">
            <a:spAutoFit/>
          </a:bodyPr>
          <a:lstStyle/>
          <a:p>
            <a:r>
              <a:rPr lang="en-IN" sz="1600" dirty="0"/>
              <a:t>How does it work in practice</a:t>
            </a:r>
          </a:p>
        </p:txBody>
      </p:sp>
      <p:sp>
        <p:nvSpPr>
          <p:cNvPr id="66" name="TextBox 65">
            <a:extLst>
              <a:ext uri="{FF2B5EF4-FFF2-40B4-BE49-F238E27FC236}">
                <a16:creationId xmlns:a16="http://schemas.microsoft.com/office/drawing/2014/main" id="{CD2F2BFD-6913-9D23-FA7B-77A4BBB293D5}"/>
              </a:ext>
            </a:extLst>
          </p:cNvPr>
          <p:cNvSpPr txBox="1"/>
          <p:nvPr/>
        </p:nvSpPr>
        <p:spPr>
          <a:xfrm flipH="1">
            <a:off x="6096000" y="4550061"/>
            <a:ext cx="4078522" cy="338554"/>
          </a:xfrm>
          <a:prstGeom prst="rect">
            <a:avLst/>
          </a:prstGeom>
          <a:noFill/>
        </p:spPr>
        <p:txBody>
          <a:bodyPr wrap="square" rtlCol="0">
            <a:spAutoFit/>
          </a:bodyPr>
          <a:lstStyle/>
          <a:p>
            <a:r>
              <a:rPr lang="en-IN" sz="1600" dirty="0"/>
              <a:t>  What are the guard rails and guide rails</a:t>
            </a:r>
          </a:p>
        </p:txBody>
      </p:sp>
      <p:sp>
        <p:nvSpPr>
          <p:cNvPr id="67" name="TextBox 66">
            <a:extLst>
              <a:ext uri="{FF2B5EF4-FFF2-40B4-BE49-F238E27FC236}">
                <a16:creationId xmlns:a16="http://schemas.microsoft.com/office/drawing/2014/main" id="{956B832C-3AF3-BEFB-6BA0-4705A835CF67}"/>
              </a:ext>
            </a:extLst>
          </p:cNvPr>
          <p:cNvSpPr txBox="1"/>
          <p:nvPr/>
        </p:nvSpPr>
        <p:spPr>
          <a:xfrm flipH="1">
            <a:off x="5957687" y="6097773"/>
            <a:ext cx="4313054" cy="338554"/>
          </a:xfrm>
          <a:prstGeom prst="rect">
            <a:avLst/>
          </a:prstGeom>
          <a:noFill/>
        </p:spPr>
        <p:txBody>
          <a:bodyPr wrap="square" rtlCol="0">
            <a:spAutoFit/>
          </a:bodyPr>
          <a:lstStyle/>
          <a:p>
            <a:r>
              <a:rPr lang="en-IN" sz="1600" dirty="0"/>
              <a:t>    References ( internal and external) </a:t>
            </a:r>
          </a:p>
        </p:txBody>
      </p:sp>
    </p:spTree>
    <p:extLst>
      <p:ext uri="{BB962C8B-B14F-4D97-AF65-F5344CB8AC3E}">
        <p14:creationId xmlns:p14="http://schemas.microsoft.com/office/powerpoint/2010/main" val="246941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4932-8906-8C63-1451-048A932D9EC0}"/>
              </a:ext>
            </a:extLst>
          </p:cNvPr>
          <p:cNvSpPr>
            <a:spLocks noGrp="1"/>
          </p:cNvSpPr>
          <p:nvPr>
            <p:ph type="title"/>
          </p:nvPr>
        </p:nvSpPr>
        <p:spPr>
          <a:xfrm>
            <a:off x="434121" y="85342"/>
            <a:ext cx="10947772" cy="716711"/>
          </a:xfrm>
        </p:spPr>
        <p:txBody>
          <a:bodyPr/>
          <a:lstStyle/>
          <a:p>
            <a:r>
              <a:rPr lang="en-IN" dirty="0"/>
              <a:t>Typical Java Delivery lifecycle</a:t>
            </a:r>
          </a:p>
        </p:txBody>
      </p:sp>
      <p:pic>
        <p:nvPicPr>
          <p:cNvPr id="6" name="Picture 5" descr="A diagram of a software development process">
            <a:extLst>
              <a:ext uri="{FF2B5EF4-FFF2-40B4-BE49-F238E27FC236}">
                <a16:creationId xmlns:a16="http://schemas.microsoft.com/office/drawing/2014/main" id="{148B0158-B449-E9C2-B4B6-0E5000B09B00}"/>
              </a:ext>
            </a:extLst>
          </p:cNvPr>
          <p:cNvPicPr>
            <a:picLocks noChangeAspect="1"/>
          </p:cNvPicPr>
          <p:nvPr/>
        </p:nvPicPr>
        <p:blipFill>
          <a:blip r:embed="rId2"/>
          <a:stretch>
            <a:fillRect/>
          </a:stretch>
        </p:blipFill>
        <p:spPr>
          <a:xfrm>
            <a:off x="601784" y="802392"/>
            <a:ext cx="11274905" cy="5243446"/>
          </a:xfrm>
          <a:prstGeom prst="rect">
            <a:avLst/>
          </a:prstGeom>
        </p:spPr>
      </p:pic>
      <p:sp>
        <p:nvSpPr>
          <p:cNvPr id="3" name="TextBox 2">
            <a:extLst>
              <a:ext uri="{FF2B5EF4-FFF2-40B4-BE49-F238E27FC236}">
                <a16:creationId xmlns:a16="http://schemas.microsoft.com/office/drawing/2014/main" id="{0C5066CD-B642-8E32-D5E4-A1527F97875E}"/>
              </a:ext>
            </a:extLst>
          </p:cNvPr>
          <p:cNvSpPr txBox="1"/>
          <p:nvPr/>
        </p:nvSpPr>
        <p:spPr>
          <a:xfrm>
            <a:off x="7210096" y="2629055"/>
            <a:ext cx="4087714" cy="523220"/>
          </a:xfrm>
          <a:prstGeom prst="rect">
            <a:avLst/>
          </a:prstGeom>
          <a:noFill/>
        </p:spPr>
        <p:txBody>
          <a:bodyPr wrap="square" rtlCol="0">
            <a:spAutoFit/>
          </a:bodyPr>
          <a:lstStyle/>
          <a:p>
            <a:r>
              <a:rPr lang="en-US" sz="1000" dirty="0">
                <a:solidFill>
                  <a:srgbClr val="FF0000"/>
                </a:solidFill>
                <a:latin typeface="+mj-lt"/>
              </a:rPr>
              <a:t>* </a:t>
            </a:r>
            <a:r>
              <a:rPr lang="en-US" sz="1000" b="0" i="0" dirty="0">
                <a:solidFill>
                  <a:schemeClr val="accent1"/>
                </a:solidFill>
                <a:effectLst/>
                <a:latin typeface="+mj-lt"/>
              </a:rPr>
              <a:t>It is a combination of Waterfall fall model and V-model with review and testing activity built into each phase of the process</a:t>
            </a:r>
            <a:r>
              <a:rPr lang="en-US" b="0" i="0" dirty="0">
                <a:solidFill>
                  <a:srgbClr val="FF0000"/>
                </a:solidFill>
                <a:effectLst/>
                <a:latin typeface="+mj-lt"/>
              </a:rPr>
              <a:t>.</a:t>
            </a:r>
            <a:endParaRPr lang="en-IN" dirty="0">
              <a:solidFill>
                <a:srgbClr val="FF0000"/>
              </a:solidFill>
              <a:latin typeface="+mj-lt"/>
            </a:endParaRPr>
          </a:p>
        </p:txBody>
      </p:sp>
      <p:sp>
        <p:nvSpPr>
          <p:cNvPr id="4" name="TextBox 3">
            <a:extLst>
              <a:ext uri="{FF2B5EF4-FFF2-40B4-BE49-F238E27FC236}">
                <a16:creationId xmlns:a16="http://schemas.microsoft.com/office/drawing/2014/main" id="{638F7D76-75EE-52B4-DE3E-ED98E0C2AF5C}"/>
              </a:ext>
            </a:extLst>
          </p:cNvPr>
          <p:cNvSpPr txBox="1"/>
          <p:nvPr/>
        </p:nvSpPr>
        <p:spPr>
          <a:xfrm>
            <a:off x="7146531" y="3424115"/>
            <a:ext cx="4897821" cy="523220"/>
          </a:xfrm>
          <a:prstGeom prst="rect">
            <a:avLst/>
          </a:prstGeom>
          <a:noFill/>
        </p:spPr>
        <p:txBody>
          <a:bodyPr wrap="square" rtlCol="0">
            <a:spAutoFit/>
          </a:bodyPr>
          <a:lstStyle/>
          <a:p>
            <a:r>
              <a:rPr lang="en-US" sz="1000" dirty="0">
                <a:latin typeface="+mj-lt"/>
              </a:rPr>
              <a:t>** </a:t>
            </a:r>
            <a:r>
              <a:rPr lang="en-US" sz="1000" b="0" i="0" dirty="0">
                <a:solidFill>
                  <a:schemeClr val="accent1"/>
                </a:solidFill>
                <a:effectLst/>
                <a:latin typeface="+mj-lt"/>
              </a:rPr>
              <a:t>mandates performing reviews under each phase. It is recommended that Quality Gate/ Phase end reviews are also done by the Engagements</a:t>
            </a:r>
            <a:r>
              <a:rPr lang="en-US" b="0" i="0" dirty="0">
                <a:solidFill>
                  <a:schemeClr val="accent1"/>
                </a:solidFill>
                <a:effectLst/>
                <a:latin typeface="+mj-lt"/>
              </a:rPr>
              <a:t>.</a:t>
            </a:r>
            <a:endParaRPr lang="en-IN" dirty="0">
              <a:solidFill>
                <a:schemeClr val="accent1"/>
              </a:solidFill>
              <a:latin typeface="+mj-lt"/>
            </a:endParaRPr>
          </a:p>
        </p:txBody>
      </p:sp>
      <p:sp>
        <p:nvSpPr>
          <p:cNvPr id="5" name="TextBox 4">
            <a:extLst>
              <a:ext uri="{FF2B5EF4-FFF2-40B4-BE49-F238E27FC236}">
                <a16:creationId xmlns:a16="http://schemas.microsoft.com/office/drawing/2014/main" id="{469B6A4C-4224-A338-892A-D27D90B7EA01}"/>
              </a:ext>
            </a:extLst>
          </p:cNvPr>
          <p:cNvSpPr txBox="1"/>
          <p:nvPr/>
        </p:nvSpPr>
        <p:spPr>
          <a:xfrm>
            <a:off x="840077" y="5948346"/>
            <a:ext cx="8109912" cy="369332"/>
          </a:xfrm>
          <a:prstGeom prst="rect">
            <a:avLst/>
          </a:prstGeom>
          <a:noFill/>
        </p:spPr>
        <p:txBody>
          <a:bodyPr wrap="none" rtlCol="0">
            <a:spAutoFit/>
          </a:bodyPr>
          <a:lstStyle/>
          <a:p>
            <a:r>
              <a:rPr lang="en-US" b="0" i="0" dirty="0">
                <a:solidFill>
                  <a:srgbClr val="444444"/>
                </a:solidFill>
                <a:effectLst/>
                <a:latin typeface="Arial" panose="020B0604020202020204" pitchFamily="34" charset="0"/>
              </a:rPr>
              <a:t>** </a:t>
            </a:r>
            <a:r>
              <a:rPr lang="en-US" b="0" i="0" dirty="0">
                <a:solidFill>
                  <a:srgbClr val="FF0000"/>
                </a:solidFill>
                <a:effectLst/>
                <a:latin typeface="Arial" panose="020B0604020202020204" pitchFamily="34" charset="0"/>
              </a:rPr>
              <a:t>This method is not suitable for the projects where requirements are evolving</a:t>
            </a:r>
            <a:endParaRPr lang="en-IN" dirty="0">
              <a:solidFill>
                <a:srgbClr val="FF0000"/>
              </a:solidFill>
            </a:endParaRPr>
          </a:p>
        </p:txBody>
      </p:sp>
    </p:spTree>
    <p:extLst>
      <p:ext uri="{BB962C8B-B14F-4D97-AF65-F5344CB8AC3E}">
        <p14:creationId xmlns:p14="http://schemas.microsoft.com/office/powerpoint/2010/main" val="1954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D86B8-1CFA-8D01-A870-9674631DA4CC}"/>
              </a:ext>
            </a:extLst>
          </p:cNvPr>
          <p:cNvSpPr>
            <a:spLocks noGrp="1"/>
          </p:cNvSpPr>
          <p:nvPr>
            <p:ph type="title"/>
          </p:nvPr>
        </p:nvSpPr>
        <p:spPr/>
        <p:txBody>
          <a:bodyPr/>
          <a:lstStyle/>
          <a:p>
            <a:r>
              <a:rPr lang="en-IN" dirty="0"/>
              <a:t>Typical Agile Product Delivery lifecycle</a:t>
            </a:r>
          </a:p>
        </p:txBody>
      </p:sp>
      <p:pic>
        <p:nvPicPr>
          <p:cNvPr id="4" name="Picture 3" descr="A diagram of a scrum">
            <a:extLst>
              <a:ext uri="{FF2B5EF4-FFF2-40B4-BE49-F238E27FC236}">
                <a16:creationId xmlns:a16="http://schemas.microsoft.com/office/drawing/2014/main" id="{6A9934EE-2FF7-C28F-FA9D-5A198899C2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3968" y="1426618"/>
            <a:ext cx="6315608" cy="3250486"/>
          </a:xfrm>
          <a:prstGeom prst="rect">
            <a:avLst/>
          </a:prstGeom>
        </p:spPr>
      </p:pic>
      <p:pic>
        <p:nvPicPr>
          <p:cNvPr id="7" name="Picture 6" descr="A diagram of a delivery service">
            <a:extLst>
              <a:ext uri="{FF2B5EF4-FFF2-40B4-BE49-F238E27FC236}">
                <a16:creationId xmlns:a16="http://schemas.microsoft.com/office/drawing/2014/main" id="{22C30611-7EB7-535C-01AA-CEB7E45F714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24248" y="4677104"/>
            <a:ext cx="7147034" cy="1496895"/>
          </a:xfrm>
          <a:prstGeom prst="rect">
            <a:avLst/>
          </a:prstGeom>
        </p:spPr>
      </p:pic>
      <p:sp>
        <p:nvSpPr>
          <p:cNvPr id="10" name="TextBox 9">
            <a:extLst>
              <a:ext uri="{FF2B5EF4-FFF2-40B4-BE49-F238E27FC236}">
                <a16:creationId xmlns:a16="http://schemas.microsoft.com/office/drawing/2014/main" id="{34579392-0E14-B9C4-B451-41ADE42C244E}"/>
              </a:ext>
            </a:extLst>
          </p:cNvPr>
          <p:cNvSpPr txBox="1"/>
          <p:nvPr/>
        </p:nvSpPr>
        <p:spPr>
          <a:xfrm>
            <a:off x="487767" y="6100480"/>
            <a:ext cx="8013975" cy="369332"/>
          </a:xfrm>
          <a:prstGeom prst="rect">
            <a:avLst/>
          </a:prstGeom>
          <a:noFill/>
        </p:spPr>
        <p:txBody>
          <a:bodyPr wrap="square">
            <a:spAutoFit/>
          </a:bodyPr>
          <a:lstStyle/>
          <a:p>
            <a:r>
              <a:rPr lang="en-US" b="0" i="0" dirty="0">
                <a:solidFill>
                  <a:srgbClr val="00B050"/>
                </a:solidFill>
                <a:effectLst/>
                <a:latin typeface="Arial" panose="020B0604020202020204" pitchFamily="34" charset="0"/>
              </a:rPr>
              <a:t>This method is suitable for the projects where requirements are evolving</a:t>
            </a:r>
            <a:endParaRPr lang="en-IN" dirty="0">
              <a:solidFill>
                <a:srgbClr val="00B050"/>
              </a:solidFill>
            </a:endParaRPr>
          </a:p>
        </p:txBody>
      </p:sp>
    </p:spTree>
    <p:extLst>
      <p:ext uri="{BB962C8B-B14F-4D97-AF65-F5344CB8AC3E}">
        <p14:creationId xmlns:p14="http://schemas.microsoft.com/office/powerpoint/2010/main" val="164658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6D72968-4E6B-BFC8-6418-FA2A243A3755}"/>
              </a:ext>
            </a:extLst>
          </p:cNvPr>
          <p:cNvGrpSpPr/>
          <p:nvPr/>
        </p:nvGrpSpPr>
        <p:grpSpPr>
          <a:xfrm>
            <a:off x="237142" y="1240546"/>
            <a:ext cx="11799576" cy="1530605"/>
            <a:chOff x="125725" y="3150050"/>
            <a:chExt cx="11799576" cy="1530605"/>
          </a:xfrm>
        </p:grpSpPr>
        <p:sp>
          <p:nvSpPr>
            <p:cNvPr id="4" name="Chevron 84">
              <a:extLst>
                <a:ext uri="{FF2B5EF4-FFF2-40B4-BE49-F238E27FC236}">
                  <a16:creationId xmlns:a16="http://schemas.microsoft.com/office/drawing/2014/main" id="{BFDA09CF-EB9F-02FA-8494-56B0FD4AECB2}"/>
                </a:ext>
              </a:extLst>
            </p:cNvPr>
            <p:cNvSpPr/>
            <p:nvPr/>
          </p:nvSpPr>
          <p:spPr>
            <a:xfrm>
              <a:off x="2403502" y="3158183"/>
              <a:ext cx="1188720" cy="328329"/>
            </a:xfrm>
            <a:prstGeom prst="chevron">
              <a:avLst/>
            </a:prstGeom>
            <a:solidFill>
              <a:schemeClr val="tx2"/>
            </a:solidFill>
            <a:ln w="25400" cap="flat" cmpd="sng" algn="ctr">
              <a:noFill/>
              <a:prstDash val="solid"/>
            </a:ln>
            <a:effectLst/>
          </p:spPr>
          <p:txBody>
            <a:bodyPr wrap="none" lIns="144000" rIns="0"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20" normalizeH="0" noProof="0">
                  <a:ln>
                    <a:noFill/>
                  </a:ln>
                  <a:solidFill>
                    <a:schemeClr val="bg1"/>
                  </a:solidFill>
                  <a:effectLst/>
                  <a:uLnTx/>
                  <a:uFillTx/>
                  <a:latin typeface="+mj-lt"/>
                  <a:cs typeface="Calibri" panose="020F0502020204030204" pitchFamily="34" charset="0"/>
                </a:rPr>
                <a:t>Development</a:t>
              </a:r>
            </a:p>
          </p:txBody>
        </p:sp>
        <p:sp>
          <p:nvSpPr>
            <p:cNvPr id="5" name="Chevron 85">
              <a:extLst>
                <a:ext uri="{FF2B5EF4-FFF2-40B4-BE49-F238E27FC236}">
                  <a16:creationId xmlns:a16="http://schemas.microsoft.com/office/drawing/2014/main" id="{79C6FBF5-B8BA-A10D-CE1D-58A443879CF5}"/>
                </a:ext>
              </a:extLst>
            </p:cNvPr>
            <p:cNvSpPr/>
            <p:nvPr/>
          </p:nvSpPr>
          <p:spPr>
            <a:xfrm>
              <a:off x="3443590" y="3158183"/>
              <a:ext cx="1188720" cy="328329"/>
            </a:xfrm>
            <a:prstGeom prst="chevron">
              <a:avLst/>
            </a:prstGeom>
            <a:solidFill>
              <a:schemeClr val="tx2"/>
            </a:soli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Source Control</a:t>
              </a:r>
            </a:p>
          </p:txBody>
        </p:sp>
        <p:sp>
          <p:nvSpPr>
            <p:cNvPr id="6" name="Chevron 86">
              <a:extLst>
                <a:ext uri="{FF2B5EF4-FFF2-40B4-BE49-F238E27FC236}">
                  <a16:creationId xmlns:a16="http://schemas.microsoft.com/office/drawing/2014/main" id="{565D3587-55C5-37ED-2C57-5CAACC6440C5}"/>
                </a:ext>
              </a:extLst>
            </p:cNvPr>
            <p:cNvSpPr/>
            <p:nvPr/>
          </p:nvSpPr>
          <p:spPr>
            <a:xfrm>
              <a:off x="4483678" y="3158183"/>
              <a:ext cx="1188720" cy="328329"/>
            </a:xfrm>
            <a:prstGeom prst="chevron">
              <a:avLst/>
            </a:prstGeom>
            <a:solidFill>
              <a:schemeClr val="tx2"/>
            </a:soli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Build</a:t>
              </a:r>
            </a:p>
          </p:txBody>
        </p:sp>
        <p:sp>
          <p:nvSpPr>
            <p:cNvPr id="7" name="Chevron 87">
              <a:extLst>
                <a:ext uri="{FF2B5EF4-FFF2-40B4-BE49-F238E27FC236}">
                  <a16:creationId xmlns:a16="http://schemas.microsoft.com/office/drawing/2014/main" id="{9C6D995F-C282-8985-CF97-E5DBD0588354}"/>
                </a:ext>
              </a:extLst>
            </p:cNvPr>
            <p:cNvSpPr/>
            <p:nvPr/>
          </p:nvSpPr>
          <p:spPr>
            <a:xfrm>
              <a:off x="5523766" y="3158183"/>
              <a:ext cx="1188720" cy="328329"/>
            </a:xfrm>
            <a:prstGeom prst="chevron">
              <a:avLst/>
            </a:prstGeom>
            <a:solidFill>
              <a:schemeClr val="tx2"/>
            </a:soli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Code Quality</a:t>
              </a:r>
            </a:p>
          </p:txBody>
        </p:sp>
        <p:sp>
          <p:nvSpPr>
            <p:cNvPr id="8" name="Chevron 88">
              <a:extLst>
                <a:ext uri="{FF2B5EF4-FFF2-40B4-BE49-F238E27FC236}">
                  <a16:creationId xmlns:a16="http://schemas.microsoft.com/office/drawing/2014/main" id="{F436351C-2EB7-9803-21C5-9C016545ECD8}"/>
                </a:ext>
              </a:extLst>
            </p:cNvPr>
            <p:cNvSpPr/>
            <p:nvPr/>
          </p:nvSpPr>
          <p:spPr>
            <a:xfrm>
              <a:off x="6563854" y="3158183"/>
              <a:ext cx="1188720" cy="328329"/>
            </a:xfrm>
            <a:prstGeom prst="chevron">
              <a:avLst/>
            </a:prstGeom>
            <a:solidFill>
              <a:schemeClr val="tx2"/>
            </a:solidFill>
            <a:ln w="25400" cap="flat" cmpd="sng" algn="ctr">
              <a:noFill/>
              <a:prstDash val="solid"/>
            </a:ln>
            <a:effectLst/>
          </p:spPr>
          <p:txBody>
            <a:bodyPr lIns="0" rIns="0"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20" normalizeH="0" noProof="0">
                  <a:ln>
                    <a:noFill/>
                  </a:ln>
                  <a:solidFill>
                    <a:schemeClr val="bg1"/>
                  </a:solidFill>
                  <a:effectLst/>
                  <a:uLnTx/>
                  <a:uFillTx/>
                  <a:latin typeface="+mj-lt"/>
                  <a:cs typeface="Calibri" panose="020F0502020204030204" pitchFamily="34" charset="0"/>
                </a:rPr>
                <a:t>Deployment</a:t>
              </a:r>
            </a:p>
          </p:txBody>
        </p:sp>
        <p:sp>
          <p:nvSpPr>
            <p:cNvPr id="9" name="Chevron 89">
              <a:extLst>
                <a:ext uri="{FF2B5EF4-FFF2-40B4-BE49-F238E27FC236}">
                  <a16:creationId xmlns:a16="http://schemas.microsoft.com/office/drawing/2014/main" id="{84DF3E7E-54C8-DA0E-79A1-7AC9DC2331A9}"/>
                </a:ext>
              </a:extLst>
            </p:cNvPr>
            <p:cNvSpPr/>
            <p:nvPr/>
          </p:nvSpPr>
          <p:spPr>
            <a:xfrm>
              <a:off x="7603942" y="3158183"/>
              <a:ext cx="1188720" cy="328329"/>
            </a:xfrm>
            <a:prstGeom prst="chevron">
              <a:avLst/>
            </a:prstGeom>
            <a:solidFill>
              <a:schemeClr val="tx2"/>
            </a:soli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Testing</a:t>
              </a:r>
            </a:p>
          </p:txBody>
        </p:sp>
        <p:sp>
          <p:nvSpPr>
            <p:cNvPr id="10" name="Pentagon 83">
              <a:extLst>
                <a:ext uri="{FF2B5EF4-FFF2-40B4-BE49-F238E27FC236}">
                  <a16:creationId xmlns:a16="http://schemas.microsoft.com/office/drawing/2014/main" id="{89C1307B-D512-F034-B38D-B8803B5AE089}"/>
                </a:ext>
              </a:extLst>
            </p:cNvPr>
            <p:cNvSpPr/>
            <p:nvPr/>
          </p:nvSpPr>
          <p:spPr>
            <a:xfrm>
              <a:off x="378943" y="3158183"/>
              <a:ext cx="1133104" cy="328329"/>
            </a:xfrm>
            <a:prstGeom prst="homePlate">
              <a:avLst/>
            </a:prstGeom>
            <a:solidFill>
              <a:schemeClr val="tx2"/>
            </a:soli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Design &amp; Planning</a:t>
              </a:r>
            </a:p>
          </p:txBody>
        </p:sp>
        <p:sp>
          <p:nvSpPr>
            <p:cNvPr id="11" name="TextBox 10">
              <a:extLst>
                <a:ext uri="{FF2B5EF4-FFF2-40B4-BE49-F238E27FC236}">
                  <a16:creationId xmlns:a16="http://schemas.microsoft.com/office/drawing/2014/main" id="{4D31D6C2-7D7B-854D-0298-DE5D1AB4A51A}"/>
                </a:ext>
              </a:extLst>
            </p:cNvPr>
            <p:cNvSpPr txBox="1"/>
            <p:nvPr/>
          </p:nvSpPr>
          <p:spPr>
            <a:xfrm>
              <a:off x="378941" y="3514532"/>
              <a:ext cx="955291"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Design &amp; </a:t>
              </a:r>
            </a:p>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Planning</a:t>
              </a:r>
            </a:p>
          </p:txBody>
        </p:sp>
        <p:sp>
          <p:nvSpPr>
            <p:cNvPr id="12" name="TextBox 11">
              <a:extLst>
                <a:ext uri="{FF2B5EF4-FFF2-40B4-BE49-F238E27FC236}">
                  <a16:creationId xmlns:a16="http://schemas.microsoft.com/office/drawing/2014/main" id="{89F5CCA3-7E4A-F883-F573-C5B8017DDD9C}"/>
                </a:ext>
              </a:extLst>
            </p:cNvPr>
            <p:cNvSpPr txBox="1"/>
            <p:nvPr/>
          </p:nvSpPr>
          <p:spPr>
            <a:xfrm>
              <a:off x="3447135" y="3514532"/>
              <a:ext cx="1005840"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Singular integrated version Control management </a:t>
              </a:r>
            </a:p>
          </p:txBody>
        </p:sp>
        <p:sp>
          <p:nvSpPr>
            <p:cNvPr id="13" name="TextBox 12">
              <a:extLst>
                <a:ext uri="{FF2B5EF4-FFF2-40B4-BE49-F238E27FC236}">
                  <a16:creationId xmlns:a16="http://schemas.microsoft.com/office/drawing/2014/main" id="{BE43E88C-A7AB-E02A-C4D3-F4280523554B}"/>
                </a:ext>
              </a:extLst>
            </p:cNvPr>
            <p:cNvSpPr txBox="1"/>
            <p:nvPr/>
          </p:nvSpPr>
          <p:spPr>
            <a:xfrm>
              <a:off x="4486716" y="3514532"/>
              <a:ext cx="1005840"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Autonomous </a:t>
              </a:r>
              <a:br>
                <a:rPr kumimoji="0" lang="en-US" sz="900" b="0" i="0" u="none" strike="noStrike" kern="0" cap="none" spc="0" normalizeH="0" baseline="0" noProof="0">
                  <a:ln>
                    <a:noFill/>
                  </a:ln>
                  <a:effectLst/>
                  <a:uLnTx/>
                  <a:uFillTx/>
                  <a:latin typeface="+mj-lt"/>
                  <a:cs typeface="Calibri" panose="020F0502020204030204" pitchFamily="34" charset="0"/>
                </a:rPr>
              </a:br>
              <a:r>
                <a:rPr kumimoji="0" lang="en-US" sz="900" b="0" i="0" u="none" strike="noStrike" kern="0" cap="none" spc="0" normalizeH="0" baseline="0" noProof="0">
                  <a:ln>
                    <a:noFill/>
                  </a:ln>
                  <a:effectLst/>
                  <a:uLnTx/>
                  <a:uFillTx/>
                  <a:latin typeface="+mj-lt"/>
                  <a:cs typeface="Calibri" panose="020F0502020204030204" pitchFamily="34" charset="0"/>
                </a:rPr>
                <a:t>Build &amp; Testing, Continuous </a:t>
              </a:r>
              <a:br>
                <a:rPr kumimoji="0" lang="en-US" sz="900" b="0" i="0" u="none" strike="noStrike" kern="0" cap="none" spc="0" normalizeH="0" baseline="0" noProof="0">
                  <a:ln>
                    <a:noFill/>
                  </a:ln>
                  <a:effectLst/>
                  <a:uLnTx/>
                  <a:uFillTx/>
                  <a:latin typeface="+mj-lt"/>
                  <a:cs typeface="Calibri" panose="020F0502020204030204" pitchFamily="34" charset="0"/>
                </a:rPr>
              </a:br>
              <a:r>
                <a:rPr kumimoji="0" lang="en-US" sz="900" b="0" i="0" u="none" strike="noStrike" kern="0" cap="none" spc="0" normalizeH="0" baseline="0" noProof="0">
                  <a:ln>
                    <a:noFill/>
                  </a:ln>
                  <a:effectLst/>
                  <a:uLnTx/>
                  <a:uFillTx/>
                  <a:latin typeface="+mj-lt"/>
                  <a:cs typeface="Calibri" panose="020F0502020204030204" pitchFamily="34" charset="0"/>
                </a:rPr>
                <a:t>Testing and Integration</a:t>
              </a:r>
            </a:p>
          </p:txBody>
        </p:sp>
        <p:sp>
          <p:nvSpPr>
            <p:cNvPr id="14" name="TextBox 13">
              <a:extLst>
                <a:ext uri="{FF2B5EF4-FFF2-40B4-BE49-F238E27FC236}">
                  <a16:creationId xmlns:a16="http://schemas.microsoft.com/office/drawing/2014/main" id="{9D98E54D-5F69-04F0-155E-954F9997D31E}"/>
                </a:ext>
              </a:extLst>
            </p:cNvPr>
            <p:cNvSpPr txBox="1"/>
            <p:nvPr/>
          </p:nvSpPr>
          <p:spPr>
            <a:xfrm>
              <a:off x="5526297" y="3514532"/>
              <a:ext cx="1005840"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Standardize Automated </a:t>
              </a:r>
            </a:p>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Code </a:t>
              </a:r>
              <a:br>
                <a:rPr kumimoji="0" lang="en-US" sz="900" b="0" i="0" u="none" strike="noStrike" kern="0" cap="none" spc="0" normalizeH="0" baseline="0" noProof="0">
                  <a:ln>
                    <a:noFill/>
                  </a:ln>
                  <a:effectLst/>
                  <a:uLnTx/>
                  <a:uFillTx/>
                  <a:latin typeface="+mj-lt"/>
                  <a:cs typeface="Calibri" panose="020F0502020204030204" pitchFamily="34" charset="0"/>
                </a:rPr>
              </a:br>
              <a:r>
                <a:rPr kumimoji="0" lang="en-US" sz="900" b="0" i="0" u="none" strike="noStrike" kern="0" cap="none" spc="0" normalizeH="0" baseline="0" noProof="0">
                  <a:ln>
                    <a:noFill/>
                  </a:ln>
                  <a:effectLst/>
                  <a:uLnTx/>
                  <a:uFillTx/>
                  <a:latin typeface="+mj-lt"/>
                  <a:cs typeface="Calibri" panose="020F0502020204030204" pitchFamily="34" charset="0"/>
                </a:rPr>
                <a:t>Review Rules</a:t>
              </a:r>
            </a:p>
          </p:txBody>
        </p:sp>
        <p:sp>
          <p:nvSpPr>
            <p:cNvPr id="15" name="TextBox 14">
              <a:extLst>
                <a:ext uri="{FF2B5EF4-FFF2-40B4-BE49-F238E27FC236}">
                  <a16:creationId xmlns:a16="http://schemas.microsoft.com/office/drawing/2014/main" id="{094DECF7-394E-C13F-D01F-4D33465D2D78}"/>
                </a:ext>
              </a:extLst>
            </p:cNvPr>
            <p:cNvSpPr txBox="1"/>
            <p:nvPr/>
          </p:nvSpPr>
          <p:spPr>
            <a:xfrm>
              <a:off x="6565878" y="3514532"/>
              <a:ext cx="1005840"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Build artifact are Continuously Deployed and smoke tested</a:t>
              </a:r>
            </a:p>
          </p:txBody>
        </p:sp>
        <p:sp>
          <p:nvSpPr>
            <p:cNvPr id="16" name="TextBox 15">
              <a:extLst>
                <a:ext uri="{FF2B5EF4-FFF2-40B4-BE49-F238E27FC236}">
                  <a16:creationId xmlns:a16="http://schemas.microsoft.com/office/drawing/2014/main" id="{AEE89AB9-D840-BBB7-2F57-10F89DB435AB}"/>
                </a:ext>
              </a:extLst>
            </p:cNvPr>
            <p:cNvSpPr txBox="1"/>
            <p:nvPr/>
          </p:nvSpPr>
          <p:spPr>
            <a:xfrm>
              <a:off x="7605459" y="3514532"/>
              <a:ext cx="1005840" cy="801247"/>
            </a:xfrm>
            <a:prstGeom prst="rect">
              <a:avLst/>
            </a:prstGeom>
            <a:solidFill>
              <a:schemeClr val="bg1">
                <a:lumMod val="95000"/>
              </a:schemeClr>
            </a:solidFill>
            <a:effectLst/>
          </p:spPr>
          <p:txBody>
            <a:bodyPr wrap="square" lIns="0" rIns="0" rtlCol="0" anchor="ctr">
              <a:noAutofit/>
            </a:bodyPr>
            <a:lstStyle/>
            <a:p>
              <a:pPr lvl="0" algn="ctr" defTabSz="957756">
                <a:lnSpc>
                  <a:spcPct val="90000"/>
                </a:lnSpc>
                <a:defRPr/>
              </a:pPr>
              <a:r>
                <a:rPr lang="en-US" sz="900" kern="0">
                  <a:latin typeface="+mj-lt"/>
                  <a:cs typeface="Calibri" panose="020F0502020204030204" pitchFamily="34" charset="0"/>
                </a:rPr>
                <a:t>Retrieve </a:t>
              </a:r>
              <a:r>
                <a:rPr kumimoji="0" lang="en-US" sz="900" b="0" i="0" u="none" strike="noStrike" kern="0" cap="none" spc="0" normalizeH="0" baseline="0" noProof="0">
                  <a:ln>
                    <a:noFill/>
                  </a:ln>
                  <a:effectLst/>
                  <a:uLnTx/>
                  <a:uFillTx/>
                  <a:latin typeface="+mj-lt"/>
                  <a:cs typeface="Calibri" panose="020F0502020204030204" pitchFamily="34" charset="0"/>
                </a:rPr>
                <a:t>build artefacts &amp; environments in </a:t>
              </a:r>
              <a:r>
                <a:rPr lang="en-US" sz="900" kern="0">
                  <a:latin typeface="+mj-lt"/>
                  <a:cs typeface="Calibri" panose="020F0502020204030204" pitchFamily="34" charset="0"/>
                </a:rPr>
                <a:t> </a:t>
              </a:r>
              <a:r>
                <a:rPr kumimoji="0" lang="en-US" sz="900" b="0" i="0" u="none" strike="noStrike" kern="0" cap="none" spc="0" normalizeH="0" baseline="0" noProof="0">
                  <a:ln>
                    <a:noFill/>
                  </a:ln>
                  <a:effectLst/>
                  <a:uLnTx/>
                  <a:uFillTx/>
                  <a:latin typeface="+mj-lt"/>
                  <a:cs typeface="Calibri" panose="020F0502020204030204" pitchFamily="34" charset="0"/>
                </a:rPr>
                <a:t>real-time for continuous testing</a:t>
              </a:r>
            </a:p>
          </p:txBody>
        </p:sp>
        <p:sp>
          <p:nvSpPr>
            <p:cNvPr id="17" name="TextBox 16">
              <a:extLst>
                <a:ext uri="{FF2B5EF4-FFF2-40B4-BE49-F238E27FC236}">
                  <a16:creationId xmlns:a16="http://schemas.microsoft.com/office/drawing/2014/main" id="{AC30FB88-35E9-64BE-A56B-D9666E58E828}"/>
                </a:ext>
              </a:extLst>
            </p:cNvPr>
            <p:cNvSpPr txBox="1"/>
            <p:nvPr/>
          </p:nvSpPr>
          <p:spPr>
            <a:xfrm>
              <a:off x="2407554" y="3514532"/>
              <a:ext cx="1005840"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Code </a:t>
              </a:r>
            </a:p>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Development</a:t>
              </a:r>
            </a:p>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(Sample Tool Sets and templates)</a:t>
              </a:r>
            </a:p>
          </p:txBody>
        </p:sp>
        <p:sp>
          <p:nvSpPr>
            <p:cNvPr id="18" name="Arrow: Pentagon 257">
              <a:extLst>
                <a:ext uri="{FF2B5EF4-FFF2-40B4-BE49-F238E27FC236}">
                  <a16:creationId xmlns:a16="http://schemas.microsoft.com/office/drawing/2014/main" id="{1920E024-61EF-ACC6-02E3-CB2C6D23CB42}"/>
                </a:ext>
              </a:extLst>
            </p:cNvPr>
            <p:cNvSpPr/>
            <p:nvPr/>
          </p:nvSpPr>
          <p:spPr>
            <a:xfrm>
              <a:off x="10724202" y="3158183"/>
              <a:ext cx="1188720" cy="328329"/>
            </a:xfrm>
            <a:prstGeom prst="chevron">
              <a:avLst/>
            </a:prstGeom>
            <a:solidFill>
              <a:schemeClr val="tx2"/>
            </a:solidFill>
            <a:ln w="25400" cap="flat" cmpd="sng" algn="ctr">
              <a:noFill/>
              <a:prstDash val="solid"/>
            </a:ln>
            <a:effectLst/>
          </p:spPr>
          <p:txBody>
            <a:bodyPr vert="horz"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Deploy</a:t>
              </a:r>
            </a:p>
          </p:txBody>
        </p:sp>
        <p:sp>
          <p:nvSpPr>
            <p:cNvPr id="19" name="TextBox 18">
              <a:extLst>
                <a:ext uri="{FF2B5EF4-FFF2-40B4-BE49-F238E27FC236}">
                  <a16:creationId xmlns:a16="http://schemas.microsoft.com/office/drawing/2014/main" id="{F6F19341-6F88-DC57-3623-641FCE5A9693}"/>
                </a:ext>
              </a:extLst>
            </p:cNvPr>
            <p:cNvSpPr txBox="1"/>
            <p:nvPr/>
          </p:nvSpPr>
          <p:spPr>
            <a:xfrm>
              <a:off x="10724202" y="3514532"/>
              <a:ext cx="1005840" cy="801247"/>
            </a:xfrm>
            <a:prstGeom prst="rect">
              <a:avLst/>
            </a:prstGeom>
            <a:solidFill>
              <a:schemeClr val="bg1">
                <a:lumMod val="95000"/>
              </a:schemeClr>
            </a:solidFill>
            <a:effectLst/>
          </p:spPr>
          <p:txBody>
            <a:bodyPr wrap="square" rtlCol="0" anchor="ctr">
              <a:noAutofit/>
            </a:bodyPr>
            <a:lstStyle/>
            <a:p>
              <a:pPr algn="ctr" defTabSz="957756">
                <a:lnSpc>
                  <a:spcPct val="90000"/>
                </a:lnSpc>
                <a:defRPr/>
              </a:pPr>
              <a:r>
                <a:rPr lang="en-US" sz="900" kern="0">
                  <a:latin typeface="+mj-lt"/>
                  <a:cs typeface="Calibri" panose="020F0502020204030204" pitchFamily="34" charset="0"/>
                </a:rPr>
                <a:t>Packaging the</a:t>
              </a:r>
              <a:br>
                <a:rPr lang="en-US" sz="900" kern="0">
                  <a:latin typeface="+mj-lt"/>
                  <a:cs typeface="Calibri" panose="020F0502020204030204" pitchFamily="34" charset="0"/>
                </a:rPr>
              </a:br>
              <a:r>
                <a:rPr lang="en-US" sz="900" kern="0">
                  <a:latin typeface="+mj-lt"/>
                  <a:cs typeface="Calibri" panose="020F0502020204030204" pitchFamily="34" charset="0"/>
                </a:rPr>
                <a:t> tested code </a:t>
              </a:r>
              <a:br>
                <a:rPr lang="en-US" sz="900" kern="0">
                  <a:latin typeface="+mj-lt"/>
                  <a:cs typeface="Calibri" panose="020F0502020204030204" pitchFamily="34" charset="0"/>
                </a:rPr>
              </a:br>
              <a:r>
                <a:rPr lang="en-US" sz="900" kern="0">
                  <a:latin typeface="+mj-lt"/>
                  <a:cs typeface="Calibri" panose="020F0502020204030204" pitchFamily="34" charset="0"/>
                </a:rPr>
                <a:t>and </a:t>
              </a:r>
              <a:br>
                <a:rPr lang="en-US" sz="900" kern="0">
                  <a:latin typeface="+mj-lt"/>
                  <a:cs typeface="Calibri" panose="020F0502020204030204" pitchFamily="34" charset="0"/>
                </a:rPr>
              </a:br>
              <a:r>
                <a:rPr lang="en-US" sz="900" kern="0">
                  <a:latin typeface="+mj-lt"/>
                  <a:cs typeface="Calibri" panose="020F0502020204030204" pitchFamily="34" charset="0"/>
                </a:rPr>
                <a:t>deployed in </a:t>
              </a:r>
              <a:br>
                <a:rPr lang="en-US" sz="900" kern="0">
                  <a:latin typeface="+mj-lt"/>
                  <a:cs typeface="Calibri" panose="020F0502020204030204" pitchFamily="34" charset="0"/>
                </a:rPr>
              </a:br>
              <a:r>
                <a:rPr lang="en-US" sz="900" kern="0">
                  <a:latin typeface="+mj-lt"/>
                  <a:cs typeface="Calibri" panose="020F0502020204030204" pitchFamily="34" charset="0"/>
                </a:rPr>
                <a:t>production</a:t>
              </a:r>
            </a:p>
          </p:txBody>
        </p:sp>
        <p:sp>
          <p:nvSpPr>
            <p:cNvPr id="20" name="TextBox 19">
              <a:extLst>
                <a:ext uri="{FF2B5EF4-FFF2-40B4-BE49-F238E27FC236}">
                  <a16:creationId xmlns:a16="http://schemas.microsoft.com/office/drawing/2014/main" id="{04B86A24-C721-238D-6E6A-4F5021BE6116}"/>
                </a:ext>
              </a:extLst>
            </p:cNvPr>
            <p:cNvSpPr txBox="1"/>
            <p:nvPr/>
          </p:nvSpPr>
          <p:spPr>
            <a:xfrm rot="16200000">
              <a:off x="-170510" y="3875775"/>
              <a:ext cx="730969" cy="138499"/>
            </a:xfrm>
            <a:prstGeom prst="rect">
              <a:avLst/>
            </a:prstGeom>
            <a:noFill/>
            <a:effectLst/>
          </p:spPr>
          <p:txBody>
            <a:bodyPr wrap="none" lIns="0" tIns="0" rIns="0" bIns="0" rtlCol="0">
              <a:spAutoFit/>
            </a:bodyP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accent3"/>
                  </a:solidFill>
                  <a:effectLst/>
                  <a:uLnTx/>
                  <a:uFillTx/>
                  <a:latin typeface="+mj-lt"/>
                  <a:cs typeface="Calibri" panose="020F0502020204030204" pitchFamily="34" charset="0"/>
                </a:rPr>
                <a:t>Ci/CD Flow</a:t>
              </a:r>
            </a:p>
          </p:txBody>
        </p:sp>
        <p:cxnSp>
          <p:nvCxnSpPr>
            <p:cNvPr id="21" name="Straight Connector 20">
              <a:extLst>
                <a:ext uri="{FF2B5EF4-FFF2-40B4-BE49-F238E27FC236}">
                  <a16:creationId xmlns:a16="http://schemas.microsoft.com/office/drawing/2014/main" id="{CD739B71-F2FE-93D7-37A7-E2CE5461CD0B}"/>
                </a:ext>
              </a:extLst>
            </p:cNvPr>
            <p:cNvCxnSpPr>
              <a:cxnSpLocks/>
            </p:cNvCxnSpPr>
            <p:nvPr/>
          </p:nvCxnSpPr>
          <p:spPr>
            <a:xfrm flipV="1">
              <a:off x="318522" y="3150050"/>
              <a:ext cx="0" cy="1165729"/>
            </a:xfrm>
            <a:prstGeom prst="line">
              <a:avLst/>
            </a:prstGeom>
            <a:noFill/>
            <a:ln w="25400" cap="flat" cmpd="sng" algn="ctr">
              <a:solidFill>
                <a:schemeClr val="accent3"/>
              </a:solidFill>
              <a:prstDash val="solid"/>
              <a:headEnd type="oval" w="med" len="med"/>
              <a:tailEnd type="oval" w="med" len="med"/>
            </a:ln>
            <a:effectLst/>
          </p:spPr>
        </p:cxnSp>
        <p:sp>
          <p:nvSpPr>
            <p:cNvPr id="22" name="Chevron 86">
              <a:extLst>
                <a:ext uri="{FF2B5EF4-FFF2-40B4-BE49-F238E27FC236}">
                  <a16:creationId xmlns:a16="http://schemas.microsoft.com/office/drawing/2014/main" id="{D1212CB8-A4D1-5655-B2AC-A23C067B8B8C}"/>
                </a:ext>
              </a:extLst>
            </p:cNvPr>
            <p:cNvSpPr/>
            <p:nvPr/>
          </p:nvSpPr>
          <p:spPr>
            <a:xfrm>
              <a:off x="1363414" y="3158183"/>
              <a:ext cx="1188720" cy="328329"/>
            </a:xfrm>
            <a:prstGeom prst="chevron">
              <a:avLst/>
            </a:prstGeom>
            <a:solidFill>
              <a:schemeClr val="tx2"/>
            </a:solidFill>
            <a:ln w="25400" cap="flat" cmpd="sng" algn="ctr">
              <a:noFill/>
              <a:prstDash val="solid"/>
            </a:ln>
            <a:effectLst/>
          </p:spPr>
          <p:txBody>
            <a:bodyPr rtlCol="0" anchor="ctr"/>
            <a:lstStyle/>
            <a:p>
              <a:pPr algn="ctr" defTabSz="957756"/>
              <a:r>
                <a:rPr lang="en-US" sz="900" b="1" kern="0">
                  <a:solidFill>
                    <a:schemeClr val="bg1"/>
                  </a:solidFill>
                  <a:latin typeface="+mj-lt"/>
                  <a:cs typeface="Calibri" panose="020F0502020204030204" pitchFamily="34" charset="0"/>
                </a:rPr>
                <a:t>NFR Validation</a:t>
              </a:r>
            </a:p>
          </p:txBody>
        </p:sp>
        <p:sp>
          <p:nvSpPr>
            <p:cNvPr id="23" name="TextBox 22">
              <a:extLst>
                <a:ext uri="{FF2B5EF4-FFF2-40B4-BE49-F238E27FC236}">
                  <a16:creationId xmlns:a16="http://schemas.microsoft.com/office/drawing/2014/main" id="{6D079EB0-D782-700B-6AEC-9DDD21DD6BE4}"/>
                </a:ext>
              </a:extLst>
            </p:cNvPr>
            <p:cNvSpPr txBox="1"/>
            <p:nvPr/>
          </p:nvSpPr>
          <p:spPr>
            <a:xfrm>
              <a:off x="1367973" y="3514532"/>
              <a:ext cx="1005840" cy="801247"/>
            </a:xfrm>
            <a:prstGeom prst="rect">
              <a:avLst/>
            </a:prstGeom>
            <a:solidFill>
              <a:schemeClr val="bg1">
                <a:lumMod val="95000"/>
              </a:schemeClr>
            </a:solidFill>
            <a:effectLst/>
          </p:spPr>
          <p:txBody>
            <a:bodyPr wrap="square" rtlCol="0" anchor="ctr">
              <a:noAutofit/>
            </a:bodyPr>
            <a:lstStyle>
              <a:defPPr>
                <a:defRPr lang="pt-PT"/>
              </a:defPPr>
              <a:lvl1pPr marR="0" lvl="0" indent="0" algn="ctr" defTabSz="957756" fontAlgn="auto">
                <a:lnSpc>
                  <a:spcPct val="90000"/>
                </a:lnSpc>
                <a:spcBef>
                  <a:spcPts val="0"/>
                </a:spcBef>
                <a:spcAft>
                  <a:spcPts val="0"/>
                </a:spcAft>
                <a:buClrTx/>
                <a:buSzTx/>
                <a:buFontTx/>
                <a:buNone/>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assess architecture to support NFR’s and attach them as constraints</a:t>
              </a:r>
            </a:p>
          </p:txBody>
        </p:sp>
        <p:sp>
          <p:nvSpPr>
            <p:cNvPr id="24" name="Chevron 86">
              <a:extLst>
                <a:ext uri="{FF2B5EF4-FFF2-40B4-BE49-F238E27FC236}">
                  <a16:creationId xmlns:a16="http://schemas.microsoft.com/office/drawing/2014/main" id="{78FF20CA-B7C1-ADBF-7F3B-E5EF2F00807E}"/>
                </a:ext>
              </a:extLst>
            </p:cNvPr>
            <p:cNvSpPr/>
            <p:nvPr/>
          </p:nvSpPr>
          <p:spPr>
            <a:xfrm>
              <a:off x="9684118" y="3158183"/>
              <a:ext cx="1188720" cy="328329"/>
            </a:xfrm>
            <a:prstGeom prst="chevron">
              <a:avLst/>
            </a:prstGeom>
            <a:solidFill>
              <a:schemeClr val="tx2"/>
            </a:solidFill>
            <a:ln w="25400" cap="flat" cmpd="sng" algn="ctr">
              <a:noFill/>
              <a:prstDash val="solid"/>
            </a:ln>
            <a:effectLst/>
          </p:spPr>
          <p:txBody>
            <a:bodyPr rtlCol="0" anchor="ctr"/>
            <a:lstStyle/>
            <a:p>
              <a:pPr algn="ctr" defTabSz="957756"/>
              <a:r>
                <a:rPr lang="en-US" sz="900" b="1" kern="0">
                  <a:solidFill>
                    <a:schemeClr val="bg1"/>
                  </a:solidFill>
                  <a:latin typeface="+mj-lt"/>
                  <a:cs typeface="Calibri" panose="020F0502020204030204" pitchFamily="34" charset="0"/>
                </a:rPr>
                <a:t>Release Validation</a:t>
              </a:r>
            </a:p>
          </p:txBody>
        </p:sp>
        <p:sp>
          <p:nvSpPr>
            <p:cNvPr id="25" name="TextBox 24">
              <a:extLst>
                <a:ext uri="{FF2B5EF4-FFF2-40B4-BE49-F238E27FC236}">
                  <a16:creationId xmlns:a16="http://schemas.microsoft.com/office/drawing/2014/main" id="{67662655-2BBF-A023-4503-7C2499693B7E}"/>
                </a:ext>
              </a:extLst>
            </p:cNvPr>
            <p:cNvSpPr txBox="1"/>
            <p:nvPr/>
          </p:nvSpPr>
          <p:spPr>
            <a:xfrm>
              <a:off x="9684621" y="3514532"/>
              <a:ext cx="1005840" cy="801247"/>
            </a:xfrm>
            <a:prstGeom prst="rect">
              <a:avLst/>
            </a:prstGeom>
            <a:solidFill>
              <a:schemeClr val="bg1">
                <a:lumMod val="95000"/>
              </a:schemeClr>
            </a:solidFill>
            <a:effectLst/>
          </p:spPr>
          <p:txBody>
            <a:bodyPr wrap="square" rtlCol="0" anchor="ctr">
              <a:noAutofit/>
            </a:bodyPr>
            <a:lstStyle>
              <a:defPPr>
                <a:defRPr lang="pt-PT"/>
              </a:defPPr>
              <a:lvl1pPr algn="ctr" defTabSz="957756">
                <a:lnSpc>
                  <a:spcPct val="90000"/>
                </a:lnSpc>
                <a:defRPr sz="1130" kern="0">
                  <a:latin typeface="Calibri" panose="020F0502020204030204" pitchFamily="34" charset="0"/>
                  <a:cs typeface="Calibri" panose="020F0502020204030204" pitchFamily="34" charset="0"/>
                </a:defRPr>
              </a:lvl1pPr>
            </a:lstStyle>
            <a:p>
              <a:r>
                <a:rPr lang="en-US" sz="900">
                  <a:latin typeface="+mj-lt"/>
                </a:rPr>
                <a:t>V&amp;V Summary Report, approval via workflow and Digital labor </a:t>
              </a:r>
            </a:p>
          </p:txBody>
        </p:sp>
        <p:sp>
          <p:nvSpPr>
            <p:cNvPr id="26" name="Chevron 85">
              <a:extLst>
                <a:ext uri="{FF2B5EF4-FFF2-40B4-BE49-F238E27FC236}">
                  <a16:creationId xmlns:a16="http://schemas.microsoft.com/office/drawing/2014/main" id="{9D4154DB-58E9-AA4C-4923-B7E2B539B239}"/>
                </a:ext>
              </a:extLst>
            </p:cNvPr>
            <p:cNvSpPr/>
            <p:nvPr/>
          </p:nvSpPr>
          <p:spPr>
            <a:xfrm>
              <a:off x="8644030" y="3158183"/>
              <a:ext cx="1188720" cy="328329"/>
            </a:xfrm>
            <a:prstGeom prst="chevron">
              <a:avLst/>
            </a:prstGeom>
            <a:solidFill>
              <a:schemeClr val="tx2"/>
            </a:solidFill>
            <a:ln w="25400" cap="flat" cmpd="sng" algn="ctr">
              <a:noFill/>
              <a:prstDash val="solid"/>
            </a:ln>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chemeClr val="bg1"/>
                  </a:solidFill>
                  <a:effectLst/>
                  <a:uLnTx/>
                  <a:uFillTx/>
                  <a:latin typeface="+mj-lt"/>
                  <a:cs typeface="Calibri" panose="020F0502020204030204" pitchFamily="34" charset="0"/>
                </a:rPr>
                <a:t>UAT </a:t>
              </a:r>
              <a:endParaRPr lang="en-US" sz="900" b="1" kern="0">
                <a:solidFill>
                  <a:schemeClr val="bg1"/>
                </a:solidFill>
                <a:highlight>
                  <a:srgbClr val="00FF00"/>
                </a:highlight>
                <a:latin typeface="+mj-lt"/>
                <a:cs typeface="Calibri" panose="020F0502020204030204" pitchFamily="34" charset="0"/>
              </a:endParaRPr>
            </a:p>
          </p:txBody>
        </p:sp>
        <p:sp>
          <p:nvSpPr>
            <p:cNvPr id="27" name="TextBox 26">
              <a:extLst>
                <a:ext uri="{FF2B5EF4-FFF2-40B4-BE49-F238E27FC236}">
                  <a16:creationId xmlns:a16="http://schemas.microsoft.com/office/drawing/2014/main" id="{24B8744E-2033-9004-52AE-1DEBA3FB9F76}"/>
                </a:ext>
              </a:extLst>
            </p:cNvPr>
            <p:cNvSpPr txBox="1"/>
            <p:nvPr/>
          </p:nvSpPr>
          <p:spPr>
            <a:xfrm>
              <a:off x="8645040" y="3514532"/>
              <a:ext cx="1005840" cy="801247"/>
            </a:xfrm>
            <a:prstGeom prst="rect">
              <a:avLst/>
            </a:prstGeom>
            <a:solidFill>
              <a:schemeClr val="bg1">
                <a:lumMod val="95000"/>
              </a:schemeClr>
            </a:solidFill>
            <a:effectLst/>
          </p:spPr>
          <p:txBody>
            <a:bodyPr wrap="square" rtlCol="0" anchor="ctr">
              <a:noAutofit/>
            </a:bodyPr>
            <a:lstStyle/>
            <a:p>
              <a:pPr marL="0" marR="0" lvl="0" indent="0" algn="ctr" defTabSz="957756" eaLnBrk="1" fontAlgn="auto" latinLnBrk="0" hangingPunct="1">
                <a:lnSpc>
                  <a:spcPct val="9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j-lt"/>
                  <a:cs typeface="Calibri" panose="020F0502020204030204" pitchFamily="34" charset="0"/>
                </a:rPr>
                <a:t>Automated User Acceptance Testing as subset of overall QE</a:t>
              </a:r>
            </a:p>
          </p:txBody>
        </p:sp>
        <p:sp>
          <p:nvSpPr>
            <p:cNvPr id="28" name="Rectangle 27">
              <a:extLst>
                <a:ext uri="{FF2B5EF4-FFF2-40B4-BE49-F238E27FC236}">
                  <a16:creationId xmlns:a16="http://schemas.microsoft.com/office/drawing/2014/main" id="{E3E32D9E-9626-C473-9295-DE522A217F24}"/>
                </a:ext>
              </a:extLst>
            </p:cNvPr>
            <p:cNvSpPr/>
            <p:nvPr/>
          </p:nvSpPr>
          <p:spPr>
            <a:xfrm>
              <a:off x="266701" y="4449823"/>
              <a:ext cx="11658600" cy="230832"/>
            </a:xfrm>
            <a:prstGeom prst="rect">
              <a:avLst/>
            </a:prstGeom>
            <a:solidFill>
              <a:schemeClr val="accent3"/>
            </a:solidFill>
          </p:spPr>
          <p:txBody>
            <a:bodyPr wrap="square">
              <a:spAutoFit/>
            </a:bodyPr>
            <a:lstStyle/>
            <a:p>
              <a:pPr algn="ctr" defTabSz="608486" fontAlgn="base">
                <a:spcBef>
                  <a:spcPts val="200"/>
                </a:spcBef>
              </a:pPr>
              <a:r>
                <a:rPr lang="en-US" sz="900" b="1" spc="-30">
                  <a:solidFill>
                    <a:schemeClr val="bg1"/>
                  </a:solidFill>
                  <a:latin typeface="+mj-lt"/>
                  <a:cs typeface="Calibri" panose="020F0502020204030204" pitchFamily="34" charset="0"/>
                </a:rPr>
                <a:t>CI/CD/CT +NFR (Non Functional Requirements) will continue to evolve &amp; standardized, mainly around the app types like fast moving Apps (Digital, DHCC) versus ERP </a:t>
              </a:r>
            </a:p>
          </p:txBody>
        </p:sp>
      </p:grpSp>
      <p:grpSp>
        <p:nvGrpSpPr>
          <p:cNvPr id="29" name="Group 28">
            <a:extLst>
              <a:ext uri="{FF2B5EF4-FFF2-40B4-BE49-F238E27FC236}">
                <a16:creationId xmlns:a16="http://schemas.microsoft.com/office/drawing/2014/main" id="{9BA6CB66-02C7-86D1-E75B-DD933B48AB0F}"/>
              </a:ext>
            </a:extLst>
          </p:cNvPr>
          <p:cNvGrpSpPr/>
          <p:nvPr/>
        </p:nvGrpSpPr>
        <p:grpSpPr>
          <a:xfrm>
            <a:off x="306391" y="3773691"/>
            <a:ext cx="11966139" cy="2097166"/>
            <a:chOff x="122927" y="4673367"/>
            <a:chExt cx="11966139" cy="2097166"/>
          </a:xfrm>
        </p:grpSpPr>
        <p:cxnSp>
          <p:nvCxnSpPr>
            <p:cNvPr id="30" name="Straight Connector 29">
              <a:extLst>
                <a:ext uri="{FF2B5EF4-FFF2-40B4-BE49-F238E27FC236}">
                  <a16:creationId xmlns:a16="http://schemas.microsoft.com/office/drawing/2014/main" id="{B3AE59FB-A6F8-A4AF-7727-5D9F6F7B54F1}"/>
                </a:ext>
              </a:extLst>
            </p:cNvPr>
            <p:cNvCxnSpPr>
              <a:cxnSpLocks/>
            </p:cNvCxnSpPr>
            <p:nvPr/>
          </p:nvCxnSpPr>
          <p:spPr>
            <a:xfrm>
              <a:off x="122927" y="4764770"/>
              <a:ext cx="11747226" cy="0"/>
            </a:xfrm>
            <a:prstGeom prst="line">
              <a:avLst/>
            </a:prstGeom>
            <a:noFill/>
            <a:ln w="25400" cap="flat" cmpd="sng" algn="ctr">
              <a:solidFill>
                <a:schemeClr val="accent3"/>
              </a:solidFill>
              <a:prstDash val="solid"/>
              <a:headEnd type="oval" w="med" len="med"/>
              <a:tailEnd type="oval" w="med" len="med"/>
            </a:ln>
            <a:effectLst/>
          </p:spPr>
        </p:cxnSp>
        <p:sp>
          <p:nvSpPr>
            <p:cNvPr id="31" name="TextBox 30">
              <a:extLst>
                <a:ext uri="{FF2B5EF4-FFF2-40B4-BE49-F238E27FC236}">
                  <a16:creationId xmlns:a16="http://schemas.microsoft.com/office/drawing/2014/main" id="{A8E82691-D11E-ECF5-8B7F-7BE400982DE5}"/>
                </a:ext>
              </a:extLst>
            </p:cNvPr>
            <p:cNvSpPr txBox="1"/>
            <p:nvPr/>
          </p:nvSpPr>
          <p:spPr>
            <a:xfrm rot="16200000">
              <a:off x="-773942" y="5570665"/>
              <a:ext cx="1968489" cy="173894"/>
            </a:xfrm>
            <a:prstGeom prst="rect">
              <a:avLst/>
            </a:prstGeom>
            <a:noFill/>
            <a:effectLst/>
          </p:spPr>
          <p:txBody>
            <a:bodyPr wrap="none" lIns="0" tIns="0" rIns="0" bIns="0" rtlCol="0">
              <a:spAutoFit/>
            </a:bodyPr>
            <a:lstStyle>
              <a:defPPr>
                <a:defRPr lang="de-DE"/>
              </a:defPPr>
              <a:lvl1pPr marR="0" lvl="0" indent="0" algn="ctr" defTabSz="957756" fontAlgn="auto">
                <a:lnSpc>
                  <a:spcPct val="100000"/>
                </a:lnSpc>
                <a:spcBef>
                  <a:spcPts val="0"/>
                </a:spcBef>
                <a:spcAft>
                  <a:spcPts val="0"/>
                </a:spcAft>
                <a:buClrTx/>
                <a:buSzTx/>
                <a:buFontTx/>
                <a:buNone/>
                <a:tabLst/>
                <a:defRPr kumimoji="0" sz="900" b="1" i="0" u="none" strike="noStrike" kern="0" cap="none" spc="0" normalizeH="0" baseline="0">
                  <a:ln>
                    <a:noFill/>
                  </a:ln>
                  <a:solidFill>
                    <a:schemeClr val="accent3"/>
                  </a:solidFill>
                  <a:effectLst/>
                  <a:uLnTx/>
                  <a:uFillTx/>
                  <a:latin typeface="+mj-lt"/>
                  <a:cs typeface="Calibri" panose="020F0502020204030204" pitchFamily="34" charset="0"/>
                </a:defRPr>
              </a:lvl1pPr>
            </a:lstStyle>
            <a:p>
              <a:r>
                <a:rPr lang="en-US"/>
                <a:t>Loosely Coupled Toolset</a:t>
              </a:r>
            </a:p>
          </p:txBody>
        </p:sp>
        <p:pic>
          <p:nvPicPr>
            <p:cNvPr id="32" name="Picture 31">
              <a:extLst>
                <a:ext uri="{FF2B5EF4-FFF2-40B4-BE49-F238E27FC236}">
                  <a16:creationId xmlns:a16="http://schemas.microsoft.com/office/drawing/2014/main" id="{F84EFCF7-45FD-0DD9-D3F2-E486A5295460}"/>
                </a:ext>
              </a:extLst>
            </p:cNvPr>
            <p:cNvPicPr>
              <a:picLocks/>
            </p:cNvPicPr>
            <p:nvPr/>
          </p:nvPicPr>
          <p:blipFill rotWithShape="1">
            <a:blip r:embed="rId2" cstate="print">
              <a:clrChange>
                <a:clrFrom>
                  <a:srgbClr val="FFFFFF"/>
                </a:clrFrom>
                <a:clrTo>
                  <a:srgbClr val="FFFFFF">
                    <a:alpha val="0"/>
                  </a:srgbClr>
                </a:clrTo>
              </a:clrChange>
            </a:blip>
            <a:srcRect t="23591" b="25979"/>
            <a:stretch/>
          </p:blipFill>
          <p:spPr>
            <a:xfrm>
              <a:off x="388783" y="4840789"/>
              <a:ext cx="959071" cy="196276"/>
            </a:xfrm>
            <a:prstGeom prst="rect">
              <a:avLst/>
            </a:prstGeom>
            <a:effectLst/>
          </p:spPr>
        </p:pic>
        <p:pic>
          <p:nvPicPr>
            <p:cNvPr id="33" name="Picture 32">
              <a:extLst>
                <a:ext uri="{FF2B5EF4-FFF2-40B4-BE49-F238E27FC236}">
                  <a16:creationId xmlns:a16="http://schemas.microsoft.com/office/drawing/2014/main" id="{3206FD5E-CA1C-E107-5511-9352969A1018}"/>
                </a:ext>
              </a:extLst>
            </p:cNvPr>
            <p:cNvPicPr>
              <a:picLocks/>
            </p:cNvPicPr>
            <p:nvPr/>
          </p:nvPicPr>
          <p:blipFill>
            <a:blip r:embed="rId3" cstate="print">
              <a:clrChange>
                <a:clrFrom>
                  <a:srgbClr val="FFFFFF"/>
                </a:clrFrom>
                <a:clrTo>
                  <a:srgbClr val="FFFFFF">
                    <a:alpha val="0"/>
                  </a:srgbClr>
                </a:clrTo>
              </a:clrChange>
            </a:blip>
            <a:stretch>
              <a:fillRect/>
            </a:stretch>
          </p:blipFill>
          <p:spPr>
            <a:xfrm>
              <a:off x="561119" y="5423225"/>
              <a:ext cx="662306" cy="258404"/>
            </a:xfrm>
            <a:prstGeom prst="rect">
              <a:avLst/>
            </a:prstGeom>
            <a:effectLst/>
          </p:spPr>
        </p:pic>
        <p:sp>
          <p:nvSpPr>
            <p:cNvPr id="34" name="TextBox 33">
              <a:extLst>
                <a:ext uri="{FF2B5EF4-FFF2-40B4-BE49-F238E27FC236}">
                  <a16:creationId xmlns:a16="http://schemas.microsoft.com/office/drawing/2014/main" id="{137A9E25-2B40-0322-6E04-F01190714403}"/>
                </a:ext>
              </a:extLst>
            </p:cNvPr>
            <p:cNvSpPr txBox="1"/>
            <p:nvPr/>
          </p:nvSpPr>
          <p:spPr>
            <a:xfrm>
              <a:off x="415446" y="4991950"/>
              <a:ext cx="1036027" cy="369332"/>
            </a:xfrm>
            <a:prstGeom prst="rect">
              <a:avLst/>
            </a:prstGeom>
            <a:noFill/>
            <a:effectLst/>
          </p:spPr>
          <p:txBody>
            <a:bodyPr wrap="square" lIns="0" rIns="0" rtlCol="0">
              <a:spAutoFit/>
            </a:bodyPr>
            <a:lstStyle>
              <a:defPPr>
                <a:defRPr lang="pt-PT"/>
              </a:defPPr>
              <a:lvl1pPr marL="114300" marR="0" lvl="0" indent="-114300" defTabSz="957756" fontAlgn="auto">
                <a:lnSpc>
                  <a:spcPct val="100000"/>
                </a:lnSpc>
                <a:spcBef>
                  <a:spcPts val="0"/>
                </a:spcBef>
                <a:spcAft>
                  <a:spcPts val="0"/>
                </a:spcAft>
                <a:buClr>
                  <a:schemeClr val="tx2"/>
                </a:buClr>
                <a:buSzTx/>
                <a:buFont typeface="Wingdings" pitchFamily="2" charset="2"/>
                <a:buChar char="§"/>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Low Code </a:t>
              </a:r>
            </a:p>
            <a:p>
              <a:r>
                <a:rPr lang="en-US" sz="900">
                  <a:latin typeface="+mj-lt"/>
                </a:rPr>
                <a:t>Documentation</a:t>
              </a:r>
            </a:p>
          </p:txBody>
        </p:sp>
        <p:sp>
          <p:nvSpPr>
            <p:cNvPr id="35" name="TextBox 34">
              <a:extLst>
                <a:ext uri="{FF2B5EF4-FFF2-40B4-BE49-F238E27FC236}">
                  <a16:creationId xmlns:a16="http://schemas.microsoft.com/office/drawing/2014/main" id="{2D28BF7B-9356-2A1D-D107-BEE67F50B7B5}"/>
                </a:ext>
              </a:extLst>
            </p:cNvPr>
            <p:cNvSpPr txBox="1"/>
            <p:nvPr/>
          </p:nvSpPr>
          <p:spPr>
            <a:xfrm>
              <a:off x="430800" y="5692482"/>
              <a:ext cx="1087252" cy="369332"/>
            </a:xfrm>
            <a:prstGeom prst="rect">
              <a:avLst/>
            </a:prstGeom>
            <a:noFill/>
            <a:effectLst/>
          </p:spPr>
          <p:txBody>
            <a:bodyPr wrap="square" lIns="0" rIns="0" rtlCol="0">
              <a:spAutoFit/>
            </a:bodyPr>
            <a:lstStyle>
              <a:defPPr>
                <a:defRPr lang="pt-PT"/>
              </a:defPPr>
              <a:lvl1pPr marL="114300" marR="0" lvl="0" indent="-114300" defTabSz="957756" fontAlgn="auto">
                <a:lnSpc>
                  <a:spcPct val="100000"/>
                </a:lnSpc>
                <a:spcBef>
                  <a:spcPts val="0"/>
                </a:spcBef>
                <a:spcAft>
                  <a:spcPts val="0"/>
                </a:spcAft>
                <a:buClr>
                  <a:schemeClr val="tx2"/>
                </a:buClr>
                <a:buSzTx/>
                <a:buFont typeface="Wingdings" pitchFamily="2" charset="2"/>
                <a:buChar char="§"/>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Epic/Stories</a:t>
              </a:r>
            </a:p>
            <a:p>
              <a:r>
                <a:rPr lang="en-US" sz="900">
                  <a:latin typeface="+mj-lt"/>
                </a:rPr>
                <a:t>Tracking</a:t>
              </a:r>
            </a:p>
          </p:txBody>
        </p:sp>
        <p:sp>
          <p:nvSpPr>
            <p:cNvPr id="36" name="TextBox 35">
              <a:extLst>
                <a:ext uri="{FF2B5EF4-FFF2-40B4-BE49-F238E27FC236}">
                  <a16:creationId xmlns:a16="http://schemas.microsoft.com/office/drawing/2014/main" id="{7CE94902-5769-BBBA-49CC-028F771911B6}"/>
                </a:ext>
              </a:extLst>
            </p:cNvPr>
            <p:cNvSpPr txBox="1"/>
            <p:nvPr/>
          </p:nvSpPr>
          <p:spPr>
            <a:xfrm>
              <a:off x="5543194" y="5254967"/>
              <a:ext cx="983172" cy="784830"/>
            </a:xfrm>
            <a:prstGeom prst="rect">
              <a:avLst/>
            </a:prstGeom>
            <a:noFill/>
            <a:effectLst/>
          </p:spPr>
          <p:txBody>
            <a:bodyPr wrap="square" lIns="0" rIns="0" rtlCol="0">
              <a:spAutoFit/>
            </a:bodyPr>
            <a:lstStyle>
              <a:defPPr>
                <a:defRPr lang="pt-PT"/>
              </a:defPPr>
              <a:lvl1pPr marL="114300" marR="0" lvl="0" indent="-114300" defTabSz="957756" fontAlgn="auto">
                <a:lnSpc>
                  <a:spcPct val="100000"/>
                </a:lnSpc>
                <a:spcBef>
                  <a:spcPts val="0"/>
                </a:spcBef>
                <a:spcAft>
                  <a:spcPts val="0"/>
                </a:spcAft>
                <a:buClr>
                  <a:schemeClr val="tx2"/>
                </a:buClr>
                <a:buSzTx/>
                <a:buFont typeface="Wingdings" pitchFamily="2" charset="2"/>
                <a:buChar char="§"/>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Quality Gates</a:t>
              </a:r>
            </a:p>
            <a:p>
              <a:r>
                <a:rPr lang="en-US" sz="900">
                  <a:latin typeface="+mj-lt"/>
                </a:rPr>
                <a:t>Standard Rules</a:t>
              </a:r>
            </a:p>
            <a:p>
              <a:r>
                <a:rPr lang="en-US" sz="900">
                  <a:latin typeface="+mj-lt"/>
                </a:rPr>
                <a:t>Faster feedback</a:t>
              </a:r>
            </a:p>
          </p:txBody>
        </p:sp>
        <p:cxnSp>
          <p:nvCxnSpPr>
            <p:cNvPr id="37" name="Straight Connector 36">
              <a:extLst>
                <a:ext uri="{FF2B5EF4-FFF2-40B4-BE49-F238E27FC236}">
                  <a16:creationId xmlns:a16="http://schemas.microsoft.com/office/drawing/2014/main" id="{1211DAA3-08F3-1F6A-E2A0-D9F5D2E07076}"/>
                </a:ext>
              </a:extLst>
            </p:cNvPr>
            <p:cNvCxnSpPr>
              <a:cxnSpLocks/>
            </p:cNvCxnSpPr>
            <p:nvPr/>
          </p:nvCxnSpPr>
          <p:spPr>
            <a:xfrm flipV="1">
              <a:off x="326948" y="4960397"/>
              <a:ext cx="0" cy="1280160"/>
            </a:xfrm>
            <a:prstGeom prst="line">
              <a:avLst/>
            </a:prstGeom>
            <a:noFill/>
            <a:ln w="25400" cap="flat" cmpd="sng" algn="ctr">
              <a:solidFill>
                <a:schemeClr val="accent3"/>
              </a:solidFill>
              <a:prstDash val="solid"/>
              <a:headEnd type="oval" w="med" len="med"/>
              <a:tailEnd type="oval" w="med" len="med"/>
            </a:ln>
            <a:effectLst/>
          </p:spPr>
        </p:cxnSp>
        <p:pic>
          <p:nvPicPr>
            <p:cNvPr id="38" name="Picture 2" descr="Image result for sonarqube png logo">
              <a:extLst>
                <a:ext uri="{FF2B5EF4-FFF2-40B4-BE49-F238E27FC236}">
                  <a16:creationId xmlns:a16="http://schemas.microsoft.com/office/drawing/2014/main" id="{647901EC-BAAA-9D4A-FB16-5ADC1D37CA37}"/>
                </a:ext>
              </a:extLst>
            </p:cNvPr>
            <p:cNvPicPr>
              <a:picLocks noChangeAspect="1" noChangeArrowheads="1"/>
            </p:cNvPicPr>
            <p:nvPr/>
          </p:nvPicPr>
          <p:blipFill>
            <a:blip r:embed="rId4" cstate="print"/>
            <a:srcRect/>
            <a:stretch>
              <a:fillRect/>
            </a:stretch>
          </p:blipFill>
          <p:spPr bwMode="auto">
            <a:xfrm>
              <a:off x="5618622" y="4968903"/>
              <a:ext cx="830748" cy="218012"/>
            </a:xfrm>
            <a:prstGeom prst="rect">
              <a:avLst/>
            </a:prstGeom>
            <a:noFill/>
          </p:spPr>
        </p:pic>
        <p:pic>
          <p:nvPicPr>
            <p:cNvPr id="39" name="Picture 38">
              <a:extLst>
                <a:ext uri="{FF2B5EF4-FFF2-40B4-BE49-F238E27FC236}">
                  <a16:creationId xmlns:a16="http://schemas.microsoft.com/office/drawing/2014/main" id="{BF8F4BB4-0CB5-BE36-22EF-D36D35BD04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67687" y="5485667"/>
              <a:ext cx="747960" cy="171945"/>
            </a:xfrm>
            <a:prstGeom prst="rect">
              <a:avLst/>
            </a:prstGeom>
          </p:spPr>
        </p:pic>
        <p:pic>
          <p:nvPicPr>
            <p:cNvPr id="40" name="Picture 39">
              <a:extLst>
                <a:ext uri="{FF2B5EF4-FFF2-40B4-BE49-F238E27FC236}">
                  <a16:creationId xmlns:a16="http://schemas.microsoft.com/office/drawing/2014/main" id="{5A6EEA3D-A8EA-1C0B-EF25-7B91114739C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7739" t="19940" b="17610"/>
            <a:stretch/>
          </p:blipFill>
          <p:spPr>
            <a:xfrm>
              <a:off x="4643432" y="5989084"/>
              <a:ext cx="717608" cy="211931"/>
            </a:xfrm>
            <a:prstGeom prst="rect">
              <a:avLst/>
            </a:prstGeom>
          </p:spPr>
        </p:pic>
        <p:pic>
          <p:nvPicPr>
            <p:cNvPr id="41" name="Picture 40" descr="A close up of a logo&#10;&#10;Description automatically generated">
              <a:extLst>
                <a:ext uri="{FF2B5EF4-FFF2-40B4-BE49-F238E27FC236}">
                  <a16:creationId xmlns:a16="http://schemas.microsoft.com/office/drawing/2014/main" id="{7973A4E6-0D39-28A8-98EC-C9BC9A06DAC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48847" y="5660102"/>
              <a:ext cx="380122" cy="359116"/>
            </a:xfrm>
            <a:prstGeom prst="rect">
              <a:avLst/>
            </a:prstGeom>
          </p:spPr>
        </p:pic>
        <p:pic>
          <p:nvPicPr>
            <p:cNvPr id="42" name="Picture 41">
              <a:extLst>
                <a:ext uri="{FF2B5EF4-FFF2-40B4-BE49-F238E27FC236}">
                  <a16:creationId xmlns:a16="http://schemas.microsoft.com/office/drawing/2014/main" id="{5918CD1B-9905-F5FF-AD81-B1529D0DC21F}"/>
                </a:ext>
              </a:extLst>
            </p:cNvPr>
            <p:cNvPicPr>
              <a:picLocks noChangeAspect="1"/>
            </p:cNvPicPr>
            <p:nvPr/>
          </p:nvPicPr>
          <p:blipFill>
            <a:blip r:embed="rId8"/>
            <a:stretch>
              <a:fillRect/>
            </a:stretch>
          </p:blipFill>
          <p:spPr>
            <a:xfrm>
              <a:off x="4731964" y="4910703"/>
              <a:ext cx="480350" cy="363253"/>
            </a:xfrm>
            <a:prstGeom prst="rect">
              <a:avLst/>
            </a:prstGeom>
            <a:ln w="9525">
              <a:noFill/>
              <a:prstDash val="dash"/>
            </a:ln>
          </p:spPr>
        </p:pic>
        <p:pic>
          <p:nvPicPr>
            <p:cNvPr id="43" name="Picture 42" descr="A close up of a logo&#10;&#10;Description automatically generated">
              <a:extLst>
                <a:ext uri="{FF2B5EF4-FFF2-40B4-BE49-F238E27FC236}">
                  <a16:creationId xmlns:a16="http://schemas.microsoft.com/office/drawing/2014/main" id="{8EF1AE0F-1A5D-D17A-86EE-31D7BDED343D}"/>
                </a:ext>
              </a:extLst>
            </p:cNvPr>
            <p:cNvPicPr>
              <a:picLocks noChangeAspect="1"/>
            </p:cNvPicPr>
            <p:nvPr/>
          </p:nvPicPr>
          <p:blipFill>
            <a:blip r:embed="rId9"/>
            <a:stretch>
              <a:fillRect/>
            </a:stretch>
          </p:blipFill>
          <p:spPr>
            <a:xfrm>
              <a:off x="3634587" y="4840801"/>
              <a:ext cx="631651" cy="654308"/>
            </a:xfrm>
            <a:prstGeom prst="rect">
              <a:avLst/>
            </a:prstGeom>
            <a:ln w="9525">
              <a:noFill/>
              <a:prstDash val="dash"/>
            </a:ln>
          </p:spPr>
        </p:pic>
        <p:grpSp>
          <p:nvGrpSpPr>
            <p:cNvPr id="44" name="Group 43">
              <a:extLst>
                <a:ext uri="{FF2B5EF4-FFF2-40B4-BE49-F238E27FC236}">
                  <a16:creationId xmlns:a16="http://schemas.microsoft.com/office/drawing/2014/main" id="{9B322FD3-6791-644B-873F-BA034E7BF014}"/>
                </a:ext>
              </a:extLst>
            </p:cNvPr>
            <p:cNvGrpSpPr/>
            <p:nvPr/>
          </p:nvGrpSpPr>
          <p:grpSpPr>
            <a:xfrm>
              <a:off x="4562885" y="5579748"/>
              <a:ext cx="818508" cy="387650"/>
              <a:chOff x="4468445" y="3695889"/>
              <a:chExt cx="818508" cy="402279"/>
            </a:xfrm>
          </p:grpSpPr>
          <p:pic>
            <p:nvPicPr>
              <p:cNvPr id="88" name="Picture 87" descr="A close up of a logo&#10;&#10;Description automatically generated">
                <a:extLst>
                  <a:ext uri="{FF2B5EF4-FFF2-40B4-BE49-F238E27FC236}">
                    <a16:creationId xmlns:a16="http://schemas.microsoft.com/office/drawing/2014/main" id="{E808C414-2BB5-CCC5-C5FB-B90DEDA5882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81145" y="3698103"/>
                <a:ext cx="405808" cy="397850"/>
              </a:xfrm>
              <a:prstGeom prst="rect">
                <a:avLst/>
              </a:prstGeom>
            </p:spPr>
          </p:pic>
          <p:pic>
            <p:nvPicPr>
              <p:cNvPr id="89" name="Picture 88" descr="A close up of a sign&#10;&#10;Description automatically generated">
                <a:extLst>
                  <a:ext uri="{FF2B5EF4-FFF2-40B4-BE49-F238E27FC236}">
                    <a16:creationId xmlns:a16="http://schemas.microsoft.com/office/drawing/2014/main" id="{59509EAD-5391-9821-3F9C-6A70EDE2916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68445" y="3695889"/>
                <a:ext cx="410325" cy="402279"/>
              </a:xfrm>
              <a:prstGeom prst="rect">
                <a:avLst/>
              </a:prstGeom>
            </p:spPr>
          </p:pic>
        </p:grpSp>
        <p:cxnSp>
          <p:nvCxnSpPr>
            <p:cNvPr id="45" name="Straight Connector 44">
              <a:extLst>
                <a:ext uri="{FF2B5EF4-FFF2-40B4-BE49-F238E27FC236}">
                  <a16:creationId xmlns:a16="http://schemas.microsoft.com/office/drawing/2014/main" id="{0F93725F-82FD-48AE-2CAC-3D3B694D302A}"/>
                </a:ext>
              </a:extLst>
            </p:cNvPr>
            <p:cNvCxnSpPr>
              <a:cxnSpLocks/>
            </p:cNvCxnSpPr>
            <p:nvPr/>
          </p:nvCxnSpPr>
          <p:spPr>
            <a:xfrm flipH="1" flipV="1">
              <a:off x="3423300"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46" name="Straight Connector 45">
              <a:extLst>
                <a:ext uri="{FF2B5EF4-FFF2-40B4-BE49-F238E27FC236}">
                  <a16:creationId xmlns:a16="http://schemas.microsoft.com/office/drawing/2014/main" id="{48B9F7FD-3ECC-718B-BFC9-C3FA4E926E60}"/>
                </a:ext>
              </a:extLst>
            </p:cNvPr>
            <p:cNvCxnSpPr>
              <a:cxnSpLocks/>
            </p:cNvCxnSpPr>
            <p:nvPr/>
          </p:nvCxnSpPr>
          <p:spPr>
            <a:xfrm flipV="1">
              <a:off x="4462498"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47" name="Straight Connector 46">
              <a:extLst>
                <a:ext uri="{FF2B5EF4-FFF2-40B4-BE49-F238E27FC236}">
                  <a16:creationId xmlns:a16="http://schemas.microsoft.com/office/drawing/2014/main" id="{FA1CD3C3-5AB4-6E93-4DD4-7836DFD80B87}"/>
                </a:ext>
              </a:extLst>
            </p:cNvPr>
            <p:cNvCxnSpPr>
              <a:cxnSpLocks/>
            </p:cNvCxnSpPr>
            <p:nvPr/>
          </p:nvCxnSpPr>
          <p:spPr>
            <a:xfrm flipH="1" flipV="1">
              <a:off x="5486670"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48" name="Straight Connector 47">
              <a:extLst>
                <a:ext uri="{FF2B5EF4-FFF2-40B4-BE49-F238E27FC236}">
                  <a16:creationId xmlns:a16="http://schemas.microsoft.com/office/drawing/2014/main" id="{F678ACE4-5892-4096-D7D7-19ECF15A1789}"/>
                </a:ext>
              </a:extLst>
            </p:cNvPr>
            <p:cNvCxnSpPr>
              <a:cxnSpLocks/>
            </p:cNvCxnSpPr>
            <p:nvPr/>
          </p:nvCxnSpPr>
          <p:spPr>
            <a:xfrm flipH="1" flipV="1">
              <a:off x="6547382"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49" name="Straight Connector 48">
              <a:extLst>
                <a:ext uri="{FF2B5EF4-FFF2-40B4-BE49-F238E27FC236}">
                  <a16:creationId xmlns:a16="http://schemas.microsoft.com/office/drawing/2014/main" id="{04B567D1-C137-1BA2-F2CA-15DB7A64847A}"/>
                </a:ext>
              </a:extLst>
            </p:cNvPr>
            <p:cNvCxnSpPr>
              <a:cxnSpLocks/>
            </p:cNvCxnSpPr>
            <p:nvPr/>
          </p:nvCxnSpPr>
          <p:spPr>
            <a:xfrm flipH="1" flipV="1">
              <a:off x="7623726"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50" name="Straight Connector 49">
              <a:extLst>
                <a:ext uri="{FF2B5EF4-FFF2-40B4-BE49-F238E27FC236}">
                  <a16:creationId xmlns:a16="http://schemas.microsoft.com/office/drawing/2014/main" id="{A131A34C-B1B8-169F-E0F3-AF96403AE890}"/>
                </a:ext>
              </a:extLst>
            </p:cNvPr>
            <p:cNvCxnSpPr>
              <a:cxnSpLocks/>
            </p:cNvCxnSpPr>
            <p:nvPr/>
          </p:nvCxnSpPr>
          <p:spPr>
            <a:xfrm flipV="1">
              <a:off x="10705071"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51" name="Straight Connector 50">
              <a:extLst>
                <a:ext uri="{FF2B5EF4-FFF2-40B4-BE49-F238E27FC236}">
                  <a16:creationId xmlns:a16="http://schemas.microsoft.com/office/drawing/2014/main" id="{32E7EEE9-FA88-CD9A-A03D-7E404FC32198}"/>
                </a:ext>
              </a:extLst>
            </p:cNvPr>
            <p:cNvCxnSpPr>
              <a:cxnSpLocks/>
            </p:cNvCxnSpPr>
            <p:nvPr/>
          </p:nvCxnSpPr>
          <p:spPr>
            <a:xfrm flipV="1">
              <a:off x="8654792"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52" name="Straight Connector 51">
              <a:extLst>
                <a:ext uri="{FF2B5EF4-FFF2-40B4-BE49-F238E27FC236}">
                  <a16:creationId xmlns:a16="http://schemas.microsoft.com/office/drawing/2014/main" id="{2FB0E578-9F19-22BF-B783-E63D010F983A}"/>
                </a:ext>
              </a:extLst>
            </p:cNvPr>
            <p:cNvCxnSpPr>
              <a:cxnSpLocks/>
            </p:cNvCxnSpPr>
            <p:nvPr/>
          </p:nvCxnSpPr>
          <p:spPr>
            <a:xfrm flipV="1">
              <a:off x="2382239"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53" name="Straight Connector 52">
              <a:extLst>
                <a:ext uri="{FF2B5EF4-FFF2-40B4-BE49-F238E27FC236}">
                  <a16:creationId xmlns:a16="http://schemas.microsoft.com/office/drawing/2014/main" id="{1DABF1F6-AB4E-2ECC-BBAF-DB47B51F60B9}"/>
                </a:ext>
              </a:extLst>
            </p:cNvPr>
            <p:cNvCxnSpPr>
              <a:cxnSpLocks/>
            </p:cNvCxnSpPr>
            <p:nvPr/>
          </p:nvCxnSpPr>
          <p:spPr>
            <a:xfrm flipV="1">
              <a:off x="9678964" y="4851537"/>
              <a:ext cx="1932" cy="1280160"/>
            </a:xfrm>
            <a:prstGeom prst="line">
              <a:avLst/>
            </a:prstGeom>
            <a:noFill/>
            <a:ln w="6350" cap="flat" cmpd="sng" algn="ctr">
              <a:solidFill>
                <a:schemeClr val="bg1">
                  <a:lumMod val="65000"/>
                </a:schemeClr>
              </a:solidFill>
              <a:prstDash val="dash"/>
              <a:headEnd type="none" w="med" len="med"/>
              <a:tailEnd type="none" w="med" len="med"/>
            </a:ln>
            <a:effectLst/>
          </p:spPr>
        </p:cxnSp>
        <p:sp>
          <p:nvSpPr>
            <p:cNvPr id="54" name="TextBox 53">
              <a:extLst>
                <a:ext uri="{FF2B5EF4-FFF2-40B4-BE49-F238E27FC236}">
                  <a16:creationId xmlns:a16="http://schemas.microsoft.com/office/drawing/2014/main" id="{84BCC126-500F-920C-7A50-F8F8A4813D2A}"/>
                </a:ext>
              </a:extLst>
            </p:cNvPr>
            <p:cNvSpPr txBox="1"/>
            <p:nvPr/>
          </p:nvSpPr>
          <p:spPr>
            <a:xfrm>
              <a:off x="1501380" y="4869109"/>
              <a:ext cx="870901" cy="1061829"/>
            </a:xfrm>
            <a:prstGeom prst="rect">
              <a:avLst/>
            </a:prstGeom>
            <a:noFill/>
            <a:effectLst/>
          </p:spPr>
          <p:txBody>
            <a:bodyPr wrap="square" lIns="0" rIns="0" rtlCol="0">
              <a:spAutoFit/>
            </a:bodyPr>
            <a:lstStyle/>
            <a:p>
              <a:pPr marL="114300" marR="0" lvl="0" indent="-114300" defTabSz="957756" eaLnBrk="1" fontAlgn="auto" latinLnBrk="0" hangingPunct="1">
                <a:lnSpc>
                  <a:spcPct val="100000"/>
                </a:lnSpc>
                <a:spcBef>
                  <a:spcPts val="0"/>
                </a:spcBef>
                <a:spcAft>
                  <a:spcPts val="0"/>
                </a:spcAft>
                <a:buClr>
                  <a:schemeClr val="tx2"/>
                </a:buClr>
                <a:buSzTx/>
                <a:buFont typeface="Wingdings" pitchFamily="2" charset="2"/>
                <a:buChar char="§"/>
                <a:tabLst/>
                <a:defRPr/>
              </a:pPr>
              <a:r>
                <a:rPr kumimoji="0" lang="en-US" sz="900" b="0" i="0" u="none" strike="noStrike" kern="0" cap="none" spc="0" normalizeH="0" baseline="0" noProof="0">
                  <a:ln>
                    <a:noFill/>
                  </a:ln>
                  <a:effectLst/>
                  <a:uLnTx/>
                  <a:uFillTx/>
                  <a:latin typeface="+mj-lt"/>
                  <a:cs typeface="Calibri" panose="020F0502020204030204" pitchFamily="34" charset="0"/>
                </a:rPr>
                <a:t>Validation Master Plan</a:t>
              </a:r>
            </a:p>
            <a:p>
              <a:pPr marL="114300" marR="0" lvl="0" indent="-114300" defTabSz="957756" eaLnBrk="1" fontAlgn="auto" latinLnBrk="0" hangingPunct="1">
                <a:lnSpc>
                  <a:spcPct val="100000"/>
                </a:lnSpc>
                <a:spcBef>
                  <a:spcPts val="0"/>
                </a:spcBef>
                <a:spcAft>
                  <a:spcPts val="0"/>
                </a:spcAft>
                <a:buClr>
                  <a:schemeClr val="tx2"/>
                </a:buClr>
                <a:buSzTx/>
                <a:buFont typeface="Wingdings" pitchFamily="2" charset="2"/>
                <a:buChar char="§"/>
                <a:tabLst/>
                <a:defRPr/>
              </a:pPr>
              <a:r>
                <a:rPr kumimoji="0" lang="en-US" sz="900" b="0" i="0" u="none" strike="noStrike" kern="0" cap="none" spc="0" normalizeH="0" baseline="0" noProof="0">
                  <a:ln>
                    <a:noFill/>
                  </a:ln>
                  <a:effectLst/>
                  <a:uLnTx/>
                  <a:uFillTx/>
                  <a:latin typeface="+mj-lt"/>
                  <a:cs typeface="Calibri" panose="020F0502020204030204" pitchFamily="34" charset="0"/>
                </a:rPr>
                <a:t>Traceability Matrix</a:t>
              </a:r>
            </a:p>
            <a:p>
              <a:pPr marL="114300" marR="0" lvl="0" indent="-114300" defTabSz="957756" eaLnBrk="1" fontAlgn="auto" latinLnBrk="0" hangingPunct="1">
                <a:lnSpc>
                  <a:spcPct val="100000"/>
                </a:lnSpc>
                <a:spcBef>
                  <a:spcPts val="0"/>
                </a:spcBef>
                <a:spcAft>
                  <a:spcPts val="0"/>
                </a:spcAft>
                <a:buClr>
                  <a:schemeClr val="tx2"/>
                </a:buClr>
                <a:buSzTx/>
                <a:buFont typeface="Wingdings" pitchFamily="2" charset="2"/>
                <a:buChar char="§"/>
                <a:tabLst/>
                <a:defRPr/>
              </a:pPr>
              <a:r>
                <a:rPr lang="en-US" sz="900" kern="0">
                  <a:latin typeface="+mj-lt"/>
                  <a:cs typeface="Calibri" panose="020F0502020204030204" pitchFamily="34" charset="0"/>
                </a:rPr>
                <a:t>Enterprise Architecture</a:t>
              </a:r>
            </a:p>
            <a:p>
              <a:pPr marL="114300" marR="0" lvl="0" indent="-114300" defTabSz="957756" eaLnBrk="1" fontAlgn="auto" latinLnBrk="0" hangingPunct="1">
                <a:lnSpc>
                  <a:spcPct val="100000"/>
                </a:lnSpc>
                <a:spcBef>
                  <a:spcPts val="0"/>
                </a:spcBef>
                <a:spcAft>
                  <a:spcPts val="0"/>
                </a:spcAft>
                <a:buClr>
                  <a:schemeClr val="tx2"/>
                </a:buClr>
                <a:buSzTx/>
                <a:buFont typeface="Wingdings" pitchFamily="2" charset="2"/>
                <a:buChar char="§"/>
                <a:tabLst/>
                <a:defRPr/>
              </a:pPr>
              <a:r>
                <a:rPr lang="en-US" sz="900" kern="0">
                  <a:latin typeface="+mj-lt"/>
                  <a:cs typeface="Calibri" panose="020F0502020204030204" pitchFamily="34" charset="0"/>
                </a:rPr>
                <a:t> </a:t>
              </a:r>
              <a:endParaRPr kumimoji="0" lang="en-US" sz="900" b="0" i="0" u="none" strike="noStrike" kern="0" cap="none" spc="0" normalizeH="0" baseline="0" noProof="0">
                <a:ln>
                  <a:noFill/>
                </a:ln>
                <a:effectLst/>
                <a:uLnTx/>
                <a:uFillTx/>
                <a:latin typeface="+mj-lt"/>
                <a:cs typeface="Calibri" panose="020F0502020204030204" pitchFamily="34" charset="0"/>
              </a:endParaRPr>
            </a:p>
          </p:txBody>
        </p:sp>
        <p:sp>
          <p:nvSpPr>
            <p:cNvPr id="55" name="TextBox 54">
              <a:extLst>
                <a:ext uri="{FF2B5EF4-FFF2-40B4-BE49-F238E27FC236}">
                  <a16:creationId xmlns:a16="http://schemas.microsoft.com/office/drawing/2014/main" id="{A460C915-E591-95A4-CBBA-2AC804C877D3}"/>
                </a:ext>
              </a:extLst>
            </p:cNvPr>
            <p:cNvSpPr txBox="1"/>
            <p:nvPr/>
          </p:nvSpPr>
          <p:spPr>
            <a:xfrm>
              <a:off x="8687917" y="4863102"/>
              <a:ext cx="986531" cy="646331"/>
            </a:xfrm>
            <a:prstGeom prst="rect">
              <a:avLst/>
            </a:prstGeom>
            <a:noFill/>
            <a:effectLst/>
          </p:spPr>
          <p:txBody>
            <a:bodyPr wrap="square" lIns="0" rIns="0" rtlCol="0">
              <a:spAutoFit/>
            </a:bodyPr>
            <a:lstStyle>
              <a:defPPr>
                <a:defRPr lang="pt-PT"/>
              </a:defPPr>
              <a:lvl1pPr marL="114300" marR="0" lvl="0" indent="-114300" defTabSz="957756" fontAlgn="auto">
                <a:lnSpc>
                  <a:spcPct val="100000"/>
                </a:lnSpc>
                <a:spcBef>
                  <a:spcPts val="0"/>
                </a:spcBef>
                <a:spcAft>
                  <a:spcPts val="0"/>
                </a:spcAft>
                <a:buClr>
                  <a:schemeClr val="tx2"/>
                </a:buClr>
                <a:buSzTx/>
                <a:buFont typeface="Wingdings" pitchFamily="2" charset="2"/>
                <a:buChar char="§"/>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UAT performed on the pre-prod/ training environment`</a:t>
              </a:r>
            </a:p>
          </p:txBody>
        </p:sp>
        <p:pic>
          <p:nvPicPr>
            <p:cNvPr id="56" name="Picture 55">
              <a:extLst>
                <a:ext uri="{FF2B5EF4-FFF2-40B4-BE49-F238E27FC236}">
                  <a16:creationId xmlns:a16="http://schemas.microsoft.com/office/drawing/2014/main" id="{285DEB0F-8D4C-F9D1-3070-D638208389AB}"/>
                </a:ext>
              </a:extLst>
            </p:cNvPr>
            <p:cNvPicPr>
              <a:picLocks/>
            </p:cNvPicPr>
            <p:nvPr/>
          </p:nvPicPr>
          <p:blipFill>
            <a:blip r:embed="rId3" cstate="print">
              <a:clrChange>
                <a:clrFrom>
                  <a:srgbClr val="FFFFFF"/>
                </a:clrFrom>
                <a:clrTo>
                  <a:srgbClr val="FFFFFF">
                    <a:alpha val="0"/>
                  </a:srgbClr>
                </a:clrTo>
              </a:clrChange>
            </a:blip>
            <a:stretch>
              <a:fillRect/>
            </a:stretch>
          </p:blipFill>
          <p:spPr>
            <a:xfrm>
              <a:off x="8824048" y="5802890"/>
              <a:ext cx="662306" cy="258404"/>
            </a:xfrm>
            <a:prstGeom prst="rect">
              <a:avLst/>
            </a:prstGeom>
            <a:effectLst/>
          </p:spPr>
        </p:pic>
        <p:sp>
          <p:nvSpPr>
            <p:cNvPr id="57" name="TextBox 56">
              <a:extLst>
                <a:ext uri="{FF2B5EF4-FFF2-40B4-BE49-F238E27FC236}">
                  <a16:creationId xmlns:a16="http://schemas.microsoft.com/office/drawing/2014/main" id="{45996BD9-8C93-559E-7AB8-FF90CA964904}"/>
                </a:ext>
              </a:extLst>
            </p:cNvPr>
            <p:cNvSpPr txBox="1"/>
            <p:nvPr/>
          </p:nvSpPr>
          <p:spPr>
            <a:xfrm>
              <a:off x="10763908" y="5390416"/>
              <a:ext cx="1325158" cy="784830"/>
            </a:xfrm>
            <a:prstGeom prst="rect">
              <a:avLst/>
            </a:prstGeom>
            <a:noFill/>
            <a:effectLst/>
          </p:spPr>
          <p:txBody>
            <a:bodyPr wrap="square" lIns="0" rIns="0" rtlCol="0">
              <a:spAutoFit/>
            </a:bodyPr>
            <a:lstStyle>
              <a:defPPr>
                <a:defRPr lang="pt-PT"/>
              </a:defPPr>
              <a:lvl1pPr marL="114300" marR="0" lvl="0" indent="-114300" defTabSz="957756" fontAlgn="auto">
                <a:lnSpc>
                  <a:spcPct val="100000"/>
                </a:lnSpc>
                <a:spcBef>
                  <a:spcPts val="0"/>
                </a:spcBef>
                <a:spcAft>
                  <a:spcPts val="0"/>
                </a:spcAft>
                <a:buClr>
                  <a:schemeClr val="tx2"/>
                </a:buClr>
                <a:buSzTx/>
                <a:buFont typeface="Wingdings" pitchFamily="2" charset="2"/>
                <a:buChar char="§"/>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Application monitoring</a:t>
              </a:r>
            </a:p>
            <a:p>
              <a:r>
                <a:rPr lang="en-US" sz="900">
                  <a:latin typeface="+mj-lt"/>
                </a:rPr>
                <a:t>Logs and events tracking</a:t>
              </a:r>
            </a:p>
            <a:p>
              <a:endParaRPr lang="en-US" sz="900">
                <a:latin typeface="+mj-lt"/>
              </a:endParaRPr>
            </a:p>
          </p:txBody>
        </p:sp>
        <p:pic>
          <p:nvPicPr>
            <p:cNvPr id="58" name="Picture 57" descr="A close up of a logo&#10;&#10;Description automatically generated">
              <a:extLst>
                <a:ext uri="{FF2B5EF4-FFF2-40B4-BE49-F238E27FC236}">
                  <a16:creationId xmlns:a16="http://schemas.microsoft.com/office/drawing/2014/main" id="{21F89D04-8853-9E4E-0277-9F4FB86E243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863448" y="5176742"/>
              <a:ext cx="906593" cy="89554"/>
            </a:xfrm>
            <a:prstGeom prst="rect">
              <a:avLst/>
            </a:prstGeom>
          </p:spPr>
        </p:pic>
        <p:pic>
          <p:nvPicPr>
            <p:cNvPr id="59" name="Picture 58">
              <a:extLst>
                <a:ext uri="{FF2B5EF4-FFF2-40B4-BE49-F238E27FC236}">
                  <a16:creationId xmlns:a16="http://schemas.microsoft.com/office/drawing/2014/main" id="{633A2B51-5FDC-ED3A-AEBB-B6C4B2EC1B2D}"/>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10611" t="33423" r="10088" b="32261"/>
            <a:stretch/>
          </p:blipFill>
          <p:spPr>
            <a:xfrm>
              <a:off x="10791305" y="4863104"/>
              <a:ext cx="1050878" cy="214808"/>
            </a:xfrm>
            <a:prstGeom prst="rect">
              <a:avLst/>
            </a:prstGeom>
          </p:spPr>
        </p:pic>
        <p:sp>
          <p:nvSpPr>
            <p:cNvPr id="60" name="TextBox 59">
              <a:extLst>
                <a:ext uri="{FF2B5EF4-FFF2-40B4-BE49-F238E27FC236}">
                  <a16:creationId xmlns:a16="http://schemas.microsoft.com/office/drawing/2014/main" id="{B3AF6EA1-992C-D9E7-4FC8-91492115F0DC}"/>
                </a:ext>
              </a:extLst>
            </p:cNvPr>
            <p:cNvSpPr txBox="1"/>
            <p:nvPr/>
          </p:nvSpPr>
          <p:spPr>
            <a:xfrm>
              <a:off x="9705591" y="4877985"/>
              <a:ext cx="978408" cy="1061829"/>
            </a:xfrm>
            <a:prstGeom prst="rect">
              <a:avLst/>
            </a:prstGeom>
            <a:noFill/>
            <a:effectLst/>
          </p:spPr>
          <p:txBody>
            <a:bodyPr wrap="square" lIns="0" rIns="0" rtlCol="0">
              <a:spAutoFit/>
            </a:bodyPr>
            <a:lstStyle>
              <a:defPPr>
                <a:defRPr lang="pt-PT"/>
              </a:defPPr>
              <a:lvl1pPr marL="114300" marR="0" lvl="0" indent="-114300" defTabSz="957756" fontAlgn="auto">
                <a:lnSpc>
                  <a:spcPct val="100000"/>
                </a:lnSpc>
                <a:spcBef>
                  <a:spcPts val="0"/>
                </a:spcBef>
                <a:spcAft>
                  <a:spcPts val="0"/>
                </a:spcAft>
                <a:buClr>
                  <a:schemeClr val="tx2"/>
                </a:buClr>
                <a:buSzTx/>
                <a:buFont typeface="Wingdings" pitchFamily="2" charset="2"/>
                <a:buChar char="§"/>
                <a:tabLst/>
                <a:defRPr kumimoji="0" sz="1130" b="0" i="0" u="none" strike="noStrike" kern="0" cap="none" spc="0" normalizeH="0" baseline="0">
                  <a:ln>
                    <a:noFill/>
                  </a:ln>
                  <a:effectLst/>
                  <a:uLnTx/>
                  <a:uFillTx/>
                  <a:latin typeface="Calibri" panose="020F0502020204030204" pitchFamily="34" charset="0"/>
                  <a:cs typeface="Calibri" panose="020F0502020204030204" pitchFamily="34" charset="0"/>
                </a:defRPr>
              </a:lvl1pPr>
            </a:lstStyle>
            <a:p>
              <a:r>
                <a:rPr lang="en-US" sz="900">
                  <a:latin typeface="+mj-lt"/>
                </a:rPr>
                <a:t>Validation QA Summary Report</a:t>
              </a:r>
            </a:p>
            <a:p>
              <a:r>
                <a:rPr lang="en-US" sz="900">
                  <a:latin typeface="+mj-lt"/>
                </a:rPr>
                <a:t>Captures all the steps, results &amp; its evidence</a:t>
              </a:r>
            </a:p>
          </p:txBody>
        </p:sp>
        <p:grpSp>
          <p:nvGrpSpPr>
            <p:cNvPr id="61" name="Group 60">
              <a:extLst>
                <a:ext uri="{FF2B5EF4-FFF2-40B4-BE49-F238E27FC236}">
                  <a16:creationId xmlns:a16="http://schemas.microsoft.com/office/drawing/2014/main" id="{3C4D07C8-A90E-96F2-0256-DEEEC2BCCAB9}"/>
                </a:ext>
              </a:extLst>
            </p:cNvPr>
            <p:cNvGrpSpPr/>
            <p:nvPr/>
          </p:nvGrpSpPr>
          <p:grpSpPr>
            <a:xfrm>
              <a:off x="7706915" y="5162476"/>
              <a:ext cx="937115" cy="245714"/>
              <a:chOff x="7586047" y="3367871"/>
              <a:chExt cx="937115" cy="254986"/>
            </a:xfrm>
          </p:grpSpPr>
          <p:pic>
            <p:nvPicPr>
              <p:cNvPr id="86" name="Picture 85" descr="A close up of a sign&#10;&#10;Description automatically generated">
                <a:extLst>
                  <a:ext uri="{FF2B5EF4-FFF2-40B4-BE49-F238E27FC236}">
                    <a16:creationId xmlns:a16="http://schemas.microsoft.com/office/drawing/2014/main" id="{3FC4E82E-78DB-2029-EE01-31902489F0E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35773" y="3367871"/>
                <a:ext cx="287389" cy="254986"/>
              </a:xfrm>
              <a:prstGeom prst="rect">
                <a:avLst/>
              </a:prstGeom>
              <a:ln w="9525">
                <a:noFill/>
                <a:prstDash val="dash"/>
              </a:ln>
            </p:spPr>
          </p:pic>
          <p:sp>
            <p:nvSpPr>
              <p:cNvPr id="87" name="TextBox 86">
                <a:extLst>
                  <a:ext uri="{FF2B5EF4-FFF2-40B4-BE49-F238E27FC236}">
                    <a16:creationId xmlns:a16="http://schemas.microsoft.com/office/drawing/2014/main" id="{3729FA9D-A9B3-DED7-2B4C-3354CA62D04A}"/>
                  </a:ext>
                </a:extLst>
              </p:cNvPr>
              <p:cNvSpPr txBox="1"/>
              <p:nvPr/>
            </p:nvSpPr>
            <p:spPr>
              <a:xfrm>
                <a:off x="7586047" y="3416090"/>
                <a:ext cx="682879" cy="143725"/>
              </a:xfrm>
              <a:prstGeom prst="rect">
                <a:avLst/>
              </a:prstGeom>
              <a:noFill/>
              <a:ln>
                <a:noFill/>
              </a:ln>
              <a:effectLst/>
            </p:spPr>
            <p:txBody>
              <a:bodyPr wrap="none" lIns="0" tIns="0" rIns="0" bIns="0" rtlCol="0">
                <a:spAutoFit/>
              </a:bodyPr>
              <a:lstStyle/>
              <a:p>
                <a:pPr marR="0" lvl="0" defTabSz="957756" eaLnBrk="1" fontAlgn="auto" latinLnBrk="0" hangingPunct="1">
                  <a:lnSpc>
                    <a:spcPct val="100000"/>
                  </a:lnSpc>
                  <a:spcBef>
                    <a:spcPts val="0"/>
                  </a:spcBef>
                  <a:spcAft>
                    <a:spcPts val="0"/>
                  </a:spcAft>
                  <a:buClr>
                    <a:schemeClr val="tx2"/>
                  </a:buClr>
                  <a:buSzTx/>
                  <a:tabLst/>
                  <a:defRPr/>
                </a:pPr>
                <a:r>
                  <a:rPr kumimoji="0" lang="en-US" sz="900" b="1" i="1" u="none" strike="noStrike" kern="0" cap="none" spc="0" normalizeH="0" baseline="0" noProof="0" err="1">
                    <a:ln>
                      <a:noFill/>
                    </a:ln>
                    <a:effectLst/>
                    <a:uLnTx/>
                    <a:uFillTx/>
                    <a:latin typeface="+mj-lt"/>
                    <a:cs typeface="Calibri" panose="020F0502020204030204" pitchFamily="34" charset="0"/>
                  </a:rPr>
                  <a:t>EasyRepro</a:t>
                </a:r>
                <a:endParaRPr kumimoji="0" lang="en-US" sz="900" b="1" i="1" u="none" strike="noStrike" kern="0" cap="none" spc="0" normalizeH="0" baseline="0" noProof="0">
                  <a:ln>
                    <a:noFill/>
                  </a:ln>
                  <a:effectLst/>
                  <a:uLnTx/>
                  <a:uFillTx/>
                  <a:latin typeface="+mj-lt"/>
                  <a:cs typeface="Calibri" panose="020F0502020204030204" pitchFamily="34" charset="0"/>
                </a:endParaRPr>
              </a:p>
            </p:txBody>
          </p:sp>
        </p:grpSp>
        <p:pic>
          <p:nvPicPr>
            <p:cNvPr id="62" name="Picture 61" descr="A close up of a logo&#10;&#10;Description automatically generated">
              <a:extLst>
                <a:ext uri="{FF2B5EF4-FFF2-40B4-BE49-F238E27FC236}">
                  <a16:creationId xmlns:a16="http://schemas.microsoft.com/office/drawing/2014/main" id="{15131EE6-A806-E2BB-762E-2C17B3D38567}"/>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2445688" y="4840801"/>
              <a:ext cx="407078" cy="384582"/>
            </a:xfrm>
            <a:prstGeom prst="rect">
              <a:avLst/>
            </a:prstGeom>
          </p:spPr>
        </p:pic>
        <p:pic>
          <p:nvPicPr>
            <p:cNvPr id="63" name="Picture 62" descr="A close up of a logo&#10;&#10;Description automatically generated">
              <a:extLst>
                <a:ext uri="{FF2B5EF4-FFF2-40B4-BE49-F238E27FC236}">
                  <a16:creationId xmlns:a16="http://schemas.microsoft.com/office/drawing/2014/main" id="{31CC812D-A0F8-9C40-EB66-EF6FA55F5662}"/>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2943815" y="4913891"/>
              <a:ext cx="360492" cy="238399"/>
            </a:xfrm>
            <a:prstGeom prst="rect">
              <a:avLst/>
            </a:prstGeom>
          </p:spPr>
        </p:pic>
        <p:pic>
          <p:nvPicPr>
            <p:cNvPr id="64" name="Picture 5" descr="Image result for eclipse logo">
              <a:extLst>
                <a:ext uri="{FF2B5EF4-FFF2-40B4-BE49-F238E27FC236}">
                  <a16:creationId xmlns:a16="http://schemas.microsoft.com/office/drawing/2014/main" id="{8F1B1024-0415-12E4-9EE9-A92AD498069C}"/>
                </a:ext>
              </a:extLst>
            </p:cNvPr>
            <p:cNvPicPr>
              <a:picLocks noChangeAspect="1" noChangeArrowheads="1"/>
            </p:cNvPicPr>
            <p:nvPr/>
          </p:nvPicPr>
          <p:blipFill>
            <a:blip r:embed="rId17" cstate="print"/>
            <a:srcRect/>
            <a:stretch>
              <a:fillRect/>
            </a:stretch>
          </p:blipFill>
          <p:spPr bwMode="auto">
            <a:xfrm>
              <a:off x="2473774" y="5238053"/>
              <a:ext cx="350906" cy="331514"/>
            </a:xfrm>
            <a:prstGeom prst="rect">
              <a:avLst/>
            </a:prstGeom>
            <a:noFill/>
          </p:spPr>
        </p:pic>
        <p:pic>
          <p:nvPicPr>
            <p:cNvPr id="65" name="Picture 64">
              <a:extLst>
                <a:ext uri="{FF2B5EF4-FFF2-40B4-BE49-F238E27FC236}">
                  <a16:creationId xmlns:a16="http://schemas.microsoft.com/office/drawing/2014/main" id="{E099C112-CEA5-76B7-C47C-FCFFCA210C3C}"/>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865264" y="5326182"/>
              <a:ext cx="517595" cy="155255"/>
            </a:xfrm>
            <a:prstGeom prst="rect">
              <a:avLst/>
            </a:prstGeom>
          </p:spPr>
        </p:pic>
        <p:pic>
          <p:nvPicPr>
            <p:cNvPr id="66" name="Picture 65">
              <a:extLst>
                <a:ext uri="{FF2B5EF4-FFF2-40B4-BE49-F238E27FC236}">
                  <a16:creationId xmlns:a16="http://schemas.microsoft.com/office/drawing/2014/main" id="{45D17B48-92E0-2612-F60C-4FBE527A663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908520" y="5924010"/>
              <a:ext cx="335659" cy="378193"/>
            </a:xfrm>
            <a:prstGeom prst="rect">
              <a:avLst/>
            </a:prstGeom>
          </p:spPr>
        </p:pic>
        <p:pic>
          <p:nvPicPr>
            <p:cNvPr id="67" name="Picture 66" descr="A close up of a sign&#10;&#10;Description automatically generated">
              <a:extLst>
                <a:ext uri="{FF2B5EF4-FFF2-40B4-BE49-F238E27FC236}">
                  <a16:creationId xmlns:a16="http://schemas.microsoft.com/office/drawing/2014/main" id="{BACF75BC-60A8-6F34-EBA6-6AD439E8B3E4}"/>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552418" y="5317672"/>
              <a:ext cx="839443" cy="211931"/>
            </a:xfrm>
            <a:prstGeom prst="rect">
              <a:avLst/>
            </a:prstGeom>
            <a:ln w="9525">
              <a:noFill/>
              <a:prstDash val="dash"/>
            </a:ln>
          </p:spPr>
        </p:pic>
        <p:grpSp>
          <p:nvGrpSpPr>
            <p:cNvPr id="68" name="Group 67">
              <a:extLst>
                <a:ext uri="{FF2B5EF4-FFF2-40B4-BE49-F238E27FC236}">
                  <a16:creationId xmlns:a16="http://schemas.microsoft.com/office/drawing/2014/main" id="{A5C78445-7828-575D-5558-92BCA64EDBC6}"/>
                </a:ext>
              </a:extLst>
            </p:cNvPr>
            <p:cNvGrpSpPr/>
            <p:nvPr/>
          </p:nvGrpSpPr>
          <p:grpSpPr>
            <a:xfrm>
              <a:off x="7693429" y="4859422"/>
              <a:ext cx="896476" cy="309211"/>
              <a:chOff x="7537311" y="2885932"/>
              <a:chExt cx="937950" cy="335724"/>
            </a:xfrm>
          </p:grpSpPr>
          <p:pic>
            <p:nvPicPr>
              <p:cNvPr id="84" name="Picture 83">
                <a:extLst>
                  <a:ext uri="{FF2B5EF4-FFF2-40B4-BE49-F238E27FC236}">
                    <a16:creationId xmlns:a16="http://schemas.microsoft.com/office/drawing/2014/main" id="{FD6E9F04-75FD-E80A-479A-7BFD13404920}"/>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l="9719" t="30799" r="9946" b="30287"/>
              <a:stretch/>
            </p:blipFill>
            <p:spPr>
              <a:xfrm>
                <a:off x="7571832" y="2924847"/>
                <a:ext cx="868908" cy="257895"/>
              </a:xfrm>
              <a:prstGeom prst="rect">
                <a:avLst/>
              </a:prstGeom>
              <a:ln>
                <a:noFill/>
              </a:ln>
            </p:spPr>
          </p:pic>
          <p:sp>
            <p:nvSpPr>
              <p:cNvPr id="85" name="Rectangle 84">
                <a:extLst>
                  <a:ext uri="{FF2B5EF4-FFF2-40B4-BE49-F238E27FC236}">
                    <a16:creationId xmlns:a16="http://schemas.microsoft.com/office/drawing/2014/main" id="{7AB64722-1E72-B648-C2D3-A03BDA29DCC7}"/>
                  </a:ext>
                </a:extLst>
              </p:cNvPr>
              <p:cNvSpPr/>
              <p:nvPr/>
            </p:nvSpPr>
            <p:spPr>
              <a:xfrm>
                <a:off x="7537311" y="2885932"/>
                <a:ext cx="937950" cy="335724"/>
              </a:xfrm>
              <a:prstGeom prst="rect">
                <a:avLst/>
              </a:prstGeom>
              <a:no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mj-lt"/>
                  <a:cs typeface="Calibri" panose="020F0502020204030204" pitchFamily="34" charset="0"/>
                </a:endParaRPr>
              </a:p>
            </p:txBody>
          </p:sp>
        </p:grpSp>
        <p:pic>
          <p:nvPicPr>
            <p:cNvPr id="69" name="Picture 68" descr="A picture containing athletic game, tennis&#10;&#10;Description automatically generated">
              <a:extLst>
                <a:ext uri="{FF2B5EF4-FFF2-40B4-BE49-F238E27FC236}">
                  <a16:creationId xmlns:a16="http://schemas.microsoft.com/office/drawing/2014/main" id="{CD43D5AC-37D4-D0FE-E25D-8DA2944920A6}"/>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421560" y="5595562"/>
              <a:ext cx="485029" cy="458226"/>
            </a:xfrm>
            <a:prstGeom prst="rect">
              <a:avLst/>
            </a:prstGeom>
          </p:spPr>
        </p:pic>
        <p:grpSp>
          <p:nvGrpSpPr>
            <p:cNvPr id="70" name="Group 69">
              <a:extLst>
                <a:ext uri="{FF2B5EF4-FFF2-40B4-BE49-F238E27FC236}">
                  <a16:creationId xmlns:a16="http://schemas.microsoft.com/office/drawing/2014/main" id="{DB766DBD-7F59-9418-C2CF-D46F2E651611}"/>
                </a:ext>
              </a:extLst>
            </p:cNvPr>
            <p:cNvGrpSpPr/>
            <p:nvPr/>
          </p:nvGrpSpPr>
          <p:grpSpPr>
            <a:xfrm>
              <a:off x="6691380" y="4852990"/>
              <a:ext cx="790812" cy="398271"/>
              <a:chOff x="6670447" y="2870579"/>
              <a:chExt cx="790812" cy="413301"/>
            </a:xfrm>
          </p:grpSpPr>
          <p:pic>
            <p:nvPicPr>
              <p:cNvPr id="82" name="Picture 81" descr="A close up of a logo&#10;&#10;Description automatically generated">
                <a:extLst>
                  <a:ext uri="{FF2B5EF4-FFF2-40B4-BE49-F238E27FC236}">
                    <a16:creationId xmlns:a16="http://schemas.microsoft.com/office/drawing/2014/main" id="{BB299997-D4FC-AEBB-A2CE-318486200F77}"/>
                  </a:ext>
                </a:extLst>
              </p:cNvPr>
              <p:cNvPicPr>
                <a:picLocks noChangeAspect="1"/>
              </p:cNvPicPr>
              <p:nvPr/>
            </p:nvPicPr>
            <p:blipFill rotWithShape="1">
              <a:blip r:embed="rId23" cstate="print">
                <a:extLst>
                  <a:ext uri="{28A0092B-C50C-407E-A947-70E740481C1C}">
                    <a14:useLocalDpi xmlns:a14="http://schemas.microsoft.com/office/drawing/2010/main" val="0"/>
                  </a:ext>
                </a:extLst>
              </a:blip>
              <a:srcRect l="35529" t="8664" r="32799" b="9146"/>
              <a:stretch/>
            </p:blipFill>
            <p:spPr>
              <a:xfrm>
                <a:off x="7215655" y="2883562"/>
                <a:ext cx="245604" cy="400318"/>
              </a:xfrm>
              <a:prstGeom prst="rect">
                <a:avLst/>
              </a:prstGeom>
              <a:ln>
                <a:noFill/>
              </a:ln>
            </p:spPr>
          </p:pic>
          <p:pic>
            <p:nvPicPr>
              <p:cNvPr id="83" name="Picture 82">
                <a:extLst>
                  <a:ext uri="{FF2B5EF4-FFF2-40B4-BE49-F238E27FC236}">
                    <a16:creationId xmlns:a16="http://schemas.microsoft.com/office/drawing/2014/main" id="{882AF643-0EB1-2E68-D95E-42E2C63BB7AC}"/>
                  </a:ext>
                </a:extLst>
              </p:cNvPr>
              <p:cNvPicPr>
                <a:picLocks noChangeAspect="1"/>
              </p:cNvPicPr>
              <p:nvPr/>
            </p:nvPicPr>
            <p:blipFill>
              <a:blip r:embed="rId8"/>
              <a:stretch>
                <a:fillRect/>
              </a:stretch>
            </p:blipFill>
            <p:spPr>
              <a:xfrm>
                <a:off x="6670447" y="2870579"/>
                <a:ext cx="307912" cy="337388"/>
              </a:xfrm>
              <a:prstGeom prst="rect">
                <a:avLst/>
              </a:prstGeom>
              <a:ln w="9525">
                <a:noFill/>
                <a:prstDash val="dash"/>
              </a:ln>
            </p:spPr>
          </p:pic>
        </p:grpSp>
        <p:pic>
          <p:nvPicPr>
            <p:cNvPr id="71" name="Picture 70" descr="A close up of a sign&#10;&#10;Description automatically generated">
              <a:extLst>
                <a:ext uri="{FF2B5EF4-FFF2-40B4-BE49-F238E27FC236}">
                  <a16:creationId xmlns:a16="http://schemas.microsoft.com/office/drawing/2014/main" id="{BC2B10D1-A19A-EB98-9A2D-D8F84B789528}"/>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686528" y="5300335"/>
              <a:ext cx="833311" cy="210384"/>
            </a:xfrm>
            <a:prstGeom prst="rect">
              <a:avLst/>
            </a:prstGeom>
            <a:ln w="9525">
              <a:noFill/>
              <a:prstDash val="dash"/>
            </a:ln>
          </p:spPr>
        </p:pic>
        <p:grpSp>
          <p:nvGrpSpPr>
            <p:cNvPr id="72" name="Group 71">
              <a:extLst>
                <a:ext uri="{FF2B5EF4-FFF2-40B4-BE49-F238E27FC236}">
                  <a16:creationId xmlns:a16="http://schemas.microsoft.com/office/drawing/2014/main" id="{4421694F-BAB9-6663-317B-84E88728F1E2}"/>
                </a:ext>
              </a:extLst>
            </p:cNvPr>
            <p:cNvGrpSpPr/>
            <p:nvPr/>
          </p:nvGrpSpPr>
          <p:grpSpPr>
            <a:xfrm>
              <a:off x="6665511" y="5493645"/>
              <a:ext cx="955520" cy="408956"/>
              <a:chOff x="6684444" y="3865000"/>
              <a:chExt cx="955520" cy="424389"/>
            </a:xfrm>
          </p:grpSpPr>
          <p:pic>
            <p:nvPicPr>
              <p:cNvPr id="80" name="Picture 79" descr="A close up of a sign&#10;&#10;Description automatically generated">
                <a:extLst>
                  <a:ext uri="{FF2B5EF4-FFF2-40B4-BE49-F238E27FC236}">
                    <a16:creationId xmlns:a16="http://schemas.microsoft.com/office/drawing/2014/main" id="{AB28FD22-D8E3-243D-2CF8-3BBE474E73C2}"/>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7180751" y="3865000"/>
                <a:ext cx="459213" cy="385622"/>
              </a:xfrm>
              <a:prstGeom prst="rect">
                <a:avLst/>
              </a:prstGeom>
              <a:ln w="9525">
                <a:noFill/>
                <a:prstDash val="dash"/>
              </a:ln>
            </p:spPr>
          </p:pic>
          <p:pic>
            <p:nvPicPr>
              <p:cNvPr id="81" name="Picture 80">
                <a:extLst>
                  <a:ext uri="{FF2B5EF4-FFF2-40B4-BE49-F238E27FC236}">
                    <a16:creationId xmlns:a16="http://schemas.microsoft.com/office/drawing/2014/main" id="{2E01416E-AF23-9823-7199-923AF7126459}"/>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684444" y="3913740"/>
                <a:ext cx="277213" cy="375649"/>
              </a:xfrm>
              <a:prstGeom prst="rect">
                <a:avLst/>
              </a:prstGeom>
              <a:ln>
                <a:noFill/>
              </a:ln>
            </p:spPr>
          </p:pic>
        </p:grpSp>
        <p:grpSp>
          <p:nvGrpSpPr>
            <p:cNvPr id="73" name="Group 72">
              <a:extLst>
                <a:ext uri="{FF2B5EF4-FFF2-40B4-BE49-F238E27FC236}">
                  <a16:creationId xmlns:a16="http://schemas.microsoft.com/office/drawing/2014/main" id="{52B629F0-6D38-F917-150A-F171722BEBEB}"/>
                </a:ext>
              </a:extLst>
            </p:cNvPr>
            <p:cNvGrpSpPr/>
            <p:nvPr/>
          </p:nvGrpSpPr>
          <p:grpSpPr>
            <a:xfrm>
              <a:off x="7733635" y="5706092"/>
              <a:ext cx="816065" cy="355722"/>
              <a:chOff x="7702408" y="4061827"/>
              <a:chExt cx="816065" cy="369146"/>
            </a:xfrm>
          </p:grpSpPr>
          <p:pic>
            <p:nvPicPr>
              <p:cNvPr id="78" name="Picture 77">
                <a:extLst>
                  <a:ext uri="{FF2B5EF4-FFF2-40B4-BE49-F238E27FC236}">
                    <a16:creationId xmlns:a16="http://schemas.microsoft.com/office/drawing/2014/main" id="{BFE2DC3E-67A9-8F5E-1BD2-18F3E74F4ADF}"/>
                  </a:ext>
                </a:extLst>
              </p:cNvPr>
              <p:cNvPicPr>
                <a:picLocks/>
              </p:cNvPicPr>
              <p:nvPr/>
            </p:nvPicPr>
            <p:blipFill>
              <a:blip r:embed="rId3" cstate="print">
                <a:clrChange>
                  <a:clrFrom>
                    <a:srgbClr val="FFFFFF"/>
                  </a:clrFrom>
                  <a:clrTo>
                    <a:srgbClr val="FFFFFF">
                      <a:alpha val="0"/>
                    </a:srgbClr>
                  </a:clrTo>
                </a:clrChange>
              </a:blip>
              <a:stretch>
                <a:fillRect/>
              </a:stretch>
            </p:blipFill>
            <p:spPr>
              <a:xfrm>
                <a:off x="8066713" y="4159807"/>
                <a:ext cx="451760" cy="173187"/>
              </a:xfrm>
              <a:prstGeom prst="rect">
                <a:avLst/>
              </a:prstGeom>
              <a:effectLst/>
            </p:spPr>
          </p:pic>
          <p:pic>
            <p:nvPicPr>
              <p:cNvPr id="79" name="Picture 78">
                <a:extLst>
                  <a:ext uri="{FF2B5EF4-FFF2-40B4-BE49-F238E27FC236}">
                    <a16:creationId xmlns:a16="http://schemas.microsoft.com/office/drawing/2014/main" id="{0F0889F2-23EC-CBDA-8DCC-B6A8AE8F6CDE}"/>
                  </a:ext>
                </a:extLst>
              </p:cNvPr>
              <p:cNvPicPr>
                <a:picLocks noChangeAspect="1"/>
              </p:cNvPicPr>
              <p:nvPr/>
            </p:nvPicPr>
            <p:blipFill>
              <a:blip r:embed="rId26"/>
              <a:stretch>
                <a:fillRect/>
              </a:stretch>
            </p:blipFill>
            <p:spPr>
              <a:xfrm>
                <a:off x="7702408" y="4061827"/>
                <a:ext cx="292156" cy="369146"/>
              </a:xfrm>
              <a:prstGeom prst="rect">
                <a:avLst/>
              </a:prstGeom>
            </p:spPr>
          </p:pic>
        </p:grpSp>
        <p:pic>
          <p:nvPicPr>
            <p:cNvPr id="74" name="Picture 5" descr="What is Cucumber Testing Tools? - KRN Informatix - Medium">
              <a:extLst>
                <a:ext uri="{FF2B5EF4-FFF2-40B4-BE49-F238E27FC236}">
                  <a16:creationId xmlns:a16="http://schemas.microsoft.com/office/drawing/2014/main" id="{6D117C09-F674-245A-A522-2F7A5719A999}"/>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705351" y="6039797"/>
              <a:ext cx="872632" cy="292102"/>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BC51D443-EC54-4D5B-66B1-43001C101A80}"/>
                </a:ext>
              </a:extLst>
            </p:cNvPr>
            <p:cNvSpPr txBox="1"/>
            <p:nvPr/>
          </p:nvSpPr>
          <p:spPr>
            <a:xfrm>
              <a:off x="3280145" y="5647898"/>
              <a:ext cx="2134376" cy="369332"/>
            </a:xfrm>
            <a:custGeom>
              <a:avLst/>
              <a:gdLst>
                <a:gd name="connsiteX0" fmla="*/ 0 w 2134376"/>
                <a:gd name="connsiteY0" fmla="*/ 0 h 369332"/>
                <a:gd name="connsiteX1" fmla="*/ 554938 w 2134376"/>
                <a:gd name="connsiteY1" fmla="*/ 0 h 369332"/>
                <a:gd name="connsiteX2" fmla="*/ 1024500 w 2134376"/>
                <a:gd name="connsiteY2" fmla="*/ 0 h 369332"/>
                <a:gd name="connsiteX3" fmla="*/ 1515407 w 2134376"/>
                <a:gd name="connsiteY3" fmla="*/ 0 h 369332"/>
                <a:gd name="connsiteX4" fmla="*/ 2134376 w 2134376"/>
                <a:gd name="connsiteY4" fmla="*/ 0 h 369332"/>
                <a:gd name="connsiteX5" fmla="*/ 2134376 w 2134376"/>
                <a:gd name="connsiteY5" fmla="*/ 369332 h 369332"/>
                <a:gd name="connsiteX6" fmla="*/ 1643470 w 2134376"/>
                <a:gd name="connsiteY6" fmla="*/ 369332 h 369332"/>
                <a:gd name="connsiteX7" fmla="*/ 1067188 w 2134376"/>
                <a:gd name="connsiteY7" fmla="*/ 369332 h 369332"/>
                <a:gd name="connsiteX8" fmla="*/ 576282 w 2134376"/>
                <a:gd name="connsiteY8" fmla="*/ 369332 h 369332"/>
                <a:gd name="connsiteX9" fmla="*/ 0 w 2134376"/>
                <a:gd name="connsiteY9" fmla="*/ 369332 h 369332"/>
                <a:gd name="connsiteX10" fmla="*/ 0 w 21343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4376" h="369332" fill="none" extrusionOk="0">
                  <a:moveTo>
                    <a:pt x="0" y="0"/>
                  </a:moveTo>
                  <a:cubicBezTo>
                    <a:pt x="261323" y="-1838"/>
                    <a:pt x="287947" y="6354"/>
                    <a:pt x="554938" y="0"/>
                  </a:cubicBezTo>
                  <a:cubicBezTo>
                    <a:pt x="821929" y="-6354"/>
                    <a:pt x="929822" y="-1052"/>
                    <a:pt x="1024500" y="0"/>
                  </a:cubicBezTo>
                  <a:cubicBezTo>
                    <a:pt x="1119178" y="1052"/>
                    <a:pt x="1397837" y="-22484"/>
                    <a:pt x="1515407" y="0"/>
                  </a:cubicBezTo>
                  <a:cubicBezTo>
                    <a:pt x="1632977" y="22484"/>
                    <a:pt x="1865859" y="1434"/>
                    <a:pt x="2134376" y="0"/>
                  </a:cubicBezTo>
                  <a:cubicBezTo>
                    <a:pt x="2150916" y="167174"/>
                    <a:pt x="2134827" y="289710"/>
                    <a:pt x="2134376" y="369332"/>
                  </a:cubicBezTo>
                  <a:cubicBezTo>
                    <a:pt x="1950889" y="367700"/>
                    <a:pt x="1870783" y="359877"/>
                    <a:pt x="1643470" y="369332"/>
                  </a:cubicBezTo>
                  <a:cubicBezTo>
                    <a:pt x="1416157" y="378787"/>
                    <a:pt x="1346510" y="349497"/>
                    <a:pt x="1067188" y="369332"/>
                  </a:cubicBezTo>
                  <a:cubicBezTo>
                    <a:pt x="787866" y="389167"/>
                    <a:pt x="727754" y="393463"/>
                    <a:pt x="576282" y="369332"/>
                  </a:cubicBezTo>
                  <a:cubicBezTo>
                    <a:pt x="424810" y="345201"/>
                    <a:pt x="249823" y="361147"/>
                    <a:pt x="0" y="369332"/>
                  </a:cubicBezTo>
                  <a:cubicBezTo>
                    <a:pt x="-8930" y="240983"/>
                    <a:pt x="-2025" y="76095"/>
                    <a:pt x="0" y="0"/>
                  </a:cubicBezTo>
                  <a:close/>
                </a:path>
                <a:path w="2134376" h="369332" stroke="0" extrusionOk="0">
                  <a:moveTo>
                    <a:pt x="0" y="0"/>
                  </a:moveTo>
                  <a:cubicBezTo>
                    <a:pt x="147658" y="22017"/>
                    <a:pt x="431753" y="10902"/>
                    <a:pt x="576282" y="0"/>
                  </a:cubicBezTo>
                  <a:cubicBezTo>
                    <a:pt x="720811" y="-10902"/>
                    <a:pt x="1031856" y="-25079"/>
                    <a:pt x="1152563" y="0"/>
                  </a:cubicBezTo>
                  <a:cubicBezTo>
                    <a:pt x="1273270" y="25079"/>
                    <a:pt x="1886938" y="13514"/>
                    <a:pt x="2134376" y="0"/>
                  </a:cubicBezTo>
                  <a:cubicBezTo>
                    <a:pt x="2119292" y="164107"/>
                    <a:pt x="2121096" y="205178"/>
                    <a:pt x="2134376" y="369332"/>
                  </a:cubicBezTo>
                  <a:cubicBezTo>
                    <a:pt x="2024425" y="388666"/>
                    <a:pt x="1770671" y="348901"/>
                    <a:pt x="1664813" y="369332"/>
                  </a:cubicBezTo>
                  <a:cubicBezTo>
                    <a:pt x="1558955" y="389763"/>
                    <a:pt x="1267552" y="362475"/>
                    <a:pt x="1109876" y="369332"/>
                  </a:cubicBezTo>
                  <a:cubicBezTo>
                    <a:pt x="952200" y="376189"/>
                    <a:pt x="763697" y="363210"/>
                    <a:pt x="554938" y="369332"/>
                  </a:cubicBezTo>
                  <a:cubicBezTo>
                    <a:pt x="346179" y="375454"/>
                    <a:pt x="228565" y="374828"/>
                    <a:pt x="0" y="369332"/>
                  </a:cubicBezTo>
                  <a:cubicBezTo>
                    <a:pt x="4472" y="267784"/>
                    <a:pt x="9150" y="77888"/>
                    <a:pt x="0" y="0"/>
                  </a:cubicBezTo>
                  <a:close/>
                </a:path>
              </a:pathLst>
            </a:custGeom>
            <a:solidFill>
              <a:schemeClr val="accent4">
                <a:lumMod val="20000"/>
                <a:lumOff val="80000"/>
              </a:schemeClr>
            </a:solidFill>
            <a:ln>
              <a:solidFill>
                <a:schemeClr val="accent4"/>
              </a:solidFill>
              <a:prstDash val="dash"/>
              <a:extLst>
                <a:ext uri="{C807C97D-BFC1-408E-A445-0C87EB9F89A2}">
                  <ask:lineSketchStyleProps xmlns:ask="http://schemas.microsoft.com/office/drawing/2018/sketchyshapes" sd="673472789">
                    <a:prstGeom prst="rect">
                      <a:avLst/>
                    </a:prstGeom>
                    <ask:type>
                      <ask:lineSketchFreehand/>
                    </ask:type>
                  </ask:lineSketchStyleProps>
                </a:ext>
              </a:extLst>
            </a:ln>
            <a:effectLst/>
          </p:spPr>
          <p:txBody>
            <a:bodyPr wrap="square" lIns="0" rtlCol="0">
              <a:spAutoFit/>
            </a:bodyPr>
            <a:lstStyle/>
            <a:p>
              <a:pPr lvl="0" algn="ctr" defTabSz="957756">
                <a:buClr>
                  <a:schemeClr val="tx2"/>
                </a:buClr>
                <a:defRPr/>
              </a:pPr>
              <a:r>
                <a:rPr lang="en-US" sz="900" i="1" kern="0">
                  <a:solidFill>
                    <a:schemeClr val="accent3"/>
                  </a:solidFill>
                  <a:latin typeface="+mj-lt"/>
                  <a:cs typeface="Calibri" panose="020F0502020204030204" pitchFamily="34" charset="0"/>
                </a:rPr>
                <a:t>Note: Only Sample tool sets are represented </a:t>
              </a:r>
              <a:endParaRPr kumimoji="0" lang="en-US" sz="900" b="0" i="1" u="none" strike="noStrike" kern="0" cap="none" spc="0" normalizeH="0" baseline="0" noProof="0">
                <a:ln>
                  <a:noFill/>
                </a:ln>
                <a:solidFill>
                  <a:schemeClr val="accent3"/>
                </a:solidFill>
                <a:effectLst/>
                <a:uLnTx/>
                <a:uFillTx/>
                <a:latin typeface="+mj-lt"/>
                <a:cs typeface="Calibri" panose="020F0502020204030204" pitchFamily="34" charset="0"/>
              </a:endParaRPr>
            </a:p>
          </p:txBody>
        </p:sp>
        <p:cxnSp>
          <p:nvCxnSpPr>
            <p:cNvPr id="76" name="Straight Connector 75">
              <a:extLst>
                <a:ext uri="{FF2B5EF4-FFF2-40B4-BE49-F238E27FC236}">
                  <a16:creationId xmlns:a16="http://schemas.microsoft.com/office/drawing/2014/main" id="{FCB0EB10-6F6E-D34F-7CB5-C614326C42A4}"/>
                </a:ext>
              </a:extLst>
            </p:cNvPr>
            <p:cNvCxnSpPr>
              <a:cxnSpLocks/>
            </p:cNvCxnSpPr>
            <p:nvPr/>
          </p:nvCxnSpPr>
          <p:spPr>
            <a:xfrm flipV="1">
              <a:off x="1466827" y="4851537"/>
              <a:ext cx="0" cy="1280160"/>
            </a:xfrm>
            <a:prstGeom prst="line">
              <a:avLst/>
            </a:prstGeom>
            <a:noFill/>
            <a:ln w="6350" cap="flat" cmpd="sng" algn="ctr">
              <a:solidFill>
                <a:schemeClr val="bg1">
                  <a:lumMod val="65000"/>
                </a:schemeClr>
              </a:solidFill>
              <a:prstDash val="dash"/>
              <a:headEnd type="none" w="med" len="med"/>
              <a:tailEnd type="none" w="med" len="med"/>
            </a:ln>
            <a:effectLst/>
          </p:spPr>
        </p:cxnSp>
        <p:cxnSp>
          <p:nvCxnSpPr>
            <p:cNvPr id="77" name="Straight Connector 76">
              <a:extLst>
                <a:ext uri="{FF2B5EF4-FFF2-40B4-BE49-F238E27FC236}">
                  <a16:creationId xmlns:a16="http://schemas.microsoft.com/office/drawing/2014/main" id="{CCEF86A7-5F76-614F-67A1-F5A245BBBEB2}"/>
                </a:ext>
              </a:extLst>
            </p:cNvPr>
            <p:cNvCxnSpPr>
              <a:cxnSpLocks/>
            </p:cNvCxnSpPr>
            <p:nvPr/>
          </p:nvCxnSpPr>
          <p:spPr>
            <a:xfrm flipV="1">
              <a:off x="2534639" y="5124613"/>
              <a:ext cx="0" cy="1645920"/>
            </a:xfrm>
            <a:prstGeom prst="line">
              <a:avLst/>
            </a:prstGeom>
            <a:noFill/>
            <a:ln w="6350" cap="flat" cmpd="sng" algn="ctr">
              <a:solidFill>
                <a:schemeClr val="bg1">
                  <a:lumMod val="65000"/>
                </a:schemeClr>
              </a:solidFill>
              <a:prstDash val="dash"/>
              <a:headEnd type="none" w="med" len="med"/>
              <a:tailEnd type="none" w="med" len="med"/>
            </a:ln>
            <a:effectLst/>
          </p:spPr>
        </p:cxnSp>
      </p:grpSp>
      <p:sp>
        <p:nvSpPr>
          <p:cNvPr id="90" name="Title 1">
            <a:extLst>
              <a:ext uri="{FF2B5EF4-FFF2-40B4-BE49-F238E27FC236}">
                <a16:creationId xmlns:a16="http://schemas.microsoft.com/office/drawing/2014/main" id="{A0A86946-9CA0-B8F7-F2A7-B1C3EED4FE20}"/>
              </a:ext>
            </a:extLst>
          </p:cNvPr>
          <p:cNvSpPr>
            <a:spLocks noGrp="1"/>
          </p:cNvSpPr>
          <p:nvPr>
            <p:ph type="title"/>
          </p:nvPr>
        </p:nvSpPr>
        <p:spPr>
          <a:xfrm>
            <a:off x="404813" y="388189"/>
            <a:ext cx="10947772" cy="558900"/>
          </a:xfrm>
        </p:spPr>
        <p:txBody>
          <a:bodyPr/>
          <a:lstStyle/>
          <a:p>
            <a:r>
              <a:rPr lang="en-IN" dirty="0"/>
              <a:t>Typical CI-CD Pipeline Steps</a:t>
            </a:r>
          </a:p>
        </p:txBody>
      </p:sp>
      <p:sp>
        <p:nvSpPr>
          <p:cNvPr id="91" name="Title 1">
            <a:extLst>
              <a:ext uri="{FF2B5EF4-FFF2-40B4-BE49-F238E27FC236}">
                <a16:creationId xmlns:a16="http://schemas.microsoft.com/office/drawing/2014/main" id="{339FA522-5846-497D-9E0B-0B67046ED772}"/>
              </a:ext>
            </a:extLst>
          </p:cNvPr>
          <p:cNvSpPr txBox="1">
            <a:spLocks/>
          </p:cNvSpPr>
          <p:nvPr/>
        </p:nvSpPr>
        <p:spPr>
          <a:xfrm>
            <a:off x="288317" y="3137929"/>
            <a:ext cx="10947772" cy="558900"/>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IN" dirty="0"/>
              <a:t>Recommended CI-CD Pipeline TOOLS – Step WISE</a:t>
            </a:r>
          </a:p>
        </p:txBody>
      </p:sp>
    </p:spTree>
    <p:extLst>
      <p:ext uri="{BB962C8B-B14F-4D97-AF65-F5344CB8AC3E}">
        <p14:creationId xmlns:p14="http://schemas.microsoft.com/office/powerpoint/2010/main" val="348941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33809-EE0C-33C8-A287-93EB07E6FDF1}"/>
              </a:ext>
            </a:extLst>
          </p:cNvPr>
          <p:cNvSpPr>
            <a:spLocks noGrp="1"/>
          </p:cNvSpPr>
          <p:nvPr>
            <p:ph type="title"/>
          </p:nvPr>
        </p:nvSpPr>
        <p:spPr>
          <a:xfrm>
            <a:off x="404813" y="388188"/>
            <a:ext cx="10947772" cy="316173"/>
          </a:xfrm>
        </p:spPr>
        <p:txBody>
          <a:bodyPr/>
          <a:lstStyle/>
          <a:p>
            <a:r>
              <a:rPr lang="en-US"/>
              <a:t>Recommended Standards, Tools, Frameworks</a:t>
            </a:r>
          </a:p>
        </p:txBody>
      </p:sp>
      <p:graphicFrame>
        <p:nvGraphicFramePr>
          <p:cNvPr id="3" name="Table 2">
            <a:extLst>
              <a:ext uri="{FF2B5EF4-FFF2-40B4-BE49-F238E27FC236}">
                <a16:creationId xmlns:a16="http://schemas.microsoft.com/office/drawing/2014/main" id="{C129D896-66D0-A1F3-EC85-B0E30EDA5A80}"/>
              </a:ext>
            </a:extLst>
          </p:cNvPr>
          <p:cNvGraphicFramePr>
            <a:graphicFrameLocks noGrp="1"/>
          </p:cNvGraphicFramePr>
          <p:nvPr>
            <p:extLst>
              <p:ext uri="{D42A27DB-BD31-4B8C-83A1-F6EECF244321}">
                <p14:modId xmlns:p14="http://schemas.microsoft.com/office/powerpoint/2010/main" val="3750258542"/>
              </p:ext>
            </p:extLst>
          </p:nvPr>
        </p:nvGraphicFramePr>
        <p:xfrm>
          <a:off x="351692" y="781538"/>
          <a:ext cx="11218931" cy="5501638"/>
        </p:xfrm>
        <a:graphic>
          <a:graphicData uri="http://schemas.openxmlformats.org/drawingml/2006/table">
            <a:tbl>
              <a:tblPr firstRow="1" bandRow="1">
                <a:tableStyleId>{5C22544A-7EE6-4342-B048-85BDC9FD1C3A}</a:tableStyleId>
              </a:tblPr>
              <a:tblGrid>
                <a:gridCol w="3247019">
                  <a:extLst>
                    <a:ext uri="{9D8B030D-6E8A-4147-A177-3AD203B41FA5}">
                      <a16:colId xmlns:a16="http://schemas.microsoft.com/office/drawing/2014/main" val="615363209"/>
                    </a:ext>
                  </a:extLst>
                </a:gridCol>
                <a:gridCol w="3247019">
                  <a:extLst>
                    <a:ext uri="{9D8B030D-6E8A-4147-A177-3AD203B41FA5}">
                      <a16:colId xmlns:a16="http://schemas.microsoft.com/office/drawing/2014/main" val="333451128"/>
                    </a:ext>
                  </a:extLst>
                </a:gridCol>
                <a:gridCol w="4724893">
                  <a:extLst>
                    <a:ext uri="{9D8B030D-6E8A-4147-A177-3AD203B41FA5}">
                      <a16:colId xmlns:a16="http://schemas.microsoft.com/office/drawing/2014/main" val="801222919"/>
                    </a:ext>
                  </a:extLst>
                </a:gridCol>
              </a:tblGrid>
              <a:tr h="370840">
                <a:tc>
                  <a:txBody>
                    <a:bodyPr/>
                    <a:lstStyle/>
                    <a:p>
                      <a:r>
                        <a:rPr lang="en-US" sz="1400"/>
                        <a:t>Standards/Tools/Frameworks</a:t>
                      </a:r>
                    </a:p>
                  </a:txBody>
                  <a:tcPr/>
                </a:tc>
                <a:tc>
                  <a:txBody>
                    <a:bodyPr/>
                    <a:lstStyle/>
                    <a:p>
                      <a:r>
                        <a:rPr lang="en-US" sz="1400"/>
                        <a:t>Recommendations</a:t>
                      </a:r>
                    </a:p>
                  </a:txBody>
                  <a:tcPr/>
                </a:tc>
                <a:tc>
                  <a:txBody>
                    <a:bodyPr/>
                    <a:lstStyle/>
                    <a:p>
                      <a:r>
                        <a:rPr lang="en-US" sz="1400"/>
                        <a:t>Comment</a:t>
                      </a:r>
                    </a:p>
                  </a:txBody>
                  <a:tcPr/>
                </a:tc>
                <a:extLst>
                  <a:ext uri="{0D108BD9-81ED-4DB2-BD59-A6C34878D82A}">
                    <a16:rowId xmlns:a16="http://schemas.microsoft.com/office/drawing/2014/main" val="1363268100"/>
                  </a:ext>
                </a:extLst>
              </a:tr>
              <a:tr h="370840">
                <a:tc>
                  <a:txBody>
                    <a:bodyPr/>
                    <a:lstStyle/>
                    <a:p>
                      <a:r>
                        <a:rPr lang="en-US" sz="1200"/>
                        <a:t>Language</a:t>
                      </a:r>
                    </a:p>
                  </a:txBody>
                  <a:tcPr/>
                </a:tc>
                <a:tc>
                  <a:txBody>
                    <a:bodyPr/>
                    <a:lstStyle/>
                    <a:p>
                      <a:r>
                        <a:rPr lang="en-US" sz="1200"/>
                        <a:t>Java 8+</a:t>
                      </a:r>
                    </a:p>
                  </a:txBody>
                  <a:tcPr/>
                </a:tc>
                <a:tc>
                  <a:txBody>
                    <a:bodyPr/>
                    <a:lstStyle/>
                    <a:p>
                      <a:r>
                        <a:rPr lang="en-US" sz="1200"/>
                        <a:t>Availability of latest features</a:t>
                      </a:r>
                    </a:p>
                  </a:txBody>
                  <a:tcPr/>
                </a:tc>
                <a:extLst>
                  <a:ext uri="{0D108BD9-81ED-4DB2-BD59-A6C34878D82A}">
                    <a16:rowId xmlns:a16="http://schemas.microsoft.com/office/drawing/2014/main" val="2159744030"/>
                  </a:ext>
                </a:extLst>
              </a:tr>
              <a:tr h="370839">
                <a:tc>
                  <a:txBody>
                    <a:bodyPr/>
                    <a:lstStyle/>
                    <a:p>
                      <a:pPr lvl="0">
                        <a:buNone/>
                      </a:pPr>
                      <a:r>
                        <a:rPr lang="en-US" sz="1200"/>
                        <a:t>SDLC methodology</a:t>
                      </a:r>
                    </a:p>
                  </a:txBody>
                  <a:tcPr/>
                </a:tc>
                <a:tc>
                  <a:txBody>
                    <a:bodyPr/>
                    <a:lstStyle/>
                    <a:p>
                      <a:pPr marL="285750" lvl="0" indent="-285750">
                        <a:buFont typeface="Arial"/>
                        <a:buChar char="•"/>
                      </a:pPr>
                      <a:r>
                        <a:rPr lang="en-US" sz="1200"/>
                        <a:t>Agile</a:t>
                      </a:r>
                    </a:p>
                    <a:p>
                      <a:pPr marL="285750" lvl="0" indent="-285750">
                        <a:buFont typeface="Arial"/>
                        <a:buChar char="•"/>
                      </a:pPr>
                      <a:r>
                        <a:rPr lang="en-US" sz="1200"/>
                        <a:t>Iterative</a:t>
                      </a:r>
                    </a:p>
                  </a:txBody>
                  <a:tcPr/>
                </a:tc>
                <a:tc>
                  <a:txBody>
                    <a:bodyPr/>
                    <a:lstStyle/>
                    <a:p>
                      <a:pPr lvl="0">
                        <a:buNone/>
                      </a:pPr>
                      <a:r>
                        <a:rPr lang="en-US" sz="1200"/>
                        <a:t>Agile is commonly used both for development and prod support</a:t>
                      </a:r>
                    </a:p>
                  </a:txBody>
                  <a:tcPr/>
                </a:tc>
                <a:extLst>
                  <a:ext uri="{0D108BD9-81ED-4DB2-BD59-A6C34878D82A}">
                    <a16:rowId xmlns:a16="http://schemas.microsoft.com/office/drawing/2014/main" val="3992634445"/>
                  </a:ext>
                </a:extLst>
              </a:tr>
              <a:tr h="370840">
                <a:tc>
                  <a:txBody>
                    <a:bodyPr/>
                    <a:lstStyle/>
                    <a:p>
                      <a:r>
                        <a:rPr lang="en-US" sz="1200"/>
                        <a:t>Coding Framework</a:t>
                      </a:r>
                    </a:p>
                  </a:txBody>
                  <a:tcPr/>
                </a:tc>
                <a:tc>
                  <a:txBody>
                    <a:bodyPr/>
                    <a:lstStyle/>
                    <a:p>
                      <a:pPr marL="285750" indent="-285750">
                        <a:buFont typeface="Arial"/>
                        <a:buChar char="•"/>
                      </a:pPr>
                      <a:r>
                        <a:rPr lang="en-US" sz="1200"/>
                        <a:t>IntelliJ</a:t>
                      </a:r>
                    </a:p>
                    <a:p>
                      <a:pPr marL="285750" lvl="0" indent="-285750">
                        <a:buFont typeface="Arial"/>
                        <a:buChar char="•"/>
                      </a:pPr>
                      <a:r>
                        <a:rPr lang="en-US" sz="1200"/>
                        <a:t>Eclipse</a:t>
                      </a:r>
                    </a:p>
                  </a:txBody>
                  <a:tcPr/>
                </a:tc>
                <a:tc>
                  <a:txBody>
                    <a:bodyPr/>
                    <a:lstStyle/>
                    <a:p>
                      <a:r>
                        <a:rPr lang="en-US" sz="1200"/>
                        <a:t>Most used IDEs</a:t>
                      </a:r>
                    </a:p>
                  </a:txBody>
                  <a:tcPr/>
                </a:tc>
                <a:extLst>
                  <a:ext uri="{0D108BD9-81ED-4DB2-BD59-A6C34878D82A}">
                    <a16:rowId xmlns:a16="http://schemas.microsoft.com/office/drawing/2014/main" val="1411666934"/>
                  </a:ext>
                </a:extLst>
              </a:tr>
              <a:tr h="370840">
                <a:tc>
                  <a:txBody>
                    <a:bodyPr/>
                    <a:lstStyle/>
                    <a:p>
                      <a:r>
                        <a:rPr lang="en-US" sz="1200"/>
                        <a:t>Build Tools</a:t>
                      </a:r>
                    </a:p>
                  </a:txBody>
                  <a:tcPr/>
                </a:tc>
                <a:tc>
                  <a:txBody>
                    <a:bodyPr/>
                    <a:lstStyle/>
                    <a:p>
                      <a:pPr marL="285750" indent="-285750">
                        <a:buFont typeface="Arial"/>
                        <a:buChar char="•"/>
                      </a:pPr>
                      <a:r>
                        <a:rPr lang="en-US" sz="1200"/>
                        <a:t>Maven</a:t>
                      </a:r>
                    </a:p>
                    <a:p>
                      <a:pPr marL="285750" lvl="0" indent="-285750">
                        <a:buFont typeface="Arial"/>
                        <a:buChar char="•"/>
                      </a:pPr>
                      <a:r>
                        <a:rPr lang="en-US" sz="1200"/>
                        <a:t>Gradle</a:t>
                      </a:r>
                    </a:p>
                  </a:txBody>
                  <a:tcPr/>
                </a:tc>
                <a:tc>
                  <a:txBody>
                    <a:bodyPr/>
                    <a:lstStyle/>
                    <a:p>
                      <a:endParaRPr lang="en-US" sz="1200"/>
                    </a:p>
                  </a:txBody>
                  <a:tcPr/>
                </a:tc>
                <a:extLst>
                  <a:ext uri="{0D108BD9-81ED-4DB2-BD59-A6C34878D82A}">
                    <a16:rowId xmlns:a16="http://schemas.microsoft.com/office/drawing/2014/main" val="3013371144"/>
                  </a:ext>
                </a:extLst>
              </a:tr>
              <a:tr h="370840">
                <a:tc>
                  <a:txBody>
                    <a:bodyPr/>
                    <a:lstStyle/>
                    <a:p>
                      <a:r>
                        <a:rPr lang="en-US" sz="1200"/>
                        <a:t>Logging Framework</a:t>
                      </a:r>
                    </a:p>
                  </a:txBody>
                  <a:tcPr/>
                </a:tc>
                <a:tc>
                  <a:txBody>
                    <a:bodyPr/>
                    <a:lstStyle/>
                    <a:p>
                      <a:pPr marL="285750" indent="-285750">
                        <a:buFont typeface="Arial"/>
                        <a:buChar char="•"/>
                      </a:pPr>
                      <a:r>
                        <a:rPr lang="en-US" sz="1200"/>
                        <a:t>Log4J</a:t>
                      </a:r>
                    </a:p>
                    <a:p>
                      <a:pPr marL="285750" lvl="0" indent="-285750">
                        <a:buFont typeface="Arial"/>
                        <a:buChar char="•"/>
                      </a:pPr>
                      <a:r>
                        <a:rPr lang="en-US" sz="1200"/>
                        <a:t>slf4j</a:t>
                      </a:r>
                    </a:p>
                  </a:txBody>
                  <a:tcPr/>
                </a:tc>
                <a:tc>
                  <a:txBody>
                    <a:bodyPr/>
                    <a:lstStyle/>
                    <a:p>
                      <a:pPr lvl="0">
                        <a:buNone/>
                      </a:pPr>
                      <a:r>
                        <a:rPr lang="en-US" sz="1200" b="0" i="0" u="none" strike="noStrike" noProof="0">
                          <a:solidFill>
                            <a:srgbClr val="000000"/>
                          </a:solidFill>
                          <a:latin typeface="Ubuntu"/>
                        </a:rPr>
                        <a:t>Well known logging frameworks for Java</a:t>
                      </a:r>
                      <a:endParaRPr lang="en-US" sz="1200"/>
                    </a:p>
                  </a:txBody>
                  <a:tcPr/>
                </a:tc>
                <a:extLst>
                  <a:ext uri="{0D108BD9-81ED-4DB2-BD59-A6C34878D82A}">
                    <a16:rowId xmlns:a16="http://schemas.microsoft.com/office/drawing/2014/main" val="2491166556"/>
                  </a:ext>
                </a:extLst>
              </a:tr>
              <a:tr h="370839">
                <a:tc>
                  <a:txBody>
                    <a:bodyPr/>
                    <a:lstStyle/>
                    <a:p>
                      <a:pPr lvl="0">
                        <a:buNone/>
                      </a:pPr>
                      <a:r>
                        <a:rPr lang="en-US" sz="1200"/>
                        <a:t>Testing</a:t>
                      </a:r>
                    </a:p>
                  </a:txBody>
                  <a:tcPr/>
                </a:tc>
                <a:tc>
                  <a:txBody>
                    <a:bodyPr/>
                    <a:lstStyle/>
                    <a:p>
                      <a:pPr marL="285750" lvl="0" indent="-285750">
                        <a:buFont typeface="Arial"/>
                        <a:buChar char="•"/>
                      </a:pPr>
                      <a:r>
                        <a:rPr lang="en-US" sz="1200"/>
                        <a:t>JUnit</a:t>
                      </a:r>
                    </a:p>
                    <a:p>
                      <a:pPr marL="285750" lvl="0" indent="-285750">
                        <a:buFont typeface="Arial"/>
                        <a:buChar char="•"/>
                      </a:pPr>
                      <a:r>
                        <a:rPr lang="en-US" sz="1200"/>
                        <a:t>Mockito</a:t>
                      </a:r>
                    </a:p>
                    <a:p>
                      <a:pPr marL="285750" lvl="0" indent="-285750">
                        <a:buFont typeface="Arial"/>
                        <a:buChar char="•"/>
                      </a:pPr>
                      <a:r>
                        <a:rPr lang="en-US" sz="1200"/>
                        <a:t>Swagger</a:t>
                      </a:r>
                    </a:p>
                    <a:p>
                      <a:pPr marL="285750" lvl="0" indent="-285750">
                        <a:buFont typeface="Arial"/>
                        <a:buChar char="•"/>
                      </a:pPr>
                      <a:r>
                        <a:rPr lang="en-US" sz="1200"/>
                        <a:t>Postman</a:t>
                      </a:r>
                    </a:p>
                  </a:txBody>
                  <a:tcPr/>
                </a:tc>
                <a:tc>
                  <a:txBody>
                    <a:bodyPr/>
                    <a:lstStyle/>
                    <a:p>
                      <a:pPr lvl="0">
                        <a:buNone/>
                      </a:pPr>
                      <a:r>
                        <a:rPr lang="en-US" sz="1200"/>
                        <a:t>Well known testing frameworks/tools for Java</a:t>
                      </a:r>
                    </a:p>
                  </a:txBody>
                  <a:tcPr/>
                </a:tc>
                <a:extLst>
                  <a:ext uri="{0D108BD9-81ED-4DB2-BD59-A6C34878D82A}">
                    <a16:rowId xmlns:a16="http://schemas.microsoft.com/office/drawing/2014/main" val="2050914587"/>
                  </a:ext>
                </a:extLst>
              </a:tr>
              <a:tr h="370838">
                <a:tc>
                  <a:txBody>
                    <a:bodyPr/>
                    <a:lstStyle/>
                    <a:p>
                      <a:pPr lvl="0">
                        <a:buNone/>
                      </a:pPr>
                      <a:r>
                        <a:rPr lang="en-US" sz="1200"/>
                        <a:t>CI/CD</a:t>
                      </a:r>
                    </a:p>
                  </a:txBody>
                  <a:tcPr/>
                </a:tc>
                <a:tc>
                  <a:txBody>
                    <a:bodyPr/>
                    <a:lstStyle/>
                    <a:p>
                      <a:pPr marL="285750" lvl="0" indent="-285750">
                        <a:buFont typeface="Arial"/>
                        <a:buChar char="•"/>
                      </a:pPr>
                      <a:r>
                        <a:rPr lang="en-US" sz="1200"/>
                        <a:t>Jenkins</a:t>
                      </a:r>
                    </a:p>
                  </a:txBody>
                  <a:tcPr/>
                </a:tc>
                <a:tc>
                  <a:txBody>
                    <a:bodyPr/>
                    <a:lstStyle/>
                    <a:p>
                      <a:pPr lvl="0">
                        <a:buNone/>
                      </a:pPr>
                      <a:endParaRPr lang="en-US" sz="1200"/>
                    </a:p>
                  </a:txBody>
                  <a:tcPr/>
                </a:tc>
                <a:extLst>
                  <a:ext uri="{0D108BD9-81ED-4DB2-BD59-A6C34878D82A}">
                    <a16:rowId xmlns:a16="http://schemas.microsoft.com/office/drawing/2014/main" val="1671316397"/>
                  </a:ext>
                </a:extLst>
              </a:tr>
              <a:tr h="370838">
                <a:tc>
                  <a:txBody>
                    <a:bodyPr/>
                    <a:lstStyle/>
                    <a:p>
                      <a:pPr lvl="0">
                        <a:buNone/>
                      </a:pPr>
                      <a:r>
                        <a:rPr lang="en-US" sz="1200"/>
                        <a:t>Source code Management</a:t>
                      </a:r>
                    </a:p>
                  </a:txBody>
                  <a:tcPr/>
                </a:tc>
                <a:tc>
                  <a:txBody>
                    <a:bodyPr/>
                    <a:lstStyle/>
                    <a:p>
                      <a:pPr marL="285750" lvl="0" indent="-285750">
                        <a:buFont typeface="Arial"/>
                        <a:buChar char="•"/>
                      </a:pPr>
                      <a:r>
                        <a:rPr lang="en-US" sz="1200"/>
                        <a:t>Git</a:t>
                      </a:r>
                    </a:p>
                    <a:p>
                      <a:pPr marL="285750" lvl="0" indent="-285750">
                        <a:buFont typeface="Arial"/>
                        <a:buChar char="•"/>
                      </a:pPr>
                      <a:r>
                        <a:rPr lang="en-US" sz="1200"/>
                        <a:t>GitHub</a:t>
                      </a:r>
                    </a:p>
                    <a:p>
                      <a:pPr marL="285750" lvl="0" indent="-285750">
                        <a:buFont typeface="Arial"/>
                        <a:buChar char="•"/>
                      </a:pPr>
                      <a:r>
                        <a:rPr lang="en-US" sz="1200"/>
                        <a:t>Bit Bucket</a:t>
                      </a:r>
                    </a:p>
                    <a:p>
                      <a:pPr marL="285750" lvl="0" indent="-285750">
                        <a:buFont typeface="Arial"/>
                        <a:buChar char="•"/>
                      </a:pPr>
                      <a:r>
                        <a:rPr lang="en-US" sz="1200"/>
                        <a:t>SVN</a:t>
                      </a:r>
                    </a:p>
                  </a:txBody>
                  <a:tcPr/>
                </a:tc>
                <a:tc>
                  <a:txBody>
                    <a:bodyPr/>
                    <a:lstStyle/>
                    <a:p>
                      <a:pPr lvl="0">
                        <a:buNone/>
                      </a:pPr>
                      <a:r>
                        <a:rPr lang="en-US" sz="1200"/>
                        <a:t>Easy collaboration</a:t>
                      </a:r>
                    </a:p>
                    <a:p>
                      <a:pPr lvl="0">
                        <a:buNone/>
                      </a:pPr>
                      <a:r>
                        <a:rPr lang="en-US" sz="1200"/>
                        <a:t>Automatic merges</a:t>
                      </a:r>
                    </a:p>
                  </a:txBody>
                  <a:tcPr/>
                </a:tc>
                <a:extLst>
                  <a:ext uri="{0D108BD9-81ED-4DB2-BD59-A6C34878D82A}">
                    <a16:rowId xmlns:a16="http://schemas.microsoft.com/office/drawing/2014/main" val="262558363"/>
                  </a:ext>
                </a:extLst>
              </a:tr>
              <a:tr h="370838">
                <a:tc>
                  <a:txBody>
                    <a:bodyPr/>
                    <a:lstStyle/>
                    <a:p>
                      <a:pPr lvl="0">
                        <a:buNone/>
                      </a:pPr>
                      <a:r>
                        <a:rPr lang="en-US" sz="1200"/>
                        <a:t>DevOps/ALM tools</a:t>
                      </a:r>
                    </a:p>
                  </a:txBody>
                  <a:tcPr/>
                </a:tc>
                <a:tc>
                  <a:txBody>
                    <a:bodyPr/>
                    <a:lstStyle/>
                    <a:p>
                      <a:pPr marL="285750" lvl="0" indent="-285750">
                        <a:buFont typeface="Arial"/>
                        <a:buChar char="•"/>
                      </a:pPr>
                      <a:r>
                        <a:rPr lang="en-US" sz="1200"/>
                        <a:t>Jira</a:t>
                      </a:r>
                    </a:p>
                    <a:p>
                      <a:pPr marL="285750" lvl="0" indent="-285750">
                        <a:buFont typeface="Arial"/>
                        <a:buChar char="•"/>
                      </a:pPr>
                      <a:r>
                        <a:rPr lang="en-US" sz="1200"/>
                        <a:t>Confluence</a:t>
                      </a:r>
                    </a:p>
                  </a:txBody>
                  <a:tcPr/>
                </a:tc>
                <a:tc>
                  <a:txBody>
                    <a:bodyPr/>
                    <a:lstStyle/>
                    <a:p>
                      <a:pPr lvl="0">
                        <a:buNone/>
                      </a:pPr>
                      <a:r>
                        <a:rPr lang="en-US" sz="1200"/>
                        <a:t>Commonly used</a:t>
                      </a:r>
                    </a:p>
                  </a:txBody>
                  <a:tcPr/>
                </a:tc>
                <a:extLst>
                  <a:ext uri="{0D108BD9-81ED-4DB2-BD59-A6C34878D82A}">
                    <a16:rowId xmlns:a16="http://schemas.microsoft.com/office/drawing/2014/main" val="3138508437"/>
                  </a:ext>
                </a:extLst>
              </a:tr>
              <a:tr h="370838">
                <a:tc>
                  <a:txBody>
                    <a:bodyPr/>
                    <a:lstStyle/>
                    <a:p>
                      <a:pPr lvl="0">
                        <a:buNone/>
                      </a:pPr>
                      <a:r>
                        <a:rPr lang="en-US" sz="1200"/>
                        <a:t>Monitoring</a:t>
                      </a:r>
                    </a:p>
                  </a:txBody>
                  <a:tcPr/>
                </a:tc>
                <a:tc>
                  <a:txBody>
                    <a:bodyPr/>
                    <a:lstStyle/>
                    <a:p>
                      <a:pPr marL="285750" lvl="0" indent="-285750">
                        <a:buFont typeface="Arial"/>
                        <a:buChar char="•"/>
                      </a:pPr>
                      <a:r>
                        <a:rPr lang="en-US" sz="1200"/>
                        <a:t>Splunk</a:t>
                      </a:r>
                    </a:p>
                    <a:p>
                      <a:pPr marL="285750" lvl="0" indent="-285750">
                        <a:buFont typeface="Arial"/>
                        <a:buChar char="•"/>
                      </a:pPr>
                      <a:r>
                        <a:rPr lang="en-US" sz="1200"/>
                        <a:t>Elastic</a:t>
                      </a:r>
                    </a:p>
                  </a:txBody>
                  <a:tcPr/>
                </a:tc>
                <a:tc>
                  <a:txBody>
                    <a:bodyPr/>
                    <a:lstStyle/>
                    <a:p>
                      <a:pPr lvl="0">
                        <a:buNone/>
                      </a:pPr>
                      <a:endParaRPr lang="en-US" sz="1200"/>
                    </a:p>
                  </a:txBody>
                  <a:tcPr/>
                </a:tc>
                <a:extLst>
                  <a:ext uri="{0D108BD9-81ED-4DB2-BD59-A6C34878D82A}">
                    <a16:rowId xmlns:a16="http://schemas.microsoft.com/office/drawing/2014/main" val="1350723425"/>
                  </a:ext>
                </a:extLst>
              </a:tr>
            </a:tbl>
          </a:graphicData>
        </a:graphic>
      </p:graphicFrame>
    </p:spTree>
    <p:extLst>
      <p:ext uri="{BB962C8B-B14F-4D97-AF65-F5344CB8AC3E}">
        <p14:creationId xmlns:p14="http://schemas.microsoft.com/office/powerpoint/2010/main" val="207030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6DEA-CA91-A689-BAEC-43084CA19EE2}"/>
              </a:ext>
            </a:extLst>
          </p:cNvPr>
          <p:cNvSpPr>
            <a:spLocks noGrp="1"/>
          </p:cNvSpPr>
          <p:nvPr>
            <p:ph type="title"/>
          </p:nvPr>
        </p:nvSpPr>
        <p:spPr>
          <a:xfrm>
            <a:off x="402222" y="241296"/>
            <a:ext cx="11118905" cy="347536"/>
          </a:xfrm>
        </p:spPr>
        <p:txBody>
          <a:bodyPr/>
          <a:lstStyle/>
          <a:p>
            <a:r>
              <a:rPr lang="en-IN" sz="2000" dirty="0"/>
              <a:t>DELIVERY LIFECYCLE WISE Deliverables – Guidelines, Templates, &amp; Checklists</a:t>
            </a:r>
            <a:endParaRPr lang="en-US" sz="2000" dirty="0"/>
          </a:p>
        </p:txBody>
      </p:sp>
      <p:graphicFrame>
        <p:nvGraphicFramePr>
          <p:cNvPr id="5" name="Table 4">
            <a:extLst>
              <a:ext uri="{FF2B5EF4-FFF2-40B4-BE49-F238E27FC236}">
                <a16:creationId xmlns:a16="http://schemas.microsoft.com/office/drawing/2014/main" id="{57ED6102-D67F-6C3A-AD2A-CDF4B19837ED}"/>
              </a:ext>
            </a:extLst>
          </p:cNvPr>
          <p:cNvGraphicFramePr>
            <a:graphicFrameLocks noGrp="1"/>
          </p:cNvGraphicFramePr>
          <p:nvPr>
            <p:extLst>
              <p:ext uri="{D42A27DB-BD31-4B8C-83A1-F6EECF244321}">
                <p14:modId xmlns:p14="http://schemas.microsoft.com/office/powerpoint/2010/main" val="2692184163"/>
              </p:ext>
            </p:extLst>
          </p:nvPr>
        </p:nvGraphicFramePr>
        <p:xfrm>
          <a:off x="216486" y="702858"/>
          <a:ext cx="11490376" cy="5826760"/>
        </p:xfrm>
        <a:graphic>
          <a:graphicData uri="http://schemas.openxmlformats.org/drawingml/2006/table">
            <a:tbl>
              <a:tblPr firstRow="1" bandRow="1">
                <a:tableStyleId>{5C22544A-7EE6-4342-B048-85BDC9FD1C3A}</a:tableStyleId>
              </a:tblPr>
              <a:tblGrid>
                <a:gridCol w="1891437">
                  <a:extLst>
                    <a:ext uri="{9D8B030D-6E8A-4147-A177-3AD203B41FA5}">
                      <a16:colId xmlns:a16="http://schemas.microsoft.com/office/drawing/2014/main" val="109995134"/>
                    </a:ext>
                  </a:extLst>
                </a:gridCol>
                <a:gridCol w="2020987">
                  <a:extLst>
                    <a:ext uri="{9D8B030D-6E8A-4147-A177-3AD203B41FA5}">
                      <a16:colId xmlns:a16="http://schemas.microsoft.com/office/drawing/2014/main" val="2129733320"/>
                    </a:ext>
                  </a:extLst>
                </a:gridCol>
                <a:gridCol w="2356825">
                  <a:extLst>
                    <a:ext uri="{9D8B030D-6E8A-4147-A177-3AD203B41FA5}">
                      <a16:colId xmlns:a16="http://schemas.microsoft.com/office/drawing/2014/main" val="3478279155"/>
                    </a:ext>
                  </a:extLst>
                </a:gridCol>
                <a:gridCol w="1929423">
                  <a:extLst>
                    <a:ext uri="{9D8B030D-6E8A-4147-A177-3AD203B41FA5}">
                      <a16:colId xmlns:a16="http://schemas.microsoft.com/office/drawing/2014/main" val="2054807032"/>
                    </a:ext>
                  </a:extLst>
                </a:gridCol>
                <a:gridCol w="3291704">
                  <a:extLst>
                    <a:ext uri="{9D8B030D-6E8A-4147-A177-3AD203B41FA5}">
                      <a16:colId xmlns:a16="http://schemas.microsoft.com/office/drawing/2014/main" val="4093476002"/>
                    </a:ext>
                  </a:extLst>
                </a:gridCol>
              </a:tblGrid>
              <a:tr h="370840">
                <a:tc>
                  <a:txBody>
                    <a:bodyPr/>
                    <a:lstStyle/>
                    <a:p>
                      <a:pPr lvl="0" algn="ctr">
                        <a:buNone/>
                      </a:pPr>
                      <a:r>
                        <a:rPr lang="en-US" sz="1200" b="1" i="0" u="none" strike="noStrike" noProof="0">
                          <a:solidFill>
                            <a:srgbClr val="FFFFFF"/>
                          </a:solidFill>
                          <a:latin typeface="Verdana"/>
                        </a:rPr>
                        <a:t>Phases</a:t>
                      </a:r>
                      <a:endParaRPr lang="en-US"/>
                    </a:p>
                  </a:txBody>
                  <a:tcPr/>
                </a:tc>
                <a:tc>
                  <a:txBody>
                    <a:bodyPr/>
                    <a:lstStyle/>
                    <a:p>
                      <a:pPr lvl="0" algn="ctr">
                        <a:lnSpc>
                          <a:spcPct val="100000"/>
                        </a:lnSpc>
                        <a:spcBef>
                          <a:spcPts val="0"/>
                        </a:spcBef>
                        <a:spcAft>
                          <a:spcPts val="0"/>
                        </a:spcAft>
                        <a:buNone/>
                      </a:pPr>
                      <a:r>
                        <a:rPr lang="en-US" sz="1200" b="1" i="0" u="none" strike="noStrike" noProof="0">
                          <a:solidFill>
                            <a:srgbClr val="FFFFFF"/>
                          </a:solidFill>
                          <a:latin typeface="Verdana"/>
                        </a:rPr>
                        <a:t>Entry Criteria</a:t>
                      </a:r>
                      <a:endParaRPr lang="en-US"/>
                    </a:p>
                  </a:txBody>
                  <a:tcPr/>
                </a:tc>
                <a:tc>
                  <a:txBody>
                    <a:bodyPr/>
                    <a:lstStyle/>
                    <a:p>
                      <a:pPr lvl="0">
                        <a:buNone/>
                      </a:pPr>
                      <a:r>
                        <a:rPr lang="en-US" sz="1200" b="1" i="0" u="none" strike="noStrike" noProof="0">
                          <a:solidFill>
                            <a:srgbClr val="FFFFFF"/>
                          </a:solidFill>
                          <a:latin typeface="Verdana"/>
                        </a:rPr>
                        <a:t>Tasks</a:t>
                      </a:r>
                      <a:endParaRPr lang="en-US"/>
                    </a:p>
                  </a:txBody>
                  <a:tcPr/>
                </a:tc>
                <a:tc>
                  <a:txBody>
                    <a:bodyPr/>
                    <a:lstStyle/>
                    <a:p>
                      <a:pPr lvl="0">
                        <a:buNone/>
                      </a:pPr>
                      <a:r>
                        <a:rPr lang="en-US" sz="1200" b="1" i="0" u="none" strike="noStrike" noProof="0">
                          <a:solidFill>
                            <a:srgbClr val="FFFFFF"/>
                          </a:solidFill>
                          <a:latin typeface="Verdana"/>
                        </a:rPr>
                        <a:t>Verification</a:t>
                      </a:r>
                      <a:endParaRPr lang="en-US"/>
                    </a:p>
                  </a:txBody>
                  <a:tcPr/>
                </a:tc>
                <a:tc>
                  <a:txBody>
                    <a:bodyPr/>
                    <a:lstStyle/>
                    <a:p>
                      <a:pPr lvl="0" algn="ctr">
                        <a:lnSpc>
                          <a:spcPct val="100000"/>
                        </a:lnSpc>
                        <a:spcBef>
                          <a:spcPts val="0"/>
                        </a:spcBef>
                        <a:spcAft>
                          <a:spcPts val="0"/>
                        </a:spcAft>
                        <a:buNone/>
                      </a:pPr>
                      <a:r>
                        <a:rPr lang="en-US" sz="1200" b="1" i="0" u="none" strike="noStrike" noProof="0">
                          <a:solidFill>
                            <a:srgbClr val="FFFFFF"/>
                          </a:solidFill>
                          <a:latin typeface="Verdana"/>
                        </a:rPr>
                        <a:t>Exit Criteria</a:t>
                      </a:r>
                      <a:endParaRPr lang="en-US"/>
                    </a:p>
                  </a:txBody>
                  <a:tcPr/>
                </a:tc>
                <a:extLst>
                  <a:ext uri="{0D108BD9-81ED-4DB2-BD59-A6C34878D82A}">
                    <a16:rowId xmlns:a16="http://schemas.microsoft.com/office/drawing/2014/main" val="3191400660"/>
                  </a:ext>
                </a:extLst>
              </a:tr>
              <a:tr h="370840">
                <a:tc>
                  <a:txBody>
                    <a:bodyPr/>
                    <a:lstStyle/>
                    <a:p>
                      <a:pPr lvl="0" algn="l">
                        <a:lnSpc>
                          <a:spcPct val="100000"/>
                        </a:lnSpc>
                        <a:spcBef>
                          <a:spcPts val="0"/>
                        </a:spcBef>
                        <a:spcAft>
                          <a:spcPts val="0"/>
                        </a:spcAft>
                        <a:buNone/>
                      </a:pPr>
                      <a:r>
                        <a:rPr lang="en-US" sz="1000" b="0" i="0" u="none" strike="noStrike" noProof="0">
                          <a:solidFill>
                            <a:schemeClr val="tx1"/>
                          </a:solidFill>
                          <a:latin typeface="Verdana"/>
                        </a:rPr>
                        <a:t>Business Requirements</a:t>
                      </a: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Proposal</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MSA, SOW or LOI</a:t>
                      </a: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Capture And Analyze Business Requirements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Provide High level estimates for budgeting</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Develop Test Strategy</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Create Acceptance Test Plan And Test Cases</a:t>
                      </a:r>
                      <a:endParaRPr lang="en-US">
                        <a:solidFill>
                          <a:schemeClr val="tx1"/>
                        </a:solidFill>
                        <a:latin typeface="Verdana"/>
                      </a:endParaRPr>
                    </a:p>
                    <a:p>
                      <a:pPr lvl="0">
                        <a:buNone/>
                      </a:pPr>
                      <a:endParaRPr lang="en-US">
                        <a:solidFill>
                          <a:schemeClr val="tx1"/>
                        </a:solidFill>
                        <a:latin typeface="Verdana"/>
                      </a:endParaRPr>
                    </a:p>
                  </a:txBody>
                  <a:tcPr/>
                </a:tc>
                <a:tc>
                  <a:txBody>
                    <a:bodyPr/>
                    <a:lstStyle/>
                    <a:p>
                      <a:pPr lvl="0" algn="l">
                        <a:lnSpc>
                          <a:spcPct val="100000"/>
                        </a:lnSpc>
                        <a:spcBef>
                          <a:spcPts val="0"/>
                        </a:spcBef>
                        <a:spcAft>
                          <a:spcPts val="0"/>
                        </a:spcAft>
                        <a:buNone/>
                      </a:pPr>
                      <a:r>
                        <a:rPr lang="en-US" sz="1000" b="0" i="0" u="none" strike="noStrike" noProof="0">
                          <a:solidFill>
                            <a:schemeClr val="tx1"/>
                          </a:solidFill>
                          <a:latin typeface="Verdana"/>
                        </a:rPr>
                        <a:t>Review and sign off of Business Requirements, test strategy</a:t>
                      </a:r>
                      <a:endParaRPr lang="en-US">
                        <a:solidFill>
                          <a:schemeClr val="tx1"/>
                        </a:solidFill>
                        <a:latin typeface="Verdana"/>
                      </a:endParaRPr>
                    </a:p>
                    <a:p>
                      <a:pPr lvl="0">
                        <a:buNone/>
                      </a:pPr>
                      <a:endParaRPr lang="en-US">
                        <a:solidFill>
                          <a:schemeClr val="tx1"/>
                        </a:solidFill>
                        <a:latin typeface="Verdana"/>
                      </a:endParaRPr>
                    </a:p>
                  </a:txBody>
                  <a:tcPr/>
                </a:tc>
                <a:tc>
                  <a:txBody>
                    <a:bodyPr/>
                    <a:lstStyle/>
                    <a:p>
                      <a:pPr lvl="0" algn="l">
                        <a:lnSpc>
                          <a:spcPct val="100000"/>
                        </a:lnSpc>
                        <a:spcBef>
                          <a:spcPts val="0"/>
                        </a:spcBef>
                        <a:spcAft>
                          <a:spcPts val="0"/>
                        </a:spcAft>
                        <a:buNone/>
                      </a:pPr>
                      <a:r>
                        <a:rPr lang="en-US" sz="1000" b="0" i="0" u="none" strike="noStrike" noProof="0">
                          <a:solidFill>
                            <a:schemeClr val="tx1"/>
                          </a:solidFill>
                          <a:latin typeface="Verdana"/>
                        </a:rPr>
                        <a:t>•Baselined Business Requirement Document</a:t>
                      </a:r>
                      <a:endParaRPr lang="en-US">
                        <a:solidFill>
                          <a:schemeClr val="tx1"/>
                        </a:solidFill>
                        <a:latin typeface="Verdana"/>
                      </a:endParaRPr>
                    </a:p>
                    <a:p>
                      <a:pPr lvl="0" algn="l">
                        <a:lnSpc>
                          <a:spcPct val="100000"/>
                        </a:lnSpc>
                        <a:spcBef>
                          <a:spcPts val="0"/>
                        </a:spcBef>
                        <a:spcAft>
                          <a:spcPts val="0"/>
                        </a:spcAft>
                        <a:buNone/>
                      </a:pPr>
                      <a:r>
                        <a:rPr lang="en-US" sz="1000" b="0" i="0" u="none" strike="noStrike" noProof="0">
                          <a:solidFill>
                            <a:schemeClr val="tx1"/>
                          </a:solidFill>
                          <a:latin typeface="Verdana"/>
                        </a:rPr>
                        <a:t>•Baselined Test Strategy</a:t>
                      </a:r>
                      <a:endParaRPr lang="en-US">
                        <a:solidFill>
                          <a:schemeClr val="tx1"/>
                        </a:solidFill>
                        <a:latin typeface="Verdana"/>
                      </a:endParaRPr>
                    </a:p>
                    <a:p>
                      <a:pPr lvl="0" algn="l">
                        <a:lnSpc>
                          <a:spcPct val="100000"/>
                        </a:lnSpc>
                        <a:spcBef>
                          <a:spcPts val="0"/>
                        </a:spcBef>
                        <a:spcAft>
                          <a:spcPts val="0"/>
                        </a:spcAft>
                        <a:buNone/>
                      </a:pPr>
                      <a:r>
                        <a:rPr lang="en-US" sz="1000" b="0" i="0" u="none" strike="noStrike" noProof="0">
                          <a:solidFill>
                            <a:schemeClr val="tx1"/>
                          </a:solidFill>
                          <a:latin typeface="Verdana"/>
                        </a:rPr>
                        <a:t>•Traceability Matrix updated with Business Requirements and User Acceptance Testcases</a:t>
                      </a:r>
                      <a:endParaRPr lang="en-US">
                        <a:solidFill>
                          <a:schemeClr val="tx1"/>
                        </a:solidFill>
                        <a:latin typeface="Verdana"/>
                      </a:endParaRPr>
                    </a:p>
                    <a:p>
                      <a:pPr lvl="0" algn="l">
                        <a:lnSpc>
                          <a:spcPct val="100000"/>
                        </a:lnSpc>
                        <a:spcBef>
                          <a:spcPts val="0"/>
                        </a:spcBef>
                        <a:spcAft>
                          <a:spcPts val="0"/>
                        </a:spcAft>
                        <a:buNone/>
                      </a:pPr>
                      <a:r>
                        <a:rPr lang="en-US" sz="1000" b="0" i="0" u="none" strike="noStrike" noProof="0">
                          <a:solidFill>
                            <a:schemeClr val="tx1"/>
                          </a:solidFill>
                          <a:latin typeface="Verdana"/>
                        </a:rPr>
                        <a:t>•User Acceptance Test Plan and Test Cases</a:t>
                      </a:r>
                      <a:endParaRPr lang="en-US">
                        <a:solidFill>
                          <a:schemeClr val="tx1"/>
                        </a:solidFill>
                        <a:latin typeface="Verdana"/>
                      </a:endParaRPr>
                    </a:p>
                    <a:p>
                      <a:pPr lvl="0">
                        <a:buNone/>
                      </a:pPr>
                      <a:endParaRPr lang="en-US">
                        <a:solidFill>
                          <a:schemeClr val="tx1"/>
                        </a:solidFill>
                        <a:latin typeface="Verdana"/>
                      </a:endParaRPr>
                    </a:p>
                  </a:txBody>
                  <a:tcPr/>
                </a:tc>
                <a:extLst>
                  <a:ext uri="{0D108BD9-81ED-4DB2-BD59-A6C34878D82A}">
                    <a16:rowId xmlns:a16="http://schemas.microsoft.com/office/drawing/2014/main" val="2940964377"/>
                  </a:ext>
                </a:extLst>
              </a:tr>
              <a:tr h="370840">
                <a:tc>
                  <a:txBody>
                    <a:bodyPr/>
                    <a:lstStyle/>
                    <a:p>
                      <a:pPr lvl="0" algn="l">
                        <a:lnSpc>
                          <a:spcPct val="100000"/>
                        </a:lnSpc>
                        <a:spcBef>
                          <a:spcPts val="0"/>
                        </a:spcBef>
                        <a:spcAft>
                          <a:spcPts val="0"/>
                        </a:spcAft>
                        <a:buNone/>
                      </a:pPr>
                      <a:r>
                        <a:rPr lang="en-US" sz="1000" b="0" i="0" u="none" strike="noStrike" noProof="0">
                          <a:solidFill>
                            <a:schemeClr val="tx1"/>
                          </a:solidFill>
                          <a:latin typeface="Verdana"/>
                        </a:rPr>
                        <a:t>Functional/Non- Functional Requirements</a:t>
                      </a: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Business Requirements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NFRs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Traceability Matrix</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Test Strategy</a:t>
                      </a: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Capture And Analyze Functional Requirements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Create System Test Plan</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Create Performance Test Plan</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Create System Test Cases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Create Test Data</a:t>
                      </a:r>
                      <a:endParaRPr lang="en-US">
                        <a:solidFill>
                          <a:schemeClr val="tx1"/>
                        </a:solidFill>
                        <a:latin typeface="Verdana"/>
                      </a:endParaRPr>
                    </a:p>
                  </a:txBody>
                  <a:tcPr/>
                </a:tc>
                <a:tc>
                  <a:txBody>
                    <a:bodyPr/>
                    <a:lstStyle/>
                    <a:p>
                      <a:pPr marL="0" lvl="0" indent="0" algn="l">
                        <a:lnSpc>
                          <a:spcPct val="100000"/>
                        </a:lnSpc>
                        <a:spcBef>
                          <a:spcPts val="0"/>
                        </a:spcBef>
                        <a:spcAft>
                          <a:spcPts val="0"/>
                        </a:spcAft>
                        <a:buNone/>
                      </a:pPr>
                      <a:r>
                        <a:rPr lang="en-US" sz="1000" b="0" i="0" u="none" strike="noStrike" noProof="0">
                          <a:solidFill>
                            <a:schemeClr val="tx1"/>
                          </a:solidFill>
                          <a:latin typeface="Verdana"/>
                        </a:rPr>
                        <a:t>Review and sign off of Functional/Non-Functional Requirements, test plan and test cases</a:t>
                      </a:r>
                      <a:endParaRPr lang="en-US">
                        <a:solidFill>
                          <a:schemeClr val="tx1"/>
                        </a:solidFill>
                        <a:latin typeface="Verdana"/>
                      </a:endParaRPr>
                    </a:p>
                    <a:p>
                      <a:pPr lvl="0">
                        <a:buNone/>
                      </a:pP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Baselined Requirement Specification Document</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Baseline NFR specs with defined Acceptance criteria</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Baselined System Test Plan and Test Cases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Traceability Matrix updated with Functional requirements and System Testcases</a:t>
                      </a:r>
                      <a:endParaRPr lang="en-US">
                        <a:solidFill>
                          <a:schemeClr val="tx1"/>
                        </a:solidFill>
                        <a:latin typeface="Verdana"/>
                      </a:endParaRPr>
                    </a:p>
                  </a:txBody>
                  <a:tcPr/>
                </a:tc>
                <a:extLst>
                  <a:ext uri="{0D108BD9-81ED-4DB2-BD59-A6C34878D82A}">
                    <a16:rowId xmlns:a16="http://schemas.microsoft.com/office/drawing/2014/main" val="4086377798"/>
                  </a:ext>
                </a:extLst>
              </a:tr>
              <a:tr h="370839">
                <a:tc>
                  <a:txBody>
                    <a:bodyPr/>
                    <a:lstStyle/>
                    <a:p>
                      <a:pPr lvl="0" algn="l">
                        <a:lnSpc>
                          <a:spcPct val="100000"/>
                        </a:lnSpc>
                        <a:spcBef>
                          <a:spcPts val="0"/>
                        </a:spcBef>
                        <a:spcAft>
                          <a:spcPts val="0"/>
                        </a:spcAft>
                        <a:buNone/>
                      </a:pPr>
                      <a:r>
                        <a:rPr lang="en-US" sz="1000" b="0" i="0" u="none" strike="noStrike" noProof="0">
                          <a:solidFill>
                            <a:schemeClr val="tx1"/>
                          </a:solidFill>
                          <a:latin typeface="Verdana"/>
                        </a:rPr>
                        <a:t>Solution Architecture</a:t>
                      </a: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Requirement Documents</a:t>
                      </a: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Traceability Matrix</a:t>
                      </a:r>
                      <a:endParaRPr lang="en-US">
                        <a:solidFill>
                          <a:schemeClr val="tx1"/>
                        </a:solidFill>
                        <a:latin typeface="Verdana"/>
                      </a:endParaRPr>
                    </a:p>
                    <a:p>
                      <a:pPr marL="0" lvl="0" indent="0" algn="l">
                        <a:lnSpc>
                          <a:spcPct val="100000"/>
                        </a:lnSpc>
                        <a:spcBef>
                          <a:spcPts val="0"/>
                        </a:spcBef>
                        <a:spcAft>
                          <a:spcPts val="0"/>
                        </a:spcAft>
                        <a:buNone/>
                      </a:pPr>
                      <a:endParaRPr lang="en-US" sz="1000" b="0" i="0" u="none" strike="noStrike" noProof="0">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Understand Architecture Requirements</a:t>
                      </a: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Create Architecture document</a:t>
                      </a:r>
                      <a:endParaRPr lang="en-US">
                        <a:solidFill>
                          <a:schemeClr val="tx1"/>
                        </a:solidFill>
                        <a:latin typeface="Verdana"/>
                      </a:endParaRPr>
                    </a:p>
                    <a:p>
                      <a:pPr marL="171450" lvl="0" indent="-171450" algn="l">
                        <a:lnSpc>
                          <a:spcPct val="100000"/>
                        </a:lnSpc>
                        <a:spcBef>
                          <a:spcPts val="0"/>
                        </a:spcBef>
                        <a:spcAft>
                          <a:spcPts val="0"/>
                        </a:spcAft>
                        <a:buFont typeface="Arial"/>
                        <a:buChar char="•"/>
                      </a:pPr>
                      <a:endParaRPr lang="en-US" sz="1000" b="0" i="0" u="none" strike="noStrike" noProof="0">
                        <a:solidFill>
                          <a:schemeClr val="tx1"/>
                        </a:solidFill>
                        <a:latin typeface="Verdana"/>
                      </a:endParaRPr>
                    </a:p>
                  </a:txBody>
                  <a:tcPr/>
                </a:tc>
                <a:tc>
                  <a:txBody>
                    <a:bodyPr/>
                    <a:lstStyle/>
                    <a:p>
                      <a:pPr lvl="0" algn="l">
                        <a:lnSpc>
                          <a:spcPct val="100000"/>
                        </a:lnSpc>
                        <a:spcBef>
                          <a:spcPts val="0"/>
                        </a:spcBef>
                        <a:spcAft>
                          <a:spcPts val="0"/>
                        </a:spcAft>
                        <a:buNone/>
                      </a:pPr>
                      <a:r>
                        <a:rPr lang="en-US" sz="1000" b="0" i="0" u="none" strike="noStrike" noProof="0">
                          <a:solidFill>
                            <a:schemeClr val="tx1"/>
                          </a:solidFill>
                          <a:latin typeface="Verdana"/>
                        </a:rPr>
                        <a:t>Review and sign off of Architecture document</a:t>
                      </a:r>
                      <a:endParaRPr lang="en-US">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Baselined Architecture Document </a:t>
                      </a: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Traceability Matrix updated with Architecture details</a:t>
                      </a:r>
                      <a:endParaRPr lang="en-US">
                        <a:solidFill>
                          <a:schemeClr val="tx1"/>
                        </a:solidFill>
                        <a:latin typeface="Verdana"/>
                      </a:endParaRPr>
                    </a:p>
                    <a:p>
                      <a:pPr marL="171450" lvl="0" indent="-171450" algn="l">
                        <a:lnSpc>
                          <a:spcPct val="100000"/>
                        </a:lnSpc>
                        <a:spcBef>
                          <a:spcPts val="0"/>
                        </a:spcBef>
                        <a:spcAft>
                          <a:spcPts val="0"/>
                        </a:spcAft>
                        <a:buFont typeface="Arial"/>
                        <a:buChar char="•"/>
                      </a:pPr>
                      <a:endParaRPr lang="en-US" sz="1000" b="0" i="0" u="none" strike="noStrike" noProof="0">
                        <a:solidFill>
                          <a:schemeClr val="tx1"/>
                        </a:solidFill>
                        <a:latin typeface="Verdana"/>
                      </a:endParaRPr>
                    </a:p>
                  </a:txBody>
                  <a:tcPr/>
                </a:tc>
                <a:extLst>
                  <a:ext uri="{0D108BD9-81ED-4DB2-BD59-A6C34878D82A}">
                    <a16:rowId xmlns:a16="http://schemas.microsoft.com/office/drawing/2014/main" val="86227984"/>
                  </a:ext>
                </a:extLst>
              </a:tr>
              <a:tr h="370840">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High Level Design</a:t>
                      </a:r>
                      <a:endParaRPr lang="en-US"/>
                    </a:p>
                    <a:p>
                      <a:pPr lvl="0">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Requirement Documents</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Architecture Document</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Test strategy, system test plan and testcases</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Create High Level Design Document</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Create Integration Test Plan</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Create Integration Test Cases</a:t>
                      </a:r>
                      <a:endParaRPr lang="en-US"/>
                    </a:p>
                  </a:txBody>
                  <a:tcPr/>
                </a:tc>
                <a:tc>
                  <a:txBody>
                    <a:bodyPr/>
                    <a:lstStyle/>
                    <a:p>
                      <a:pPr marL="0" lvl="0" indent="0" algn="l">
                        <a:lnSpc>
                          <a:spcPct val="100000"/>
                        </a:lnSpc>
                        <a:spcBef>
                          <a:spcPts val="0"/>
                        </a:spcBef>
                        <a:spcAft>
                          <a:spcPts val="0"/>
                        </a:spcAft>
                        <a:buNone/>
                      </a:pPr>
                      <a:r>
                        <a:rPr lang="en-US" sz="1000" b="0" i="0" u="none" strike="noStrike" noProof="0">
                          <a:solidFill>
                            <a:srgbClr val="000000"/>
                          </a:solidFill>
                          <a:latin typeface="Verdana"/>
                        </a:rPr>
                        <a:t>Review and sign off of HLD document, IT test plan and test cases</a:t>
                      </a:r>
                      <a:endParaRPr lang="en-US"/>
                    </a:p>
                    <a:p>
                      <a:pPr marL="0" lvl="0" indent="0">
                        <a:buNone/>
                      </a:pP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Baselined High Level Design Document</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Baselined Integration Test Plan and Test Cases</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Traceability Matrix updated with High Level Design and Integration Testcases</a:t>
                      </a:r>
                      <a:endParaRPr lang="en-US"/>
                    </a:p>
                  </a:txBody>
                  <a:tcPr/>
                </a:tc>
                <a:extLst>
                  <a:ext uri="{0D108BD9-81ED-4DB2-BD59-A6C34878D82A}">
                    <a16:rowId xmlns:a16="http://schemas.microsoft.com/office/drawing/2014/main" val="3124743202"/>
                  </a:ext>
                </a:extLst>
              </a:tr>
              <a:tr h="370839">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Low Level Design</a:t>
                      </a:r>
                      <a:endParaRPr lang="en-US"/>
                    </a:p>
                    <a:p>
                      <a:pPr lvl="0" algn="l">
                        <a:lnSpc>
                          <a:spcPct val="100000"/>
                        </a:lnSpc>
                        <a:spcBef>
                          <a:spcPts val="0"/>
                        </a:spcBef>
                        <a:spcAft>
                          <a:spcPts val="0"/>
                        </a:spcAft>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High Level Design Document</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Updated Traceability Matrix</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Architecture Document </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Requirement Specification Document</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dirty="0">
                          <a:solidFill>
                            <a:srgbClr val="000000"/>
                          </a:solidFill>
                          <a:latin typeface="Verdana"/>
                        </a:rPr>
                        <a:t>Create Low Level Design</a:t>
                      </a:r>
                      <a:endParaRPr lang="en-US" dirty="0"/>
                    </a:p>
                    <a:p>
                      <a:pPr marL="171450" lvl="0" indent="-171450" algn="l">
                        <a:lnSpc>
                          <a:spcPct val="100000"/>
                        </a:lnSpc>
                        <a:spcBef>
                          <a:spcPts val="0"/>
                        </a:spcBef>
                        <a:spcAft>
                          <a:spcPts val="0"/>
                        </a:spcAft>
                        <a:buFont typeface="Arial"/>
                        <a:buChar char="•"/>
                      </a:pPr>
                      <a:r>
                        <a:rPr lang="en-US" sz="1000" b="0" i="0" u="none" strike="noStrike" noProof="0" dirty="0">
                          <a:solidFill>
                            <a:srgbClr val="000000"/>
                          </a:solidFill>
                          <a:latin typeface="Verdana"/>
                        </a:rPr>
                        <a:t>Create Unit Test Cases</a:t>
                      </a:r>
                      <a:endParaRPr lang="en-US" dirty="0"/>
                    </a:p>
                    <a:p>
                      <a:pPr marL="171450" lvl="0" indent="-171450" algn="l">
                        <a:lnSpc>
                          <a:spcPct val="100000"/>
                        </a:lnSpc>
                        <a:spcBef>
                          <a:spcPts val="0"/>
                        </a:spcBef>
                        <a:spcAft>
                          <a:spcPts val="0"/>
                        </a:spcAft>
                        <a:buFont typeface="Arial"/>
                        <a:buChar char="•"/>
                      </a:pPr>
                      <a:endParaRPr lang="en-US" sz="1000" b="0" i="0" u="none" strike="noStrike" noProof="0" dirty="0">
                        <a:solidFill>
                          <a:srgbClr val="000000"/>
                        </a:solidFill>
                        <a:latin typeface="Verdana"/>
                      </a:endParaRPr>
                    </a:p>
                    <a:p>
                      <a:pPr lvl="0">
                        <a:buNone/>
                      </a:pPr>
                      <a:endParaRPr lang="en-US" dirty="0"/>
                    </a:p>
                  </a:txBody>
                  <a:tcPr/>
                </a:tc>
                <a:tc>
                  <a:txBody>
                    <a:bodyPr/>
                    <a:lstStyle/>
                    <a:p>
                      <a:pPr lvl="0" algn="l">
                        <a:lnSpc>
                          <a:spcPct val="100000"/>
                        </a:lnSpc>
                        <a:spcBef>
                          <a:spcPts val="0"/>
                        </a:spcBef>
                        <a:spcAft>
                          <a:spcPts val="0"/>
                        </a:spcAft>
                        <a:buNone/>
                      </a:pPr>
                      <a:r>
                        <a:rPr lang="en-US" sz="1000" b="0" i="0" u="none" strike="noStrike" noProof="0" dirty="0">
                          <a:solidFill>
                            <a:srgbClr val="000000"/>
                          </a:solidFill>
                          <a:latin typeface="Verdana"/>
                        </a:rPr>
                        <a:t>Review and sign off of LLD document and UT cases</a:t>
                      </a:r>
                      <a:endParaRPr lang="en-US" dirty="0"/>
                    </a:p>
                    <a:p>
                      <a:pPr lvl="0" algn="l">
                        <a:lnSpc>
                          <a:spcPct val="100000"/>
                        </a:lnSpc>
                        <a:spcBef>
                          <a:spcPts val="0"/>
                        </a:spcBef>
                        <a:spcAft>
                          <a:spcPts val="0"/>
                        </a:spcAft>
                        <a:buNone/>
                      </a:pPr>
                      <a:endParaRPr lang="en-US" sz="1000" b="0" i="0" u="none" strike="noStrike" noProof="0" dirty="0">
                        <a:solidFill>
                          <a:srgbClr val="000000"/>
                        </a:solidFill>
                        <a:latin typeface="Verdana"/>
                      </a:endParaRPr>
                    </a:p>
                    <a:p>
                      <a:pPr lvl="0">
                        <a:buNone/>
                      </a:pPr>
                      <a:endParaRPr lang="en-US" dirty="0"/>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dirty="0">
                          <a:solidFill>
                            <a:srgbClr val="000000"/>
                          </a:solidFill>
                          <a:latin typeface="Verdana"/>
                        </a:rPr>
                        <a:t>Baselined LLD Document</a:t>
                      </a:r>
                      <a:endParaRPr lang="en-US" dirty="0"/>
                    </a:p>
                    <a:p>
                      <a:pPr marL="171450" lvl="0" indent="-171450" algn="l">
                        <a:lnSpc>
                          <a:spcPct val="100000"/>
                        </a:lnSpc>
                        <a:spcBef>
                          <a:spcPts val="0"/>
                        </a:spcBef>
                        <a:spcAft>
                          <a:spcPts val="0"/>
                        </a:spcAft>
                        <a:buFont typeface="Arial"/>
                        <a:buChar char="•"/>
                      </a:pPr>
                      <a:r>
                        <a:rPr lang="en-US" sz="1000" b="0" i="0" u="none" strike="noStrike" noProof="0" dirty="0">
                          <a:solidFill>
                            <a:srgbClr val="000000"/>
                          </a:solidFill>
                          <a:latin typeface="Verdana"/>
                        </a:rPr>
                        <a:t>Baselined Unit Test Cases</a:t>
                      </a:r>
                      <a:endParaRPr lang="en-US" dirty="0"/>
                    </a:p>
                    <a:p>
                      <a:pPr marL="171450" lvl="0" indent="-171450" algn="l">
                        <a:lnSpc>
                          <a:spcPct val="100000"/>
                        </a:lnSpc>
                        <a:spcBef>
                          <a:spcPts val="0"/>
                        </a:spcBef>
                        <a:spcAft>
                          <a:spcPts val="0"/>
                        </a:spcAft>
                        <a:buFont typeface="Arial"/>
                        <a:buChar char="•"/>
                      </a:pPr>
                      <a:r>
                        <a:rPr lang="en-US" sz="1000" b="0" i="0" u="none" strike="noStrike" noProof="0" dirty="0">
                          <a:solidFill>
                            <a:srgbClr val="000000"/>
                          </a:solidFill>
                          <a:latin typeface="Verdana"/>
                        </a:rPr>
                        <a:t>Traceability Matrix updated with Low Level Design details and the Unit Testcases</a:t>
                      </a:r>
                      <a:endParaRPr lang="en-US" dirty="0"/>
                    </a:p>
                    <a:p>
                      <a:pPr lvl="0" algn="l">
                        <a:lnSpc>
                          <a:spcPct val="100000"/>
                        </a:lnSpc>
                        <a:spcBef>
                          <a:spcPts val="0"/>
                        </a:spcBef>
                        <a:spcAft>
                          <a:spcPts val="0"/>
                        </a:spcAft>
                        <a:buNone/>
                      </a:pPr>
                      <a:endParaRPr lang="en-US" sz="1000" b="0" i="0" u="none" strike="noStrike" noProof="0" dirty="0">
                        <a:latin typeface="Arial"/>
                      </a:endParaRPr>
                    </a:p>
                    <a:p>
                      <a:pPr lvl="0">
                        <a:buNone/>
                      </a:pPr>
                      <a:endParaRPr lang="en-US" dirty="0"/>
                    </a:p>
                  </a:txBody>
                  <a:tcPr/>
                </a:tc>
                <a:extLst>
                  <a:ext uri="{0D108BD9-81ED-4DB2-BD59-A6C34878D82A}">
                    <a16:rowId xmlns:a16="http://schemas.microsoft.com/office/drawing/2014/main" val="1007914246"/>
                  </a:ext>
                </a:extLst>
              </a:tr>
            </a:tbl>
          </a:graphicData>
        </a:graphic>
      </p:graphicFrame>
    </p:spTree>
    <p:extLst>
      <p:ext uri="{BB962C8B-B14F-4D97-AF65-F5344CB8AC3E}">
        <p14:creationId xmlns:p14="http://schemas.microsoft.com/office/powerpoint/2010/main" val="117006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7ED6102-D67F-6C3A-AD2A-CDF4B19837ED}"/>
              </a:ext>
            </a:extLst>
          </p:cNvPr>
          <p:cNvGraphicFramePr>
            <a:graphicFrameLocks noGrp="1"/>
          </p:cNvGraphicFramePr>
          <p:nvPr>
            <p:extLst>
              <p:ext uri="{D42A27DB-BD31-4B8C-83A1-F6EECF244321}">
                <p14:modId xmlns:p14="http://schemas.microsoft.com/office/powerpoint/2010/main" val="2488821458"/>
              </p:ext>
            </p:extLst>
          </p:nvPr>
        </p:nvGraphicFramePr>
        <p:xfrm>
          <a:off x="214142" y="780991"/>
          <a:ext cx="11490371" cy="5796280"/>
        </p:xfrm>
        <a:graphic>
          <a:graphicData uri="http://schemas.openxmlformats.org/drawingml/2006/table">
            <a:tbl>
              <a:tblPr firstRow="1" bandRow="1">
                <a:tableStyleId>{5C22544A-7EE6-4342-B048-85BDC9FD1C3A}</a:tableStyleId>
              </a:tblPr>
              <a:tblGrid>
                <a:gridCol w="1891437">
                  <a:extLst>
                    <a:ext uri="{9D8B030D-6E8A-4147-A177-3AD203B41FA5}">
                      <a16:colId xmlns:a16="http://schemas.microsoft.com/office/drawing/2014/main" val="109995134"/>
                    </a:ext>
                  </a:extLst>
                </a:gridCol>
                <a:gridCol w="2198077">
                  <a:extLst>
                    <a:ext uri="{9D8B030D-6E8A-4147-A177-3AD203B41FA5}">
                      <a16:colId xmlns:a16="http://schemas.microsoft.com/office/drawing/2014/main" val="2129733320"/>
                    </a:ext>
                  </a:extLst>
                </a:gridCol>
                <a:gridCol w="3107811">
                  <a:extLst>
                    <a:ext uri="{9D8B030D-6E8A-4147-A177-3AD203B41FA5}">
                      <a16:colId xmlns:a16="http://schemas.microsoft.com/office/drawing/2014/main" val="3478279155"/>
                    </a:ext>
                  </a:extLst>
                </a:gridCol>
                <a:gridCol w="1751384">
                  <a:extLst>
                    <a:ext uri="{9D8B030D-6E8A-4147-A177-3AD203B41FA5}">
                      <a16:colId xmlns:a16="http://schemas.microsoft.com/office/drawing/2014/main" val="2054807032"/>
                    </a:ext>
                  </a:extLst>
                </a:gridCol>
                <a:gridCol w="2541662">
                  <a:extLst>
                    <a:ext uri="{9D8B030D-6E8A-4147-A177-3AD203B41FA5}">
                      <a16:colId xmlns:a16="http://schemas.microsoft.com/office/drawing/2014/main" val="4093476002"/>
                    </a:ext>
                  </a:extLst>
                </a:gridCol>
              </a:tblGrid>
              <a:tr h="370840">
                <a:tc>
                  <a:txBody>
                    <a:bodyPr/>
                    <a:lstStyle/>
                    <a:p>
                      <a:pPr lvl="0" algn="ctr">
                        <a:buNone/>
                      </a:pPr>
                      <a:r>
                        <a:rPr lang="en-US" sz="1200" b="1" i="0" u="none" strike="noStrike" noProof="0">
                          <a:solidFill>
                            <a:srgbClr val="FFFFFF"/>
                          </a:solidFill>
                          <a:latin typeface="Verdana"/>
                        </a:rPr>
                        <a:t>Phases</a:t>
                      </a:r>
                      <a:endParaRPr lang="en-US"/>
                    </a:p>
                  </a:txBody>
                  <a:tcPr/>
                </a:tc>
                <a:tc>
                  <a:txBody>
                    <a:bodyPr/>
                    <a:lstStyle/>
                    <a:p>
                      <a:pPr lvl="0" algn="ctr">
                        <a:lnSpc>
                          <a:spcPct val="100000"/>
                        </a:lnSpc>
                        <a:spcBef>
                          <a:spcPts val="0"/>
                        </a:spcBef>
                        <a:spcAft>
                          <a:spcPts val="0"/>
                        </a:spcAft>
                        <a:buNone/>
                      </a:pPr>
                      <a:r>
                        <a:rPr lang="en-US" sz="1200" b="1" i="0" u="none" strike="noStrike" noProof="0">
                          <a:solidFill>
                            <a:srgbClr val="FFFFFF"/>
                          </a:solidFill>
                          <a:latin typeface="Verdana"/>
                        </a:rPr>
                        <a:t>Entry Criteria</a:t>
                      </a:r>
                      <a:endParaRPr lang="en-US"/>
                    </a:p>
                  </a:txBody>
                  <a:tcPr/>
                </a:tc>
                <a:tc>
                  <a:txBody>
                    <a:bodyPr/>
                    <a:lstStyle/>
                    <a:p>
                      <a:pPr lvl="0">
                        <a:buNone/>
                      </a:pPr>
                      <a:r>
                        <a:rPr lang="en-US" sz="1200" b="1" i="0" u="none" strike="noStrike" noProof="0">
                          <a:solidFill>
                            <a:srgbClr val="FFFFFF"/>
                          </a:solidFill>
                          <a:latin typeface="Verdana"/>
                        </a:rPr>
                        <a:t>Tasks</a:t>
                      </a:r>
                      <a:endParaRPr lang="en-US"/>
                    </a:p>
                  </a:txBody>
                  <a:tcPr/>
                </a:tc>
                <a:tc>
                  <a:txBody>
                    <a:bodyPr/>
                    <a:lstStyle/>
                    <a:p>
                      <a:pPr lvl="0">
                        <a:buNone/>
                      </a:pPr>
                      <a:r>
                        <a:rPr lang="en-US" sz="1200" b="1" i="0" u="none" strike="noStrike" noProof="0">
                          <a:solidFill>
                            <a:srgbClr val="FFFFFF"/>
                          </a:solidFill>
                          <a:latin typeface="Verdana"/>
                        </a:rPr>
                        <a:t>Verification</a:t>
                      </a:r>
                      <a:endParaRPr lang="en-US"/>
                    </a:p>
                  </a:txBody>
                  <a:tcPr/>
                </a:tc>
                <a:tc>
                  <a:txBody>
                    <a:bodyPr/>
                    <a:lstStyle/>
                    <a:p>
                      <a:pPr lvl="0" algn="ctr">
                        <a:lnSpc>
                          <a:spcPct val="100000"/>
                        </a:lnSpc>
                        <a:spcBef>
                          <a:spcPts val="0"/>
                        </a:spcBef>
                        <a:spcAft>
                          <a:spcPts val="0"/>
                        </a:spcAft>
                        <a:buNone/>
                      </a:pPr>
                      <a:r>
                        <a:rPr lang="en-US" sz="1200" b="1" i="0" u="none" strike="noStrike" noProof="0">
                          <a:solidFill>
                            <a:srgbClr val="FFFFFF"/>
                          </a:solidFill>
                          <a:latin typeface="Verdana"/>
                        </a:rPr>
                        <a:t>Exit Criteria</a:t>
                      </a:r>
                      <a:endParaRPr lang="en-US"/>
                    </a:p>
                  </a:txBody>
                  <a:tcPr/>
                </a:tc>
                <a:extLst>
                  <a:ext uri="{0D108BD9-81ED-4DB2-BD59-A6C34878D82A}">
                    <a16:rowId xmlns:a16="http://schemas.microsoft.com/office/drawing/2014/main" val="3191400660"/>
                  </a:ext>
                </a:extLst>
              </a:tr>
              <a:tr h="370840">
                <a:tc>
                  <a:txBody>
                    <a:bodyPr/>
                    <a:lstStyle/>
                    <a:p>
                      <a:pPr lvl="0" algn="l">
                        <a:lnSpc>
                          <a:spcPct val="100000"/>
                        </a:lnSpc>
                        <a:spcBef>
                          <a:spcPts val="0"/>
                        </a:spcBef>
                        <a:spcAft>
                          <a:spcPts val="0"/>
                        </a:spcAft>
                        <a:buNone/>
                      </a:pPr>
                      <a:r>
                        <a:rPr lang="en-US" sz="1000" b="0" i="0" u="none" strike="noStrike" noProof="0">
                          <a:solidFill>
                            <a:schemeClr val="tx1"/>
                          </a:solidFill>
                          <a:latin typeface="Verdana"/>
                        </a:rPr>
                        <a:t>Development/Unit Testing</a:t>
                      </a:r>
                      <a:endParaRPr lang="en-US" sz="1000">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High Level Design Document</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Low Level Design Document</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Architecture Document</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Requirement Specification Document</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endParaRPr lang="en-US" sz="1000" b="0" i="0" u="none" strike="noStrike" noProof="0">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Perform Coding by following test driven development and coding standards</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Establish CI/CD pipeline </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Run code quality tools in the IDE</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Fix the code quality issues, Check-in the code daily into the config repository</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Perform Code Review by following pull approach and fix code review comments </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Perform Unit Testing and fix the defects</a:t>
                      </a: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Code quality checks using tools</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Manual Code reviews and signoff</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Code coverage checks using tools</a:t>
                      </a:r>
                      <a:endParaRPr lang="en-US" sz="1000">
                        <a:solidFill>
                          <a:schemeClr val="tx1"/>
                        </a:solidFill>
                        <a:latin typeface="Verdana"/>
                      </a:endParaRPr>
                    </a:p>
                    <a:p>
                      <a:pPr lvl="0" algn="l">
                        <a:lnSpc>
                          <a:spcPct val="100000"/>
                        </a:lnSpc>
                        <a:spcBef>
                          <a:spcPts val="0"/>
                        </a:spcBef>
                        <a:spcAft>
                          <a:spcPts val="0"/>
                        </a:spcAft>
                        <a:buNone/>
                      </a:pPr>
                      <a:endParaRPr lang="en-US" sz="1000" b="0" i="0" u="none" strike="noStrike" noProof="0">
                        <a:solidFill>
                          <a:schemeClr val="tx1"/>
                        </a:solidFill>
                        <a:latin typeface="Verdana"/>
                      </a:endParaRPr>
                    </a:p>
                    <a:p>
                      <a:pPr marL="0" lvl="0" indent="0" algn="l">
                        <a:lnSpc>
                          <a:spcPct val="100000"/>
                        </a:lnSpc>
                        <a:spcBef>
                          <a:spcPts val="0"/>
                        </a:spcBef>
                        <a:spcAft>
                          <a:spcPts val="0"/>
                        </a:spcAft>
                        <a:buNone/>
                      </a:pPr>
                      <a:endParaRPr lang="en-US" sz="1000" b="0" i="0" u="none" strike="noStrike" noProof="0">
                        <a:solidFill>
                          <a:schemeClr val="tx1"/>
                        </a:solidFill>
                        <a:latin typeface="Verdana"/>
                      </a:endParaRPr>
                    </a:p>
                    <a:p>
                      <a:pPr lvl="0">
                        <a:buNone/>
                      </a:pPr>
                      <a:endParaRPr lang="en-US" sz="1000">
                        <a:solidFill>
                          <a:schemeClr val="tx1"/>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Baselined Source Code</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Traceability Matrix updated with Source Code details</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Code quality targets passed</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Manual Code reviews and signoff</a:t>
                      </a:r>
                      <a:endParaRPr lang="en-US" sz="1000">
                        <a:solidFill>
                          <a:schemeClr val="tx1"/>
                        </a:solidFill>
                        <a:latin typeface="Verdana"/>
                      </a:endParaRPr>
                    </a:p>
                    <a:p>
                      <a:pPr marL="171450" lvl="0" indent="-171450" algn="l">
                        <a:lnSpc>
                          <a:spcPct val="100000"/>
                        </a:lnSpc>
                        <a:spcBef>
                          <a:spcPts val="0"/>
                        </a:spcBef>
                        <a:spcAft>
                          <a:spcPts val="0"/>
                        </a:spcAft>
                        <a:buFont typeface="Arial"/>
                        <a:buChar char="•"/>
                      </a:pPr>
                      <a:r>
                        <a:rPr lang="en-US" sz="1000" b="0" i="0" u="none" strike="noStrike" noProof="0">
                          <a:solidFill>
                            <a:schemeClr val="tx1"/>
                          </a:solidFill>
                          <a:latin typeface="Verdana"/>
                        </a:rPr>
                        <a:t>Code coverage targets passed </a:t>
                      </a:r>
                    </a:p>
                    <a:p>
                      <a:pPr marL="0" lvl="0" indent="0" algn="l">
                        <a:lnSpc>
                          <a:spcPct val="100000"/>
                        </a:lnSpc>
                        <a:spcBef>
                          <a:spcPts val="0"/>
                        </a:spcBef>
                        <a:spcAft>
                          <a:spcPts val="0"/>
                        </a:spcAft>
                        <a:buFont typeface="Arial"/>
                        <a:buChar char="•"/>
                      </a:pPr>
                      <a:endParaRPr lang="en-US" sz="1000" b="0" i="0" u="none" strike="noStrike" noProof="0">
                        <a:solidFill>
                          <a:schemeClr val="tx1"/>
                        </a:solidFill>
                        <a:latin typeface="Verdana"/>
                      </a:endParaRPr>
                    </a:p>
                    <a:p>
                      <a:pPr marL="171450" lvl="0" indent="-171450" algn="l">
                        <a:lnSpc>
                          <a:spcPct val="100000"/>
                        </a:lnSpc>
                        <a:spcBef>
                          <a:spcPts val="0"/>
                        </a:spcBef>
                        <a:spcAft>
                          <a:spcPts val="0"/>
                        </a:spcAft>
                        <a:buFont typeface="Arial"/>
                        <a:buChar char="•"/>
                      </a:pPr>
                      <a:endParaRPr lang="en-US" sz="1000" b="0" i="0" u="none" strike="noStrike" noProof="0">
                        <a:solidFill>
                          <a:schemeClr val="tx1"/>
                        </a:solidFill>
                        <a:latin typeface="Verdana"/>
                      </a:endParaRPr>
                    </a:p>
                  </a:txBody>
                  <a:tcPr/>
                </a:tc>
                <a:extLst>
                  <a:ext uri="{0D108BD9-81ED-4DB2-BD59-A6C34878D82A}">
                    <a16:rowId xmlns:a16="http://schemas.microsoft.com/office/drawing/2014/main" val="4086377798"/>
                  </a:ext>
                </a:extLst>
              </a:tr>
              <a:tr h="370839">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Integration Testing</a:t>
                      </a:r>
                      <a:endParaRPr lang="en-US"/>
                    </a:p>
                    <a:p>
                      <a:pPr lvl="0" algn="l">
                        <a:lnSpc>
                          <a:spcPct val="100000"/>
                        </a:lnSpc>
                        <a:spcBef>
                          <a:spcPts val="0"/>
                        </a:spcBef>
                        <a:spcAft>
                          <a:spcPts val="0"/>
                        </a:spcAft>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Integration Testcases</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Integrated Source Code</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p>
                      <a:pPr marL="0" lvl="0" indent="0" algn="l">
                        <a:lnSpc>
                          <a:spcPct val="100000"/>
                        </a:lnSpc>
                        <a:spcBef>
                          <a:spcPts val="0"/>
                        </a:spcBef>
                        <a:spcAft>
                          <a:spcPts val="0"/>
                        </a:spcAft>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Perform Integration Testing and fix the defects</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Quality gate checks using tools integrated into CI/CD pipeline</a:t>
                      </a: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Quality gates passed </a:t>
                      </a:r>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extLst>
                  <a:ext uri="{0D108BD9-81ED-4DB2-BD59-A6C34878D82A}">
                    <a16:rowId xmlns:a16="http://schemas.microsoft.com/office/drawing/2014/main" val="86227984"/>
                  </a:ext>
                </a:extLst>
              </a:tr>
              <a:tr h="818173">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System Testing</a:t>
                      </a:r>
                      <a:endParaRPr lang="en-US"/>
                    </a:p>
                    <a:p>
                      <a:pPr lvl="0">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System Testcases</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Requirement Specifications </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Build</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System Test Environment</a:t>
                      </a: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Set Up System Test Environment</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Perform System Testing and fix the defects</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Test coverage </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Test execution results</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Release/product delivery audits</a:t>
                      </a: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System Test Results Passed</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User documentation</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Release notes</a:t>
                      </a:r>
                    </a:p>
                  </a:txBody>
                  <a:tcPr/>
                </a:tc>
                <a:extLst>
                  <a:ext uri="{0D108BD9-81ED-4DB2-BD59-A6C34878D82A}">
                    <a16:rowId xmlns:a16="http://schemas.microsoft.com/office/drawing/2014/main" val="3124743202"/>
                  </a:ext>
                </a:extLst>
              </a:tr>
              <a:tr h="818173">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User Acceptance Testing</a:t>
                      </a:r>
                      <a:endParaRPr lang="en-US"/>
                    </a:p>
                    <a:p>
                      <a:pPr lvl="0">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Acceptance Test Plan/Cases</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Business Requirement Document</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UAT Test Environment</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Provide Support for Acceptance test by customer and fix the defects</a:t>
                      </a:r>
                    </a:p>
                  </a:txBody>
                  <a:tcPr/>
                </a:tc>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UAT  coverage</a:t>
                      </a:r>
                      <a:endParaRPr lang="en-US"/>
                    </a:p>
                    <a:p>
                      <a:pPr lvl="0" algn="l">
                        <a:lnSpc>
                          <a:spcPct val="100000"/>
                        </a:lnSpc>
                        <a:spcBef>
                          <a:spcPts val="0"/>
                        </a:spcBef>
                        <a:spcAft>
                          <a:spcPts val="0"/>
                        </a:spcAft>
                        <a:buNone/>
                      </a:pPr>
                      <a:r>
                        <a:rPr lang="en-US" sz="1000" b="0" i="0" u="none" strike="noStrike" noProof="0">
                          <a:solidFill>
                            <a:srgbClr val="000000"/>
                          </a:solidFill>
                          <a:latin typeface="Verdana"/>
                        </a:rPr>
                        <a:t>Test execution results </a:t>
                      </a: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Acceptance Test Results Passed</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UAT Signoff from Customer and Go-live approval</a:t>
                      </a:r>
                      <a:endParaRPr lang="en-US"/>
                    </a:p>
                  </a:txBody>
                  <a:tcPr/>
                </a:tc>
                <a:extLst>
                  <a:ext uri="{0D108BD9-81ED-4DB2-BD59-A6C34878D82A}">
                    <a16:rowId xmlns:a16="http://schemas.microsoft.com/office/drawing/2014/main" val="2894448772"/>
                  </a:ext>
                </a:extLst>
              </a:tr>
              <a:tr h="370838">
                <a:tc>
                  <a:txBody>
                    <a:bodyPr/>
                    <a:lstStyle/>
                    <a:p>
                      <a:pPr lvl="0">
                        <a:buNone/>
                      </a:pPr>
                      <a:r>
                        <a:rPr lang="en-US" sz="1000" b="0" i="0" u="none" strike="noStrike" noProof="0">
                          <a:solidFill>
                            <a:srgbClr val="000000"/>
                          </a:solidFill>
                          <a:latin typeface="Verdana"/>
                        </a:rPr>
                        <a:t>Implementation</a:t>
                      </a: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Release Package</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Implementation Plan</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Release Notes</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UAT Signoff from Customer</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Prepare For Implementation</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Deploy The code in production</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Conduct User Training</a:t>
                      </a:r>
                      <a:endParaRPr lang="en-US"/>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Cut over and go live</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Review and Sign off on successful deployment</a:t>
                      </a:r>
                      <a:endParaRPr lang="en-US"/>
                    </a:p>
                    <a:p>
                      <a:pPr marL="0" lvl="0" indent="0" algn="l">
                        <a:buNone/>
                      </a:pP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Successful code deployment in Production</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extLst>
                  <a:ext uri="{0D108BD9-81ED-4DB2-BD59-A6C34878D82A}">
                    <a16:rowId xmlns:a16="http://schemas.microsoft.com/office/drawing/2014/main" val="2032698276"/>
                  </a:ext>
                </a:extLst>
              </a:tr>
              <a:tr h="370838">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Warranty and Handover</a:t>
                      </a:r>
                      <a:endParaRPr lang="en-US"/>
                    </a:p>
                    <a:p>
                      <a:pPr lvl="0">
                        <a:buNone/>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Training Materials</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All deliverables from above steps</a:t>
                      </a:r>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Provide Warranty Support</a:t>
                      </a:r>
                    </a:p>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Handover To Support</a:t>
                      </a:r>
                      <a:endParaRPr lang="en-US"/>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tc>
                  <a:txBody>
                    <a:bodyPr/>
                    <a:lstStyle/>
                    <a:p>
                      <a:pPr lvl="0" algn="l">
                        <a:lnSpc>
                          <a:spcPct val="100000"/>
                        </a:lnSpc>
                        <a:spcBef>
                          <a:spcPts val="0"/>
                        </a:spcBef>
                        <a:spcAft>
                          <a:spcPts val="0"/>
                        </a:spcAft>
                        <a:buNone/>
                      </a:pPr>
                      <a:r>
                        <a:rPr lang="en-US" sz="1000" b="0" i="0" u="none" strike="noStrike" noProof="0">
                          <a:solidFill>
                            <a:srgbClr val="000000"/>
                          </a:solidFill>
                          <a:latin typeface="Verdana"/>
                        </a:rPr>
                        <a:t>Review and sign off of Handover document</a:t>
                      </a:r>
                      <a:endParaRPr lang="en-US"/>
                    </a:p>
                    <a:p>
                      <a:pPr marL="0" lvl="0" indent="0" algn="l">
                        <a:buNone/>
                      </a:pPr>
                      <a:endParaRPr lang="en-US"/>
                    </a:p>
                  </a:txBody>
                  <a:tcPr/>
                </a:tc>
                <a:tc>
                  <a:txBody>
                    <a:bodyPr/>
                    <a:lstStyle/>
                    <a:p>
                      <a:pPr marL="171450" lvl="0" indent="-171450" algn="l">
                        <a:lnSpc>
                          <a:spcPct val="100000"/>
                        </a:lnSpc>
                        <a:spcBef>
                          <a:spcPts val="0"/>
                        </a:spcBef>
                        <a:spcAft>
                          <a:spcPts val="0"/>
                        </a:spcAft>
                        <a:buFont typeface="Arial"/>
                        <a:buChar char="•"/>
                      </a:pPr>
                      <a:r>
                        <a:rPr lang="en-US" sz="1000" b="0" i="0" u="none" strike="noStrike" noProof="0">
                          <a:solidFill>
                            <a:srgbClr val="000000"/>
                          </a:solidFill>
                          <a:latin typeface="Verdana"/>
                        </a:rPr>
                        <a:t>Handover to support team successfully completed</a:t>
                      </a:r>
                    </a:p>
                    <a:p>
                      <a:pPr marL="171450" lvl="0" indent="-171450" algn="l">
                        <a:lnSpc>
                          <a:spcPct val="100000"/>
                        </a:lnSpc>
                        <a:spcBef>
                          <a:spcPts val="0"/>
                        </a:spcBef>
                        <a:spcAft>
                          <a:spcPts val="0"/>
                        </a:spcAft>
                        <a:buFont typeface="Arial"/>
                        <a:buChar char="•"/>
                      </a:pPr>
                      <a:endParaRPr lang="en-US" sz="1000" b="0" i="0" u="none" strike="noStrike" noProof="0">
                        <a:solidFill>
                          <a:srgbClr val="000000"/>
                        </a:solidFill>
                        <a:latin typeface="Verdana"/>
                      </a:endParaRPr>
                    </a:p>
                  </a:txBody>
                  <a:tcPr/>
                </a:tc>
                <a:extLst>
                  <a:ext uri="{0D108BD9-81ED-4DB2-BD59-A6C34878D82A}">
                    <a16:rowId xmlns:a16="http://schemas.microsoft.com/office/drawing/2014/main" val="1080332187"/>
                  </a:ext>
                </a:extLst>
              </a:tr>
            </a:tbl>
          </a:graphicData>
        </a:graphic>
      </p:graphicFrame>
      <p:sp>
        <p:nvSpPr>
          <p:cNvPr id="9" name="Title 1">
            <a:extLst>
              <a:ext uri="{FF2B5EF4-FFF2-40B4-BE49-F238E27FC236}">
                <a16:creationId xmlns:a16="http://schemas.microsoft.com/office/drawing/2014/main" id="{BFF5CF83-90CE-0FC8-A59C-0780EEC13679}"/>
              </a:ext>
            </a:extLst>
          </p:cNvPr>
          <p:cNvSpPr txBox="1">
            <a:spLocks/>
          </p:cNvSpPr>
          <p:nvPr/>
        </p:nvSpPr>
        <p:spPr>
          <a:xfrm>
            <a:off x="320730" y="280729"/>
            <a:ext cx="11118905" cy="347536"/>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r>
              <a:rPr lang="en-US" sz="2000" dirty="0"/>
              <a:t>DELIVERY LIFECYCLE WISE Deliverables – Guidelines, Templates, &amp; Checklists</a:t>
            </a:r>
          </a:p>
        </p:txBody>
      </p:sp>
    </p:spTree>
    <p:extLst>
      <p:ext uri="{BB962C8B-B14F-4D97-AF65-F5344CB8AC3E}">
        <p14:creationId xmlns:p14="http://schemas.microsoft.com/office/powerpoint/2010/main" val="7835518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1" id="{18B0FA0E-52BA-4F3F-B2FD-88B4C8061DF8}" vid="{B5884A08-8118-4F4B-BE23-42A2365375DD}"/>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6EB5281086B446A36F1D4D36E9EA7B" ma:contentTypeVersion="10" ma:contentTypeDescription="Create a new document." ma:contentTypeScope="" ma:versionID="294ac9e458bb21622824440dd8c42231">
  <xsd:schema xmlns:xsd="http://www.w3.org/2001/XMLSchema" xmlns:xs="http://www.w3.org/2001/XMLSchema" xmlns:p="http://schemas.microsoft.com/office/2006/metadata/properties" xmlns:ns2="8715c2ce-fdf3-4ec1-bdd7-c8e6a52a95c6" xmlns:ns3="aacf595f-9873-4e10-af74-64648c05101c" targetNamespace="http://schemas.microsoft.com/office/2006/metadata/properties" ma:root="true" ma:fieldsID="38e075d2b4805d7650b59abe7d2692d4" ns2:_="" ns3:_="">
    <xsd:import namespace="8715c2ce-fdf3-4ec1-bdd7-c8e6a52a95c6"/>
    <xsd:import namespace="aacf595f-9873-4e10-af74-64648c0510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LengthInSecond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5c2ce-fdf3-4ec1-bdd7-c8e6a52a95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acf595f-9873-4e10-af74-64648c05101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aacf595f-9873-4e10-af74-64648c05101c">
      <UserInfo>
        <DisplayName>SharingLinks.a226fc44-03ab-4a2d-9615-9221dae9c710.Flexible.a2b085b2-ab6c-4448-9caf-6152a8079917</DisplayName>
        <AccountId>21</AccountId>
        <AccountType/>
      </UserInfo>
      <UserInfo>
        <DisplayName>Ashtekar, Amit</DisplayName>
        <AccountId>59</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320877-178E-4162-AAC7-B2D9E960A78F}"/>
</file>

<file path=customXml/itemProps2.xml><?xml version="1.0" encoding="utf-8"?>
<ds:datastoreItem xmlns:ds="http://schemas.openxmlformats.org/officeDocument/2006/customXml" ds:itemID="{8765F6DA-EDFD-4C3F-B2EB-EDE359E124E2}">
  <ds:schemaRefs>
    <ds:schemaRef ds:uri="http://schemas.microsoft.com/office/2006/documentManagement/types"/>
    <ds:schemaRef ds:uri="http://purl.org/dc/elements/1.1/"/>
    <ds:schemaRef ds:uri="d574c608-d1ce-4a57-a23b-01cd045e9cd9"/>
    <ds:schemaRef ds:uri="a0f13715-315a-4737-b42c-bb67a101ccbb"/>
    <ds:schemaRef ds:uri="http://purl.org/dc/dcmitype/"/>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Capgemini Transformation Proposal for Barclays Corp_v0.1 (2)</Template>
  <TotalTime>514</TotalTime>
  <Words>1282</Words>
  <Application>Microsoft Office PowerPoint</Application>
  <PresentationFormat>Widescreen</PresentationFormat>
  <Paragraphs>274</Paragraphs>
  <Slides>12</Slides>
  <Notes>2</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12</vt:i4>
      </vt:variant>
    </vt:vector>
  </HeadingPairs>
  <TitlesOfParts>
    <vt:vector size="24" baseType="lpstr">
      <vt:lpstr>Verdana</vt:lpstr>
      <vt:lpstr>Segoe UI</vt:lpstr>
      <vt:lpstr>Ubuntu</vt:lpstr>
      <vt:lpstr>Calibri</vt:lpstr>
      <vt:lpstr>Arial,Sans-Serif</vt:lpstr>
      <vt:lpstr>Ubuntu Medium</vt:lpstr>
      <vt:lpstr>Wingdings</vt:lpstr>
      <vt:lpstr>Arial</vt:lpstr>
      <vt:lpstr>Ubuntu Light</vt:lpstr>
      <vt:lpstr>Capgemini Master 2021</vt:lpstr>
      <vt:lpstr>Cover options_Section</vt:lpstr>
      <vt:lpstr>think-cell Slide</vt:lpstr>
      <vt:lpstr>PowerPoint Presentation</vt:lpstr>
      <vt:lpstr>PowerPoint Presentation</vt:lpstr>
      <vt:lpstr>Contents of this playbook</vt:lpstr>
      <vt:lpstr>Typical Java Delivery lifecycle</vt:lpstr>
      <vt:lpstr>Typical Agile Product Delivery lifecycle</vt:lpstr>
      <vt:lpstr>Typical CI-CD Pipeline Steps</vt:lpstr>
      <vt:lpstr>Recommended Standards, Tools, Frameworks</vt:lpstr>
      <vt:lpstr>DELIVERY LIFECYCLE WISE Deliverables – Guidelines, Templates, &amp; Checklists</vt:lpstr>
      <vt:lpstr>PowerPoint Presentation</vt:lpstr>
      <vt:lpstr>Delivery Tools – Engineering</vt:lpstr>
      <vt:lpstr>Reference to Delivery Play Book</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Capgemini template</dc:subject>
  <dc:creator>Mali,Nitin</dc:creator>
  <cp:lastModifiedBy>MALI, NITIN</cp:lastModifiedBy>
  <cp:revision>3</cp:revision>
  <dcterms:created xsi:type="dcterms:W3CDTF">2021-09-14T07:23:18Z</dcterms:created>
  <dcterms:modified xsi:type="dcterms:W3CDTF">2024-03-13T16:47:24Z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0x010100786EB5281086B446A36F1D4D36E9EA7B</vt:lpwstr>
  </property>
  <property fmtid="{D5CDD505-2E9C-101B-9397-08002B2CF9AE}" pid="3" name="MediaServiceImageTags">
    <vt:lpwstr/>
  </property>
</Properties>
</file>