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9"/>
  </p:notesMasterIdLst>
  <p:sldIdLst>
    <p:sldId id="256" r:id="rId2"/>
    <p:sldId id="260" r:id="rId3"/>
    <p:sldId id="261" r:id="rId4"/>
    <p:sldId id="257" r:id="rId5"/>
    <p:sldId id="262" r:id="rId6"/>
    <p:sldId id="264" r:id="rId7"/>
    <p:sldId id="265" r:id="rId8"/>
    <p:sldId id="275" r:id="rId9"/>
    <p:sldId id="266" r:id="rId10"/>
    <p:sldId id="273" r:id="rId11"/>
    <p:sldId id="274"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861" autoAdjust="0"/>
  </p:normalViewPr>
  <p:slideViewPr>
    <p:cSldViewPr snapToGrid="0">
      <p:cViewPr varScale="1">
        <p:scale>
          <a:sx n="62" d="100"/>
          <a:sy n="62" d="100"/>
        </p:scale>
        <p:origin x="7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858DC-895B-4BE8-BB30-815890045EE3}" type="datetimeFigureOut">
              <a:rPr lang="en-IN" smtClean="0"/>
              <a:t>25-09-2024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6CF096-E308-499F-95A0-B0C7DD203905}" type="slidenum">
              <a:rPr lang="en-IN" smtClean="0"/>
              <a:t>‹#›</a:t>
            </a:fld>
            <a:endParaRPr lang="en-IN"/>
          </a:p>
        </p:txBody>
      </p:sp>
    </p:spTree>
    <p:extLst>
      <p:ext uri="{BB962C8B-B14F-4D97-AF65-F5344CB8AC3E}">
        <p14:creationId xmlns:p14="http://schemas.microsoft.com/office/powerpoint/2010/main" val="2946862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6CF096-E308-499F-95A0-B0C7DD203905}" type="slidenum">
              <a:rPr lang="en-IN" smtClean="0"/>
              <a:t>10</a:t>
            </a:fld>
            <a:endParaRPr lang="en-IN"/>
          </a:p>
        </p:txBody>
      </p:sp>
    </p:spTree>
    <p:extLst>
      <p:ext uri="{BB962C8B-B14F-4D97-AF65-F5344CB8AC3E}">
        <p14:creationId xmlns:p14="http://schemas.microsoft.com/office/powerpoint/2010/main" val="3538047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0" dirty="0">
                <a:solidFill>
                  <a:srgbClr val="0C0D0E"/>
                </a:solidFill>
                <a:effectLst/>
                <a:latin typeface="inherit"/>
              </a:rPr>
              <a:t>~version </a:t>
            </a:r>
            <a:r>
              <a:rPr lang="en-US" b="1" i="0" dirty="0">
                <a:solidFill>
                  <a:srgbClr val="0C0D0E"/>
                </a:solidFill>
                <a:effectLst/>
                <a:latin typeface="inherit"/>
              </a:rPr>
              <a:t>“Approximately equivalent to version”</a:t>
            </a:r>
            <a:r>
              <a:rPr lang="en-US" b="0" i="0" dirty="0">
                <a:solidFill>
                  <a:srgbClr val="0C0D0E"/>
                </a:solidFill>
                <a:effectLst/>
                <a:latin typeface="inherit"/>
              </a:rPr>
              <a:t> without incrementing the minor version. ~1.2.3 will use releases from 1.2.3 to &lt; 1.3.0.</a:t>
            </a:r>
          </a:p>
          <a:p>
            <a:pPr algn="l" fontAlgn="base">
              <a:buFont typeface="Arial" panose="020B0604020202020204" pitchFamily="34" charset="0"/>
              <a:buChar char="•"/>
            </a:pPr>
            <a:r>
              <a:rPr lang="en-US" b="0" i="0" dirty="0">
                <a:solidFill>
                  <a:srgbClr val="0C0D0E"/>
                </a:solidFill>
                <a:effectLst/>
                <a:latin typeface="inherit"/>
              </a:rPr>
              <a:t>^version </a:t>
            </a:r>
            <a:r>
              <a:rPr lang="en-US" b="1" i="0" dirty="0">
                <a:solidFill>
                  <a:srgbClr val="0C0D0E"/>
                </a:solidFill>
                <a:effectLst/>
                <a:latin typeface="inherit"/>
              </a:rPr>
              <a:t>“Compatible with version</a:t>
            </a:r>
            <a:r>
              <a:rPr lang="en-US" b="0" i="0" dirty="0">
                <a:solidFill>
                  <a:srgbClr val="0C0D0E"/>
                </a:solidFill>
                <a:effectLst/>
                <a:latin typeface="inherit"/>
              </a:rPr>
              <a:t> without incrementing the major version. ^1.2.3 will use releases from 1.2.3 to &lt; 2.0.0.</a:t>
            </a:r>
          </a:p>
          <a:p>
            <a:endParaRPr lang="en-IN" dirty="0"/>
          </a:p>
        </p:txBody>
      </p:sp>
      <p:sp>
        <p:nvSpPr>
          <p:cNvPr id="4" name="Slide Number Placeholder 3"/>
          <p:cNvSpPr>
            <a:spLocks noGrp="1"/>
          </p:cNvSpPr>
          <p:nvPr>
            <p:ph type="sldNum" sz="quarter" idx="5"/>
          </p:nvPr>
        </p:nvSpPr>
        <p:spPr/>
        <p:txBody>
          <a:bodyPr/>
          <a:lstStyle/>
          <a:p>
            <a:fld id="{DC6CF096-E308-499F-95A0-B0C7DD203905}" type="slidenum">
              <a:rPr lang="en-IN" smtClean="0"/>
              <a:t>16</a:t>
            </a:fld>
            <a:endParaRPr lang="en-IN"/>
          </a:p>
        </p:txBody>
      </p:sp>
    </p:spTree>
    <p:extLst>
      <p:ext uri="{BB962C8B-B14F-4D97-AF65-F5344CB8AC3E}">
        <p14:creationId xmlns:p14="http://schemas.microsoft.com/office/powerpoint/2010/main" val="2608342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EFE33C-41D3-450F-A6E8-DDB3435024F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4F700-1305-47A1-8917-21C9E51999E1}" type="slidenum">
              <a:rPr lang="en-IN" smtClean="0"/>
              <a:t>‹#›</a:t>
            </a:fld>
            <a:endParaRPr lang="en-IN"/>
          </a:p>
        </p:txBody>
      </p:sp>
    </p:spTree>
    <p:extLst>
      <p:ext uri="{BB962C8B-B14F-4D97-AF65-F5344CB8AC3E}">
        <p14:creationId xmlns:p14="http://schemas.microsoft.com/office/powerpoint/2010/main" val="49790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FE33C-41D3-450F-A6E8-DDB3435024F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4F700-1305-47A1-8917-21C9E51999E1}" type="slidenum">
              <a:rPr lang="en-IN" smtClean="0"/>
              <a:t>‹#›</a:t>
            </a:fld>
            <a:endParaRPr lang="en-IN"/>
          </a:p>
        </p:txBody>
      </p:sp>
    </p:spTree>
    <p:extLst>
      <p:ext uri="{BB962C8B-B14F-4D97-AF65-F5344CB8AC3E}">
        <p14:creationId xmlns:p14="http://schemas.microsoft.com/office/powerpoint/2010/main" val="293815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FE33C-41D3-450F-A6E8-DDB3435024F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4F700-1305-47A1-8917-21C9E51999E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3930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FE33C-41D3-450F-A6E8-DDB3435024F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4F700-1305-47A1-8917-21C9E51999E1}" type="slidenum">
              <a:rPr lang="en-IN" smtClean="0"/>
              <a:t>‹#›</a:t>
            </a:fld>
            <a:endParaRPr lang="en-IN"/>
          </a:p>
        </p:txBody>
      </p:sp>
    </p:spTree>
    <p:extLst>
      <p:ext uri="{BB962C8B-B14F-4D97-AF65-F5344CB8AC3E}">
        <p14:creationId xmlns:p14="http://schemas.microsoft.com/office/powerpoint/2010/main" val="2561759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FE33C-41D3-450F-A6E8-DDB3435024F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4F700-1305-47A1-8917-21C9E51999E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6820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FE33C-41D3-450F-A6E8-DDB3435024F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4F700-1305-47A1-8917-21C9E51999E1}" type="slidenum">
              <a:rPr lang="en-IN" smtClean="0"/>
              <a:t>‹#›</a:t>
            </a:fld>
            <a:endParaRPr lang="en-IN"/>
          </a:p>
        </p:txBody>
      </p:sp>
    </p:spTree>
    <p:extLst>
      <p:ext uri="{BB962C8B-B14F-4D97-AF65-F5344CB8AC3E}">
        <p14:creationId xmlns:p14="http://schemas.microsoft.com/office/powerpoint/2010/main" val="1537204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FE33C-41D3-450F-A6E8-DDB3435024F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4F700-1305-47A1-8917-21C9E51999E1}" type="slidenum">
              <a:rPr lang="en-IN" smtClean="0"/>
              <a:t>‹#›</a:t>
            </a:fld>
            <a:endParaRPr lang="en-IN"/>
          </a:p>
        </p:txBody>
      </p:sp>
    </p:spTree>
    <p:extLst>
      <p:ext uri="{BB962C8B-B14F-4D97-AF65-F5344CB8AC3E}">
        <p14:creationId xmlns:p14="http://schemas.microsoft.com/office/powerpoint/2010/main" val="3342130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FE33C-41D3-450F-A6E8-DDB3435024F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4F700-1305-47A1-8917-21C9E51999E1}" type="slidenum">
              <a:rPr lang="en-IN" smtClean="0"/>
              <a:t>‹#›</a:t>
            </a:fld>
            <a:endParaRPr lang="en-IN"/>
          </a:p>
        </p:txBody>
      </p:sp>
    </p:spTree>
    <p:extLst>
      <p:ext uri="{BB962C8B-B14F-4D97-AF65-F5344CB8AC3E}">
        <p14:creationId xmlns:p14="http://schemas.microsoft.com/office/powerpoint/2010/main" val="267027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FE33C-41D3-450F-A6E8-DDB3435024F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4F700-1305-47A1-8917-21C9E51999E1}" type="slidenum">
              <a:rPr lang="en-IN" smtClean="0"/>
              <a:t>‹#›</a:t>
            </a:fld>
            <a:endParaRPr lang="en-IN"/>
          </a:p>
        </p:txBody>
      </p:sp>
    </p:spTree>
    <p:extLst>
      <p:ext uri="{BB962C8B-B14F-4D97-AF65-F5344CB8AC3E}">
        <p14:creationId xmlns:p14="http://schemas.microsoft.com/office/powerpoint/2010/main" val="365997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EFE33C-41D3-450F-A6E8-DDB3435024F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4F700-1305-47A1-8917-21C9E51999E1}" type="slidenum">
              <a:rPr lang="en-IN" smtClean="0"/>
              <a:t>‹#›</a:t>
            </a:fld>
            <a:endParaRPr lang="en-IN"/>
          </a:p>
        </p:txBody>
      </p:sp>
    </p:spTree>
    <p:extLst>
      <p:ext uri="{BB962C8B-B14F-4D97-AF65-F5344CB8AC3E}">
        <p14:creationId xmlns:p14="http://schemas.microsoft.com/office/powerpoint/2010/main" val="115907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EFE33C-41D3-450F-A6E8-DDB3435024FF}"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4F700-1305-47A1-8917-21C9E51999E1}" type="slidenum">
              <a:rPr lang="en-IN" smtClean="0"/>
              <a:t>‹#›</a:t>
            </a:fld>
            <a:endParaRPr lang="en-IN"/>
          </a:p>
        </p:txBody>
      </p:sp>
    </p:spTree>
    <p:extLst>
      <p:ext uri="{BB962C8B-B14F-4D97-AF65-F5344CB8AC3E}">
        <p14:creationId xmlns:p14="http://schemas.microsoft.com/office/powerpoint/2010/main" val="17886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EFE33C-41D3-450F-A6E8-DDB3435024FF}" type="datetimeFigureOut">
              <a:rPr lang="en-IN" smtClean="0"/>
              <a:t>25-09-2024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64F700-1305-47A1-8917-21C9E51999E1}" type="slidenum">
              <a:rPr lang="en-IN" smtClean="0"/>
              <a:t>‹#›</a:t>
            </a:fld>
            <a:endParaRPr lang="en-IN"/>
          </a:p>
        </p:txBody>
      </p:sp>
    </p:spTree>
    <p:extLst>
      <p:ext uri="{BB962C8B-B14F-4D97-AF65-F5344CB8AC3E}">
        <p14:creationId xmlns:p14="http://schemas.microsoft.com/office/powerpoint/2010/main" val="69685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EFE33C-41D3-450F-A6E8-DDB3435024FF}" type="datetimeFigureOut">
              <a:rPr lang="en-IN" smtClean="0"/>
              <a:t>25-09-2024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64F700-1305-47A1-8917-21C9E51999E1}" type="slidenum">
              <a:rPr lang="en-IN" smtClean="0"/>
              <a:t>‹#›</a:t>
            </a:fld>
            <a:endParaRPr lang="en-IN"/>
          </a:p>
        </p:txBody>
      </p:sp>
    </p:spTree>
    <p:extLst>
      <p:ext uri="{BB962C8B-B14F-4D97-AF65-F5344CB8AC3E}">
        <p14:creationId xmlns:p14="http://schemas.microsoft.com/office/powerpoint/2010/main" val="28833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FE33C-41D3-450F-A6E8-DDB3435024FF}" type="datetimeFigureOut">
              <a:rPr lang="en-IN" smtClean="0"/>
              <a:t>25-09-2024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64F700-1305-47A1-8917-21C9E51999E1}" type="slidenum">
              <a:rPr lang="en-IN" smtClean="0"/>
              <a:t>‹#›</a:t>
            </a:fld>
            <a:endParaRPr lang="en-IN"/>
          </a:p>
        </p:txBody>
      </p:sp>
    </p:spTree>
    <p:extLst>
      <p:ext uri="{BB962C8B-B14F-4D97-AF65-F5344CB8AC3E}">
        <p14:creationId xmlns:p14="http://schemas.microsoft.com/office/powerpoint/2010/main" val="137082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EFE33C-41D3-450F-A6E8-DDB3435024FF}"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4F700-1305-47A1-8917-21C9E51999E1}" type="slidenum">
              <a:rPr lang="en-IN" smtClean="0"/>
              <a:t>‹#›</a:t>
            </a:fld>
            <a:endParaRPr lang="en-IN"/>
          </a:p>
        </p:txBody>
      </p:sp>
    </p:spTree>
    <p:extLst>
      <p:ext uri="{BB962C8B-B14F-4D97-AF65-F5344CB8AC3E}">
        <p14:creationId xmlns:p14="http://schemas.microsoft.com/office/powerpoint/2010/main" val="21095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4F700-1305-47A1-8917-21C9E51999E1}" type="slidenum">
              <a:rPr lang="en-IN" smtClean="0"/>
              <a:t>‹#›</a:t>
            </a:fld>
            <a:endParaRPr lang="en-IN"/>
          </a:p>
        </p:txBody>
      </p:sp>
      <p:sp>
        <p:nvSpPr>
          <p:cNvPr id="5" name="Date Placeholder 4"/>
          <p:cNvSpPr>
            <a:spLocks noGrp="1"/>
          </p:cNvSpPr>
          <p:nvPr>
            <p:ph type="dt" sz="half" idx="10"/>
          </p:nvPr>
        </p:nvSpPr>
        <p:spPr/>
        <p:txBody>
          <a:bodyPr/>
          <a:lstStyle/>
          <a:p>
            <a:fld id="{25EFE33C-41D3-450F-A6E8-DDB3435024FF}" type="datetimeFigureOut">
              <a:rPr lang="en-IN" smtClean="0"/>
              <a:t>25-09-2024</a:t>
            </a:fld>
            <a:endParaRPr lang="en-IN"/>
          </a:p>
        </p:txBody>
      </p:sp>
    </p:spTree>
    <p:extLst>
      <p:ext uri="{BB962C8B-B14F-4D97-AF65-F5344CB8AC3E}">
        <p14:creationId xmlns:p14="http://schemas.microsoft.com/office/powerpoint/2010/main" val="249928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EFE33C-41D3-450F-A6E8-DDB3435024FF}" type="datetimeFigureOut">
              <a:rPr lang="en-IN" smtClean="0"/>
              <a:t>25-09-2024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64F700-1305-47A1-8917-21C9E51999E1}" type="slidenum">
              <a:rPr lang="en-IN" smtClean="0"/>
              <a:t>‹#›</a:t>
            </a:fld>
            <a:endParaRPr lang="en-IN"/>
          </a:p>
        </p:txBody>
      </p:sp>
    </p:spTree>
    <p:extLst>
      <p:ext uri="{BB962C8B-B14F-4D97-AF65-F5344CB8AC3E}">
        <p14:creationId xmlns:p14="http://schemas.microsoft.com/office/powerpoint/2010/main" val="99675481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coreui.io/demos/angular/5.0/free/#/dashboard"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E59F-65B4-8DD3-9C08-43B11AF9B73A}"/>
              </a:ext>
            </a:extLst>
          </p:cNvPr>
          <p:cNvSpPr>
            <a:spLocks noGrp="1"/>
          </p:cNvSpPr>
          <p:nvPr>
            <p:ph type="ctrTitle"/>
          </p:nvPr>
        </p:nvSpPr>
        <p:spPr/>
        <p:txBody>
          <a:bodyPr/>
          <a:lstStyle/>
          <a:p>
            <a:r>
              <a:rPr lang="en-US" dirty="0"/>
              <a:t>Angular Framework</a:t>
            </a:r>
            <a:endParaRPr lang="en-IN" dirty="0"/>
          </a:p>
        </p:txBody>
      </p:sp>
      <p:sp>
        <p:nvSpPr>
          <p:cNvPr id="3" name="Subtitle 2">
            <a:extLst>
              <a:ext uri="{FF2B5EF4-FFF2-40B4-BE49-F238E27FC236}">
                <a16:creationId xmlns:a16="http://schemas.microsoft.com/office/drawing/2014/main" id="{C43712B1-9D66-6322-5471-A12311D77E41}"/>
              </a:ext>
            </a:extLst>
          </p:cNvPr>
          <p:cNvSpPr>
            <a:spLocks noGrp="1"/>
          </p:cNvSpPr>
          <p:nvPr>
            <p:ph type="subTitle" idx="1"/>
          </p:nvPr>
        </p:nvSpPr>
        <p:spPr/>
        <p:txBody>
          <a:bodyPr/>
          <a:lstStyle/>
          <a:p>
            <a:r>
              <a:rPr lang="en-US" dirty="0"/>
              <a:t>Kinjal Lodha</a:t>
            </a:r>
            <a:endParaRPr lang="en-IN" dirty="0"/>
          </a:p>
        </p:txBody>
      </p:sp>
    </p:spTree>
    <p:extLst>
      <p:ext uri="{BB962C8B-B14F-4D97-AF65-F5344CB8AC3E}">
        <p14:creationId xmlns:p14="http://schemas.microsoft.com/office/powerpoint/2010/main" val="3085276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15CB-4C6F-ED84-B3EA-ADCA940C2CB0}"/>
              </a:ext>
            </a:extLst>
          </p:cNvPr>
          <p:cNvSpPr>
            <a:spLocks noGrp="1"/>
          </p:cNvSpPr>
          <p:nvPr>
            <p:ph type="title"/>
          </p:nvPr>
        </p:nvSpPr>
        <p:spPr>
          <a:xfrm>
            <a:off x="838199" y="563961"/>
            <a:ext cx="7255933" cy="562106"/>
          </a:xfrm>
        </p:spPr>
        <p:txBody>
          <a:bodyPr>
            <a:normAutofit/>
          </a:bodyPr>
          <a:lstStyle/>
          <a:p>
            <a:r>
              <a:rPr lang="en-US" sz="2800" b="1" i="1" u="sng" dirty="0">
                <a:effectLst>
                  <a:outerShdw blurRad="38100" dist="38100" dir="2700000" algn="tl">
                    <a:srgbClr val="000000">
                      <a:alpha val="43137"/>
                    </a:srgbClr>
                  </a:outerShdw>
                </a:effectLst>
              </a:rPr>
              <a:t>Angular Testing</a:t>
            </a:r>
            <a:endParaRPr lang="en-IN" sz="2800" b="1" i="1"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7DE60F15-A26C-0C08-CA24-658FA6335998}"/>
              </a:ext>
            </a:extLst>
          </p:cNvPr>
          <p:cNvPicPr>
            <a:picLocks noGrp="1" noChangeAspect="1"/>
          </p:cNvPicPr>
          <p:nvPr>
            <p:ph sz="half" idx="1"/>
          </p:nvPr>
        </p:nvPicPr>
        <p:blipFill>
          <a:blip r:embed="rId3"/>
          <a:stretch>
            <a:fillRect/>
          </a:stretch>
        </p:blipFill>
        <p:spPr>
          <a:xfrm>
            <a:off x="2808263" y="1404180"/>
            <a:ext cx="6188549" cy="1541732"/>
          </a:xfrm>
        </p:spPr>
      </p:pic>
      <p:pic>
        <p:nvPicPr>
          <p:cNvPr id="9" name="Picture 8">
            <a:extLst>
              <a:ext uri="{FF2B5EF4-FFF2-40B4-BE49-F238E27FC236}">
                <a16:creationId xmlns:a16="http://schemas.microsoft.com/office/drawing/2014/main" id="{B3822342-E2B5-CF01-45A4-4FCD07FDA3F9}"/>
              </a:ext>
            </a:extLst>
          </p:cNvPr>
          <p:cNvPicPr>
            <a:picLocks noChangeAspect="1"/>
          </p:cNvPicPr>
          <p:nvPr/>
        </p:nvPicPr>
        <p:blipFill>
          <a:blip r:embed="rId4"/>
          <a:stretch>
            <a:fillRect/>
          </a:stretch>
        </p:blipFill>
        <p:spPr>
          <a:xfrm>
            <a:off x="2808262" y="5043869"/>
            <a:ext cx="7255933" cy="1656788"/>
          </a:xfrm>
          <a:prstGeom prst="rect">
            <a:avLst/>
          </a:prstGeom>
        </p:spPr>
      </p:pic>
      <p:pic>
        <p:nvPicPr>
          <p:cNvPr id="11" name="Picture 10">
            <a:extLst>
              <a:ext uri="{FF2B5EF4-FFF2-40B4-BE49-F238E27FC236}">
                <a16:creationId xmlns:a16="http://schemas.microsoft.com/office/drawing/2014/main" id="{283791B5-F2D4-D7F7-F8DC-2C5A51F1C777}"/>
              </a:ext>
            </a:extLst>
          </p:cNvPr>
          <p:cNvPicPr>
            <a:picLocks noChangeAspect="1"/>
          </p:cNvPicPr>
          <p:nvPr/>
        </p:nvPicPr>
        <p:blipFill>
          <a:blip r:embed="rId5"/>
          <a:stretch>
            <a:fillRect/>
          </a:stretch>
        </p:blipFill>
        <p:spPr>
          <a:xfrm>
            <a:off x="2808263" y="3224025"/>
            <a:ext cx="7255933" cy="1541731"/>
          </a:xfrm>
          <a:prstGeom prst="rect">
            <a:avLst/>
          </a:prstGeom>
        </p:spPr>
      </p:pic>
      <p:sp>
        <p:nvSpPr>
          <p:cNvPr id="12" name="TextBox 11">
            <a:extLst>
              <a:ext uri="{FF2B5EF4-FFF2-40B4-BE49-F238E27FC236}">
                <a16:creationId xmlns:a16="http://schemas.microsoft.com/office/drawing/2014/main" id="{80ADFC87-897A-282F-16F4-D3F39D49D115}"/>
              </a:ext>
            </a:extLst>
          </p:cNvPr>
          <p:cNvSpPr txBox="1"/>
          <p:nvPr/>
        </p:nvSpPr>
        <p:spPr>
          <a:xfrm>
            <a:off x="530830" y="1990380"/>
            <a:ext cx="2202087" cy="369332"/>
          </a:xfrm>
          <a:prstGeom prst="rect">
            <a:avLst/>
          </a:prstGeom>
          <a:solidFill>
            <a:schemeClr val="accent1">
              <a:lumMod val="40000"/>
              <a:lumOff val="60000"/>
            </a:schemeClr>
          </a:solidFill>
        </p:spPr>
        <p:txBody>
          <a:bodyPr wrap="square" rtlCol="0">
            <a:spAutoFit/>
          </a:bodyPr>
          <a:lstStyle/>
          <a:p>
            <a:pPr algn="ctr"/>
            <a:r>
              <a:rPr lang="en-US" b="1" dirty="0"/>
              <a:t>Tools</a:t>
            </a:r>
            <a:endParaRPr lang="en-IN" b="1" dirty="0"/>
          </a:p>
        </p:txBody>
      </p:sp>
      <p:sp>
        <p:nvSpPr>
          <p:cNvPr id="13" name="TextBox 12">
            <a:extLst>
              <a:ext uri="{FF2B5EF4-FFF2-40B4-BE49-F238E27FC236}">
                <a16:creationId xmlns:a16="http://schemas.microsoft.com/office/drawing/2014/main" id="{1E2C1D3E-99CF-5BF5-5B91-8C3ECA5B3879}"/>
              </a:ext>
            </a:extLst>
          </p:cNvPr>
          <p:cNvSpPr txBox="1"/>
          <p:nvPr/>
        </p:nvSpPr>
        <p:spPr>
          <a:xfrm>
            <a:off x="530829" y="5549097"/>
            <a:ext cx="2202087" cy="646331"/>
          </a:xfrm>
          <a:prstGeom prst="rect">
            <a:avLst/>
          </a:prstGeom>
          <a:solidFill>
            <a:schemeClr val="accent1">
              <a:lumMod val="40000"/>
              <a:lumOff val="60000"/>
            </a:schemeClr>
          </a:solidFill>
        </p:spPr>
        <p:txBody>
          <a:bodyPr wrap="square" rtlCol="0">
            <a:spAutoFit/>
          </a:bodyPr>
          <a:lstStyle/>
          <a:p>
            <a:pPr algn="ctr"/>
            <a:r>
              <a:rPr lang="en-US" b="1" dirty="0"/>
              <a:t>Jasmine Test Spec</a:t>
            </a:r>
            <a:endParaRPr lang="en-IN" b="1" dirty="0"/>
          </a:p>
        </p:txBody>
      </p:sp>
      <p:sp>
        <p:nvSpPr>
          <p:cNvPr id="14" name="TextBox 13">
            <a:extLst>
              <a:ext uri="{FF2B5EF4-FFF2-40B4-BE49-F238E27FC236}">
                <a16:creationId xmlns:a16="http://schemas.microsoft.com/office/drawing/2014/main" id="{C673A56E-AF62-9E58-A990-4987E54E3026}"/>
              </a:ext>
            </a:extLst>
          </p:cNvPr>
          <p:cNvSpPr txBox="1"/>
          <p:nvPr/>
        </p:nvSpPr>
        <p:spPr>
          <a:xfrm>
            <a:off x="530831" y="3810224"/>
            <a:ext cx="2202087" cy="369332"/>
          </a:xfrm>
          <a:prstGeom prst="rect">
            <a:avLst/>
          </a:prstGeom>
          <a:solidFill>
            <a:schemeClr val="accent1">
              <a:lumMod val="40000"/>
              <a:lumOff val="60000"/>
            </a:schemeClr>
          </a:solidFill>
        </p:spPr>
        <p:txBody>
          <a:bodyPr wrap="square" rtlCol="0">
            <a:spAutoFit/>
          </a:bodyPr>
          <a:lstStyle/>
          <a:p>
            <a:pPr algn="ctr"/>
            <a:r>
              <a:rPr lang="en-US" b="1" dirty="0"/>
              <a:t>Setup &amp; Teardown</a:t>
            </a:r>
            <a:endParaRPr lang="en-IN" b="1" dirty="0"/>
          </a:p>
        </p:txBody>
      </p:sp>
    </p:spTree>
    <p:extLst>
      <p:ext uri="{BB962C8B-B14F-4D97-AF65-F5344CB8AC3E}">
        <p14:creationId xmlns:p14="http://schemas.microsoft.com/office/powerpoint/2010/main" val="292019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15CB-4C6F-ED84-B3EA-ADCA940C2CB0}"/>
              </a:ext>
            </a:extLst>
          </p:cNvPr>
          <p:cNvSpPr>
            <a:spLocks noGrp="1"/>
          </p:cNvSpPr>
          <p:nvPr>
            <p:ph type="title"/>
          </p:nvPr>
        </p:nvSpPr>
        <p:spPr>
          <a:xfrm>
            <a:off x="848474" y="173543"/>
            <a:ext cx="7255933" cy="562106"/>
          </a:xfrm>
        </p:spPr>
        <p:txBody>
          <a:bodyPr>
            <a:normAutofit/>
          </a:bodyPr>
          <a:lstStyle/>
          <a:p>
            <a:r>
              <a:rPr lang="en-US" sz="2800" b="1" i="1" u="sng" dirty="0">
                <a:effectLst>
                  <a:outerShdw blurRad="38100" dist="38100" dir="2700000" algn="tl">
                    <a:srgbClr val="000000">
                      <a:alpha val="43137"/>
                    </a:srgbClr>
                  </a:outerShdw>
                </a:effectLst>
              </a:rPr>
              <a:t>Angular Testing</a:t>
            </a:r>
            <a:endParaRPr lang="en-IN" sz="2800" b="1" i="1" u="sng"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0AD629DC-237A-6B75-79BF-094EB1B04CE7}"/>
              </a:ext>
            </a:extLst>
          </p:cNvPr>
          <p:cNvPicPr>
            <a:picLocks noChangeAspect="1"/>
          </p:cNvPicPr>
          <p:nvPr/>
        </p:nvPicPr>
        <p:blipFill>
          <a:blip r:embed="rId2"/>
          <a:stretch>
            <a:fillRect/>
          </a:stretch>
        </p:blipFill>
        <p:spPr>
          <a:xfrm>
            <a:off x="242298" y="735649"/>
            <a:ext cx="9466781" cy="4517882"/>
          </a:xfrm>
          <a:prstGeom prst="rect">
            <a:avLst/>
          </a:prstGeom>
        </p:spPr>
      </p:pic>
      <p:pic>
        <p:nvPicPr>
          <p:cNvPr id="8" name="Picture 7">
            <a:extLst>
              <a:ext uri="{FF2B5EF4-FFF2-40B4-BE49-F238E27FC236}">
                <a16:creationId xmlns:a16="http://schemas.microsoft.com/office/drawing/2014/main" id="{A07CF9B8-9361-E414-6EEE-1E0B04854478}"/>
              </a:ext>
            </a:extLst>
          </p:cNvPr>
          <p:cNvPicPr>
            <a:picLocks noChangeAspect="1"/>
          </p:cNvPicPr>
          <p:nvPr/>
        </p:nvPicPr>
        <p:blipFill rotWithShape="1">
          <a:blip r:embed="rId3"/>
          <a:srcRect t="32418"/>
          <a:stretch/>
        </p:blipFill>
        <p:spPr>
          <a:xfrm>
            <a:off x="4476439" y="4756935"/>
            <a:ext cx="6859995" cy="1561672"/>
          </a:xfrm>
          <a:prstGeom prst="rect">
            <a:avLst/>
          </a:prstGeom>
        </p:spPr>
      </p:pic>
    </p:spTree>
    <p:extLst>
      <p:ext uri="{BB962C8B-B14F-4D97-AF65-F5344CB8AC3E}">
        <p14:creationId xmlns:p14="http://schemas.microsoft.com/office/powerpoint/2010/main" val="8584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814C55E-A1F4-4D28-C354-804321BA3906}"/>
              </a:ext>
            </a:extLst>
          </p:cNvPr>
          <p:cNvSpPr/>
          <p:nvPr/>
        </p:nvSpPr>
        <p:spPr>
          <a:xfrm>
            <a:off x="626533" y="1625600"/>
            <a:ext cx="2590800" cy="4792133"/>
          </a:xfrm>
          <a:prstGeom prst="roundRect">
            <a:avLst/>
          </a:prstGeom>
          <a:ln>
            <a:solidFill>
              <a:schemeClr val="accent1">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63C76397-BEAC-BEB1-A8D8-BC80AEB65C06}"/>
              </a:ext>
            </a:extLst>
          </p:cNvPr>
          <p:cNvSpPr txBox="1"/>
          <p:nvPr/>
        </p:nvSpPr>
        <p:spPr>
          <a:xfrm>
            <a:off x="829733" y="1887035"/>
            <a:ext cx="2387600" cy="523220"/>
          </a:xfrm>
          <a:prstGeom prst="rect">
            <a:avLst/>
          </a:prstGeom>
          <a:noFill/>
        </p:spPr>
        <p:txBody>
          <a:bodyPr wrap="square" rtlCol="0">
            <a:spAutoFit/>
          </a:bodyPr>
          <a:lstStyle/>
          <a:p>
            <a:r>
              <a:rPr lang="en-US" sz="2800" dirty="0"/>
              <a:t>01</a:t>
            </a:r>
            <a:endParaRPr lang="en-IN" sz="2800" dirty="0"/>
          </a:p>
        </p:txBody>
      </p:sp>
      <p:sp>
        <p:nvSpPr>
          <p:cNvPr id="5" name="TextBox 4">
            <a:extLst>
              <a:ext uri="{FF2B5EF4-FFF2-40B4-BE49-F238E27FC236}">
                <a16:creationId xmlns:a16="http://schemas.microsoft.com/office/drawing/2014/main" id="{0D4C554D-7409-6BD0-DDDC-877EB14C9B31}"/>
              </a:ext>
            </a:extLst>
          </p:cNvPr>
          <p:cNvSpPr txBox="1"/>
          <p:nvPr/>
        </p:nvSpPr>
        <p:spPr>
          <a:xfrm>
            <a:off x="829733" y="2539824"/>
            <a:ext cx="2235200" cy="646331"/>
          </a:xfrm>
          <a:prstGeom prst="rect">
            <a:avLst/>
          </a:prstGeom>
          <a:noFill/>
        </p:spPr>
        <p:txBody>
          <a:bodyPr wrap="square" rtlCol="0">
            <a:spAutoFit/>
          </a:bodyPr>
          <a:lstStyle/>
          <a:p>
            <a:r>
              <a:rPr lang="en-IN" b="1" dirty="0"/>
              <a:t>Real-Time Product Updates</a:t>
            </a:r>
          </a:p>
        </p:txBody>
      </p:sp>
      <p:sp>
        <p:nvSpPr>
          <p:cNvPr id="6" name="TextBox 5">
            <a:extLst>
              <a:ext uri="{FF2B5EF4-FFF2-40B4-BE49-F238E27FC236}">
                <a16:creationId xmlns:a16="http://schemas.microsoft.com/office/drawing/2014/main" id="{3DAEB666-B59B-4E82-13F4-AB6052BC0E23}"/>
              </a:ext>
            </a:extLst>
          </p:cNvPr>
          <p:cNvSpPr txBox="1"/>
          <p:nvPr/>
        </p:nvSpPr>
        <p:spPr>
          <a:xfrm>
            <a:off x="829733" y="3349879"/>
            <a:ext cx="2328333" cy="2462213"/>
          </a:xfrm>
          <a:prstGeom prst="rect">
            <a:avLst/>
          </a:prstGeom>
          <a:noFill/>
        </p:spPr>
        <p:txBody>
          <a:bodyPr wrap="square" rtlCol="0">
            <a:spAutoFit/>
          </a:bodyPr>
          <a:lstStyle/>
          <a:p>
            <a:r>
              <a:rPr lang="en-US" sz="1400" dirty="0"/>
              <a:t>Angular's reactive programming capabilities allow for real-time updates of product availability and pricing, ensuring that users receive the most current information without needing to refresh the page, which enhances user engagement and satisfaction.</a:t>
            </a:r>
          </a:p>
        </p:txBody>
      </p:sp>
      <p:sp>
        <p:nvSpPr>
          <p:cNvPr id="9" name="Rectangle: Rounded Corners 8">
            <a:extLst>
              <a:ext uri="{FF2B5EF4-FFF2-40B4-BE49-F238E27FC236}">
                <a16:creationId xmlns:a16="http://schemas.microsoft.com/office/drawing/2014/main" id="{58D4EACF-6BE3-6536-7508-D3747DABEC29}"/>
              </a:ext>
            </a:extLst>
          </p:cNvPr>
          <p:cNvSpPr/>
          <p:nvPr/>
        </p:nvSpPr>
        <p:spPr>
          <a:xfrm>
            <a:off x="3623733" y="1625600"/>
            <a:ext cx="2590800" cy="479213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E30290C8-C81A-2E11-365E-34FD2A7D8390}"/>
              </a:ext>
            </a:extLst>
          </p:cNvPr>
          <p:cNvSpPr txBox="1"/>
          <p:nvPr/>
        </p:nvSpPr>
        <p:spPr>
          <a:xfrm>
            <a:off x="3826933" y="1887035"/>
            <a:ext cx="2387600" cy="523220"/>
          </a:xfrm>
          <a:prstGeom prst="rect">
            <a:avLst/>
          </a:prstGeom>
          <a:noFill/>
        </p:spPr>
        <p:txBody>
          <a:bodyPr wrap="square" rtlCol="0">
            <a:spAutoFit/>
          </a:bodyPr>
          <a:lstStyle/>
          <a:p>
            <a:r>
              <a:rPr lang="en-US" sz="2800" dirty="0"/>
              <a:t>02</a:t>
            </a:r>
            <a:endParaRPr lang="en-IN" sz="2800" dirty="0"/>
          </a:p>
        </p:txBody>
      </p:sp>
      <p:sp>
        <p:nvSpPr>
          <p:cNvPr id="11" name="TextBox 10">
            <a:extLst>
              <a:ext uri="{FF2B5EF4-FFF2-40B4-BE49-F238E27FC236}">
                <a16:creationId xmlns:a16="http://schemas.microsoft.com/office/drawing/2014/main" id="{5AD7E4F1-6B57-45A7-F41F-ED6102E617B3}"/>
              </a:ext>
            </a:extLst>
          </p:cNvPr>
          <p:cNvSpPr txBox="1"/>
          <p:nvPr/>
        </p:nvSpPr>
        <p:spPr>
          <a:xfrm>
            <a:off x="3826933" y="2539824"/>
            <a:ext cx="2590800" cy="646331"/>
          </a:xfrm>
          <a:prstGeom prst="rect">
            <a:avLst/>
          </a:prstGeom>
          <a:noFill/>
        </p:spPr>
        <p:txBody>
          <a:bodyPr wrap="square" rtlCol="0">
            <a:spAutoFit/>
          </a:bodyPr>
          <a:lstStyle/>
          <a:p>
            <a:r>
              <a:rPr lang="en-IN" b="1" dirty="0"/>
              <a:t>Dynamic User Interfaces</a:t>
            </a:r>
          </a:p>
        </p:txBody>
      </p:sp>
      <p:sp>
        <p:nvSpPr>
          <p:cNvPr id="12" name="TextBox 11">
            <a:extLst>
              <a:ext uri="{FF2B5EF4-FFF2-40B4-BE49-F238E27FC236}">
                <a16:creationId xmlns:a16="http://schemas.microsoft.com/office/drawing/2014/main" id="{1D677657-C7F3-2AD7-2668-168CF5968271}"/>
              </a:ext>
            </a:extLst>
          </p:cNvPr>
          <p:cNvSpPr txBox="1"/>
          <p:nvPr/>
        </p:nvSpPr>
        <p:spPr>
          <a:xfrm>
            <a:off x="3826933" y="3349879"/>
            <a:ext cx="2328333" cy="2462213"/>
          </a:xfrm>
          <a:prstGeom prst="rect">
            <a:avLst/>
          </a:prstGeom>
          <a:noFill/>
        </p:spPr>
        <p:txBody>
          <a:bodyPr wrap="square" rtlCol="0">
            <a:spAutoFit/>
          </a:bodyPr>
          <a:lstStyle/>
          <a:p>
            <a:r>
              <a:rPr lang="en-US" sz="1400" dirty="0"/>
              <a:t>With Angular's component-based architecture, developers can create dynamic and responsive user interfaces that adapt to user interactions, such as personalized recommendations and shopping cart updates, leading to a more intuitive shopping experience.</a:t>
            </a:r>
          </a:p>
        </p:txBody>
      </p:sp>
      <p:sp>
        <p:nvSpPr>
          <p:cNvPr id="13" name="Rectangle: Rounded Corners 12">
            <a:extLst>
              <a:ext uri="{FF2B5EF4-FFF2-40B4-BE49-F238E27FC236}">
                <a16:creationId xmlns:a16="http://schemas.microsoft.com/office/drawing/2014/main" id="{BC11E059-F47E-C622-5EB0-CAA67A6507FC}"/>
              </a:ext>
            </a:extLst>
          </p:cNvPr>
          <p:cNvSpPr/>
          <p:nvPr/>
        </p:nvSpPr>
        <p:spPr>
          <a:xfrm>
            <a:off x="6620933" y="1625600"/>
            <a:ext cx="2590800" cy="479213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D218588D-117E-27B5-36C4-19D5B37C5FC4}"/>
              </a:ext>
            </a:extLst>
          </p:cNvPr>
          <p:cNvSpPr txBox="1"/>
          <p:nvPr/>
        </p:nvSpPr>
        <p:spPr>
          <a:xfrm>
            <a:off x="6824133" y="1887035"/>
            <a:ext cx="2387600" cy="523220"/>
          </a:xfrm>
          <a:prstGeom prst="rect">
            <a:avLst/>
          </a:prstGeom>
          <a:noFill/>
        </p:spPr>
        <p:txBody>
          <a:bodyPr wrap="square" rtlCol="0">
            <a:spAutoFit/>
          </a:bodyPr>
          <a:lstStyle/>
          <a:p>
            <a:r>
              <a:rPr lang="en-US" sz="2800" dirty="0"/>
              <a:t>03</a:t>
            </a:r>
            <a:endParaRPr lang="en-IN" sz="2800" dirty="0"/>
          </a:p>
        </p:txBody>
      </p:sp>
      <p:sp>
        <p:nvSpPr>
          <p:cNvPr id="15" name="TextBox 14">
            <a:extLst>
              <a:ext uri="{FF2B5EF4-FFF2-40B4-BE49-F238E27FC236}">
                <a16:creationId xmlns:a16="http://schemas.microsoft.com/office/drawing/2014/main" id="{3A383378-AB49-9825-DCAC-F80A51A13821}"/>
              </a:ext>
            </a:extLst>
          </p:cNvPr>
          <p:cNvSpPr txBox="1"/>
          <p:nvPr/>
        </p:nvSpPr>
        <p:spPr>
          <a:xfrm>
            <a:off x="6824133" y="2539824"/>
            <a:ext cx="2590800" cy="646331"/>
          </a:xfrm>
          <a:prstGeom prst="rect">
            <a:avLst/>
          </a:prstGeom>
          <a:noFill/>
        </p:spPr>
        <p:txBody>
          <a:bodyPr wrap="square" rtlCol="0">
            <a:spAutoFit/>
          </a:bodyPr>
          <a:lstStyle/>
          <a:p>
            <a:r>
              <a:rPr lang="en-IN" b="1" dirty="0"/>
              <a:t>Seamless Checkout Process</a:t>
            </a:r>
          </a:p>
        </p:txBody>
      </p:sp>
      <p:sp>
        <p:nvSpPr>
          <p:cNvPr id="16" name="TextBox 15">
            <a:extLst>
              <a:ext uri="{FF2B5EF4-FFF2-40B4-BE49-F238E27FC236}">
                <a16:creationId xmlns:a16="http://schemas.microsoft.com/office/drawing/2014/main" id="{4F83B6E4-690C-0CFB-E0DC-71D049939711}"/>
              </a:ext>
            </a:extLst>
          </p:cNvPr>
          <p:cNvSpPr txBox="1"/>
          <p:nvPr/>
        </p:nvSpPr>
        <p:spPr>
          <a:xfrm>
            <a:off x="6824133" y="3349879"/>
            <a:ext cx="2328333" cy="2246769"/>
          </a:xfrm>
          <a:prstGeom prst="rect">
            <a:avLst/>
          </a:prstGeom>
          <a:noFill/>
        </p:spPr>
        <p:txBody>
          <a:bodyPr wrap="square" rtlCol="0">
            <a:spAutoFit/>
          </a:bodyPr>
          <a:lstStyle/>
          <a:p>
            <a:r>
              <a:rPr lang="en-US" sz="1400" dirty="0"/>
              <a:t>By utilizing Angular's form handling and validation features, e-commerce applications can implement a streamlined checkout process that minimizes user errors and improves conversion rates, ultimately enhancing the overall user experience.</a:t>
            </a:r>
          </a:p>
        </p:txBody>
      </p:sp>
      <p:sp>
        <p:nvSpPr>
          <p:cNvPr id="17" name="Title 1">
            <a:extLst>
              <a:ext uri="{FF2B5EF4-FFF2-40B4-BE49-F238E27FC236}">
                <a16:creationId xmlns:a16="http://schemas.microsoft.com/office/drawing/2014/main" id="{6AF5C4B0-FA78-C93C-4913-120A8067B8A2}"/>
              </a:ext>
            </a:extLst>
          </p:cNvPr>
          <p:cNvSpPr txBox="1">
            <a:spLocks/>
          </p:cNvSpPr>
          <p:nvPr/>
        </p:nvSpPr>
        <p:spPr>
          <a:xfrm>
            <a:off x="838200" y="563961"/>
            <a:ext cx="8373533" cy="562106"/>
          </a:xfrm>
          <a:prstGeom prst="rect">
            <a:avLst/>
          </a:prstGeom>
        </p:spPr>
        <p:txBody>
          <a:bodyPr>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i="1" u="sng" dirty="0">
                <a:effectLst>
                  <a:outerShdw blurRad="38100" dist="38100" dir="2700000" algn="tl">
                    <a:srgbClr val="000000">
                      <a:alpha val="43137"/>
                    </a:srgbClr>
                  </a:outerShdw>
                </a:effectLst>
              </a:rPr>
              <a:t>Real-Time Business Case Scenarios: E-commerce Application</a:t>
            </a:r>
            <a:endParaRPr lang="en-IN" sz="28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9539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814C55E-A1F4-4D28-C354-804321BA3906}"/>
              </a:ext>
            </a:extLst>
          </p:cNvPr>
          <p:cNvSpPr/>
          <p:nvPr/>
        </p:nvSpPr>
        <p:spPr>
          <a:xfrm>
            <a:off x="626533" y="1625600"/>
            <a:ext cx="2590800" cy="4792133"/>
          </a:xfrm>
          <a:prstGeom prst="roundRect">
            <a:avLst/>
          </a:prstGeom>
          <a:ln>
            <a:solidFill>
              <a:schemeClr val="accent1">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63C76397-BEAC-BEB1-A8D8-BC80AEB65C06}"/>
              </a:ext>
            </a:extLst>
          </p:cNvPr>
          <p:cNvSpPr txBox="1"/>
          <p:nvPr/>
        </p:nvSpPr>
        <p:spPr>
          <a:xfrm>
            <a:off x="829733" y="1887035"/>
            <a:ext cx="2387600" cy="523220"/>
          </a:xfrm>
          <a:prstGeom prst="rect">
            <a:avLst/>
          </a:prstGeom>
          <a:noFill/>
        </p:spPr>
        <p:txBody>
          <a:bodyPr wrap="square" rtlCol="0">
            <a:spAutoFit/>
          </a:bodyPr>
          <a:lstStyle/>
          <a:p>
            <a:r>
              <a:rPr lang="en-US" sz="2800" dirty="0"/>
              <a:t>01</a:t>
            </a:r>
            <a:endParaRPr lang="en-IN" sz="2800" dirty="0"/>
          </a:p>
        </p:txBody>
      </p:sp>
      <p:sp>
        <p:nvSpPr>
          <p:cNvPr id="5" name="TextBox 4">
            <a:extLst>
              <a:ext uri="{FF2B5EF4-FFF2-40B4-BE49-F238E27FC236}">
                <a16:creationId xmlns:a16="http://schemas.microsoft.com/office/drawing/2014/main" id="{0D4C554D-7409-6BD0-DDDC-877EB14C9B31}"/>
              </a:ext>
            </a:extLst>
          </p:cNvPr>
          <p:cNvSpPr txBox="1"/>
          <p:nvPr/>
        </p:nvSpPr>
        <p:spPr>
          <a:xfrm>
            <a:off x="829733" y="2448123"/>
            <a:ext cx="2235200" cy="923330"/>
          </a:xfrm>
          <a:prstGeom prst="rect">
            <a:avLst/>
          </a:prstGeom>
          <a:noFill/>
        </p:spPr>
        <p:txBody>
          <a:bodyPr wrap="square" rtlCol="0">
            <a:spAutoFit/>
          </a:bodyPr>
          <a:lstStyle/>
          <a:p>
            <a:r>
              <a:rPr lang="en-IN" b="1" dirty="0"/>
              <a:t>Increased Adoption of Micro-Frontends</a:t>
            </a:r>
          </a:p>
        </p:txBody>
      </p:sp>
      <p:sp>
        <p:nvSpPr>
          <p:cNvPr id="6" name="TextBox 5">
            <a:extLst>
              <a:ext uri="{FF2B5EF4-FFF2-40B4-BE49-F238E27FC236}">
                <a16:creationId xmlns:a16="http://schemas.microsoft.com/office/drawing/2014/main" id="{3DAEB666-B59B-4E82-13F4-AB6052BC0E23}"/>
              </a:ext>
            </a:extLst>
          </p:cNvPr>
          <p:cNvSpPr txBox="1"/>
          <p:nvPr/>
        </p:nvSpPr>
        <p:spPr>
          <a:xfrm>
            <a:off x="829733" y="3485522"/>
            <a:ext cx="2328333" cy="2677656"/>
          </a:xfrm>
          <a:prstGeom prst="rect">
            <a:avLst/>
          </a:prstGeom>
          <a:noFill/>
        </p:spPr>
        <p:txBody>
          <a:bodyPr wrap="square" rtlCol="0">
            <a:spAutoFit/>
          </a:bodyPr>
          <a:lstStyle/>
          <a:p>
            <a:r>
              <a:rPr lang="en-US" sz="1400" dirty="0"/>
              <a:t>As organizations seek to improve scalability and maintainability, the trend towards micro-frontends is expected to grow, allowing teams to develop and deploy independent Angular applications that can be integrated seamlessly, enhancing collaboration and reducing deployment times.</a:t>
            </a:r>
          </a:p>
        </p:txBody>
      </p:sp>
      <p:sp>
        <p:nvSpPr>
          <p:cNvPr id="9" name="Rectangle: Rounded Corners 8">
            <a:extLst>
              <a:ext uri="{FF2B5EF4-FFF2-40B4-BE49-F238E27FC236}">
                <a16:creationId xmlns:a16="http://schemas.microsoft.com/office/drawing/2014/main" id="{58D4EACF-6BE3-6536-7508-D3747DABEC29}"/>
              </a:ext>
            </a:extLst>
          </p:cNvPr>
          <p:cNvSpPr/>
          <p:nvPr/>
        </p:nvSpPr>
        <p:spPr>
          <a:xfrm>
            <a:off x="3623733" y="1625600"/>
            <a:ext cx="2590800" cy="479213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E30290C8-C81A-2E11-365E-34FD2A7D8390}"/>
              </a:ext>
            </a:extLst>
          </p:cNvPr>
          <p:cNvSpPr txBox="1"/>
          <p:nvPr/>
        </p:nvSpPr>
        <p:spPr>
          <a:xfrm>
            <a:off x="3826933" y="1887035"/>
            <a:ext cx="2387600" cy="523220"/>
          </a:xfrm>
          <a:prstGeom prst="rect">
            <a:avLst/>
          </a:prstGeom>
          <a:noFill/>
        </p:spPr>
        <p:txBody>
          <a:bodyPr wrap="square" rtlCol="0">
            <a:spAutoFit/>
          </a:bodyPr>
          <a:lstStyle/>
          <a:p>
            <a:r>
              <a:rPr lang="en-US" sz="2800" dirty="0"/>
              <a:t>02</a:t>
            </a:r>
            <a:endParaRPr lang="en-IN" sz="2800" dirty="0"/>
          </a:p>
        </p:txBody>
      </p:sp>
      <p:sp>
        <p:nvSpPr>
          <p:cNvPr id="11" name="TextBox 10">
            <a:extLst>
              <a:ext uri="{FF2B5EF4-FFF2-40B4-BE49-F238E27FC236}">
                <a16:creationId xmlns:a16="http://schemas.microsoft.com/office/drawing/2014/main" id="{5AD7E4F1-6B57-45A7-F41F-ED6102E617B3}"/>
              </a:ext>
            </a:extLst>
          </p:cNvPr>
          <p:cNvSpPr txBox="1"/>
          <p:nvPr/>
        </p:nvSpPr>
        <p:spPr>
          <a:xfrm>
            <a:off x="3839633" y="2411511"/>
            <a:ext cx="2328333" cy="923330"/>
          </a:xfrm>
          <a:prstGeom prst="rect">
            <a:avLst/>
          </a:prstGeom>
          <a:noFill/>
        </p:spPr>
        <p:txBody>
          <a:bodyPr wrap="square" rtlCol="0">
            <a:spAutoFit/>
          </a:bodyPr>
          <a:lstStyle/>
          <a:p>
            <a:r>
              <a:rPr lang="en-IN" b="1" dirty="0"/>
              <a:t>Enhanced Support </a:t>
            </a:r>
          </a:p>
          <a:p>
            <a:r>
              <a:rPr lang="en-IN" b="1" dirty="0"/>
              <a:t>for Server-Side Rendering</a:t>
            </a:r>
          </a:p>
        </p:txBody>
      </p:sp>
      <p:sp>
        <p:nvSpPr>
          <p:cNvPr id="12" name="TextBox 11">
            <a:extLst>
              <a:ext uri="{FF2B5EF4-FFF2-40B4-BE49-F238E27FC236}">
                <a16:creationId xmlns:a16="http://schemas.microsoft.com/office/drawing/2014/main" id="{1D677657-C7F3-2AD7-2668-168CF5968271}"/>
              </a:ext>
            </a:extLst>
          </p:cNvPr>
          <p:cNvSpPr txBox="1"/>
          <p:nvPr/>
        </p:nvSpPr>
        <p:spPr>
          <a:xfrm>
            <a:off x="3856566" y="3485522"/>
            <a:ext cx="2328333" cy="2677656"/>
          </a:xfrm>
          <a:prstGeom prst="rect">
            <a:avLst/>
          </a:prstGeom>
          <a:noFill/>
        </p:spPr>
        <p:txBody>
          <a:bodyPr wrap="square" rtlCol="0">
            <a:spAutoFit/>
          </a:bodyPr>
          <a:lstStyle/>
          <a:p>
            <a:r>
              <a:rPr lang="en-US" sz="1400" dirty="0"/>
              <a:t>With the rising demand for improved performance, Angular is likely to enhance its support for server-side rendering (SSR) through frameworks like Angular Universal, enabling faster initial load times and better indexing by search engines, which is crucial for modern web applications.</a:t>
            </a:r>
          </a:p>
        </p:txBody>
      </p:sp>
      <p:sp>
        <p:nvSpPr>
          <p:cNvPr id="13" name="Rectangle: Rounded Corners 12">
            <a:extLst>
              <a:ext uri="{FF2B5EF4-FFF2-40B4-BE49-F238E27FC236}">
                <a16:creationId xmlns:a16="http://schemas.microsoft.com/office/drawing/2014/main" id="{BC11E059-F47E-C622-5EB0-CAA67A6507FC}"/>
              </a:ext>
            </a:extLst>
          </p:cNvPr>
          <p:cNvSpPr/>
          <p:nvPr/>
        </p:nvSpPr>
        <p:spPr>
          <a:xfrm>
            <a:off x="6620933" y="1625600"/>
            <a:ext cx="2590800" cy="479213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D218588D-117E-27B5-36C4-19D5B37C5FC4}"/>
              </a:ext>
            </a:extLst>
          </p:cNvPr>
          <p:cNvSpPr txBox="1"/>
          <p:nvPr/>
        </p:nvSpPr>
        <p:spPr>
          <a:xfrm>
            <a:off x="6824133" y="1887035"/>
            <a:ext cx="2387600" cy="523220"/>
          </a:xfrm>
          <a:prstGeom prst="rect">
            <a:avLst/>
          </a:prstGeom>
          <a:noFill/>
        </p:spPr>
        <p:txBody>
          <a:bodyPr wrap="square" rtlCol="0">
            <a:spAutoFit/>
          </a:bodyPr>
          <a:lstStyle/>
          <a:p>
            <a:r>
              <a:rPr lang="en-US" sz="2800" dirty="0"/>
              <a:t>03</a:t>
            </a:r>
            <a:endParaRPr lang="en-IN" sz="2800" dirty="0"/>
          </a:p>
        </p:txBody>
      </p:sp>
      <p:sp>
        <p:nvSpPr>
          <p:cNvPr id="15" name="TextBox 14">
            <a:extLst>
              <a:ext uri="{FF2B5EF4-FFF2-40B4-BE49-F238E27FC236}">
                <a16:creationId xmlns:a16="http://schemas.microsoft.com/office/drawing/2014/main" id="{3A383378-AB49-9825-DCAC-F80A51A13821}"/>
              </a:ext>
            </a:extLst>
          </p:cNvPr>
          <p:cNvSpPr txBox="1"/>
          <p:nvPr/>
        </p:nvSpPr>
        <p:spPr>
          <a:xfrm>
            <a:off x="6824133" y="2448123"/>
            <a:ext cx="2328333" cy="923330"/>
          </a:xfrm>
          <a:prstGeom prst="rect">
            <a:avLst/>
          </a:prstGeom>
          <a:noFill/>
        </p:spPr>
        <p:txBody>
          <a:bodyPr wrap="square" rtlCol="0">
            <a:spAutoFit/>
          </a:bodyPr>
          <a:lstStyle/>
          <a:p>
            <a:r>
              <a:rPr lang="en-US" b="1" dirty="0"/>
              <a:t>Integration of AI and Machine Learning</a:t>
            </a:r>
          </a:p>
        </p:txBody>
      </p:sp>
      <p:sp>
        <p:nvSpPr>
          <p:cNvPr id="16" name="TextBox 15">
            <a:extLst>
              <a:ext uri="{FF2B5EF4-FFF2-40B4-BE49-F238E27FC236}">
                <a16:creationId xmlns:a16="http://schemas.microsoft.com/office/drawing/2014/main" id="{4F83B6E4-690C-0CFB-E0DC-71D049939711}"/>
              </a:ext>
            </a:extLst>
          </p:cNvPr>
          <p:cNvSpPr txBox="1"/>
          <p:nvPr/>
        </p:nvSpPr>
        <p:spPr>
          <a:xfrm>
            <a:off x="6824133" y="3478721"/>
            <a:ext cx="2328333" cy="2677656"/>
          </a:xfrm>
          <a:prstGeom prst="rect">
            <a:avLst/>
          </a:prstGeom>
          <a:noFill/>
        </p:spPr>
        <p:txBody>
          <a:bodyPr wrap="square" rtlCol="0">
            <a:spAutoFit/>
          </a:bodyPr>
          <a:lstStyle/>
          <a:p>
            <a:r>
              <a:rPr lang="en-US" sz="1400" dirty="0"/>
              <a:t>The future of Angular may see increased integration with AI and machine learning technologies, allowing developers to build smarter applications that can provide personalized user experiences and automate complex tasks, thereby driving innovation in web development.</a:t>
            </a:r>
          </a:p>
        </p:txBody>
      </p:sp>
      <p:sp>
        <p:nvSpPr>
          <p:cNvPr id="17" name="Title 1">
            <a:extLst>
              <a:ext uri="{FF2B5EF4-FFF2-40B4-BE49-F238E27FC236}">
                <a16:creationId xmlns:a16="http://schemas.microsoft.com/office/drawing/2014/main" id="{6AF5C4B0-FA78-C93C-4913-120A8067B8A2}"/>
              </a:ext>
            </a:extLst>
          </p:cNvPr>
          <p:cNvSpPr txBox="1">
            <a:spLocks/>
          </p:cNvSpPr>
          <p:nvPr/>
        </p:nvSpPr>
        <p:spPr>
          <a:xfrm>
            <a:off x="838200" y="563961"/>
            <a:ext cx="8373533" cy="562106"/>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i="1" u="sng" dirty="0">
                <a:effectLst>
                  <a:outerShdw blurRad="38100" dist="38100" dir="2700000" algn="tl">
                    <a:srgbClr val="000000">
                      <a:alpha val="43137"/>
                    </a:srgbClr>
                  </a:outerShdw>
                </a:effectLst>
              </a:rPr>
              <a:t>The Future of Angular: Trends and Predictions</a:t>
            </a:r>
            <a:endParaRPr lang="en-IN" sz="28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1918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15CB-4C6F-ED84-B3EA-ADCA940C2CB0}"/>
              </a:ext>
            </a:extLst>
          </p:cNvPr>
          <p:cNvSpPr>
            <a:spLocks noGrp="1"/>
          </p:cNvSpPr>
          <p:nvPr>
            <p:ph type="title"/>
          </p:nvPr>
        </p:nvSpPr>
        <p:spPr>
          <a:xfrm>
            <a:off x="838199" y="563961"/>
            <a:ext cx="7255933" cy="562106"/>
          </a:xfrm>
        </p:spPr>
        <p:txBody>
          <a:bodyPr>
            <a:normAutofit fontScale="90000"/>
          </a:bodyPr>
          <a:lstStyle/>
          <a:p>
            <a:r>
              <a:rPr lang="en-US" sz="2800" b="1" i="1" u="sng" dirty="0">
                <a:effectLst>
                  <a:outerShdw blurRad="38100" dist="38100" dir="2700000" algn="tl">
                    <a:srgbClr val="000000">
                      <a:alpha val="43137"/>
                    </a:srgbClr>
                  </a:outerShdw>
                </a:effectLst>
              </a:rPr>
              <a:t>Top most used Angular applications across the world</a:t>
            </a:r>
            <a:endParaRPr lang="en-IN" sz="2800" b="1" i="1"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33132A0A-0FBF-4F15-E303-425A818F9C71}"/>
              </a:ext>
            </a:extLst>
          </p:cNvPr>
          <p:cNvPicPr>
            <a:picLocks noGrp="1" noChangeAspect="1"/>
          </p:cNvPicPr>
          <p:nvPr>
            <p:ph sz="half" idx="1"/>
          </p:nvPr>
        </p:nvPicPr>
        <p:blipFill>
          <a:blip r:embed="rId2"/>
          <a:stretch>
            <a:fillRect/>
          </a:stretch>
        </p:blipFill>
        <p:spPr>
          <a:xfrm>
            <a:off x="838199" y="1930955"/>
            <a:ext cx="8907463" cy="2996089"/>
          </a:xfrm>
        </p:spPr>
      </p:pic>
    </p:spTree>
    <p:extLst>
      <p:ext uri="{BB962C8B-B14F-4D97-AF65-F5344CB8AC3E}">
        <p14:creationId xmlns:p14="http://schemas.microsoft.com/office/powerpoint/2010/main" val="210898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15CB-4C6F-ED84-B3EA-ADCA940C2CB0}"/>
              </a:ext>
            </a:extLst>
          </p:cNvPr>
          <p:cNvSpPr>
            <a:spLocks noGrp="1"/>
          </p:cNvSpPr>
          <p:nvPr>
            <p:ph type="title"/>
          </p:nvPr>
        </p:nvSpPr>
        <p:spPr>
          <a:xfrm>
            <a:off x="838199" y="563961"/>
            <a:ext cx="7255933" cy="562106"/>
          </a:xfrm>
        </p:spPr>
        <p:txBody>
          <a:bodyPr>
            <a:normAutofit/>
          </a:bodyPr>
          <a:lstStyle/>
          <a:p>
            <a:r>
              <a:rPr lang="en-US" sz="2800" b="1" i="1" u="sng" dirty="0">
                <a:effectLst>
                  <a:outerShdw blurRad="38100" dist="38100" dir="2700000" algn="tl">
                    <a:srgbClr val="000000">
                      <a:alpha val="43137"/>
                    </a:srgbClr>
                  </a:outerShdw>
                </a:effectLst>
              </a:rPr>
              <a:t>Angular Admin Template</a:t>
            </a:r>
            <a:endParaRPr lang="en-IN" sz="2800" b="1" i="1" u="sng"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FC48FF30-923D-4A82-C9EE-C37372D790CB}"/>
              </a:ext>
            </a:extLst>
          </p:cNvPr>
          <p:cNvPicPr>
            <a:picLocks noChangeAspect="1"/>
          </p:cNvPicPr>
          <p:nvPr/>
        </p:nvPicPr>
        <p:blipFill>
          <a:blip r:embed="rId2"/>
          <a:stretch>
            <a:fillRect/>
          </a:stretch>
        </p:blipFill>
        <p:spPr>
          <a:xfrm>
            <a:off x="574946" y="1450720"/>
            <a:ext cx="8086453" cy="4333999"/>
          </a:xfrm>
          <a:prstGeom prst="rect">
            <a:avLst/>
          </a:prstGeom>
        </p:spPr>
      </p:pic>
      <p:sp>
        <p:nvSpPr>
          <p:cNvPr id="9" name="TextBox 8">
            <a:extLst>
              <a:ext uri="{FF2B5EF4-FFF2-40B4-BE49-F238E27FC236}">
                <a16:creationId xmlns:a16="http://schemas.microsoft.com/office/drawing/2014/main" id="{A88FC4FD-F806-57F4-24DD-5549CAB995F9}"/>
              </a:ext>
            </a:extLst>
          </p:cNvPr>
          <p:cNvSpPr txBox="1"/>
          <p:nvPr/>
        </p:nvSpPr>
        <p:spPr>
          <a:xfrm>
            <a:off x="574946" y="6109373"/>
            <a:ext cx="6100232" cy="369332"/>
          </a:xfrm>
          <a:prstGeom prst="rect">
            <a:avLst/>
          </a:prstGeom>
          <a:noFill/>
        </p:spPr>
        <p:txBody>
          <a:bodyPr wrap="square">
            <a:spAutoFit/>
          </a:bodyPr>
          <a:lstStyle/>
          <a:p>
            <a:r>
              <a:rPr lang="en-IN" dirty="0">
                <a:hlinkClick r:id="rId3"/>
              </a:rPr>
              <a:t>https://coreui.io/demos/angular/5.0/free/#/dashboard</a:t>
            </a:r>
            <a:r>
              <a:rPr lang="en-IN" dirty="0"/>
              <a:t> </a:t>
            </a:r>
          </a:p>
        </p:txBody>
      </p:sp>
    </p:spTree>
    <p:extLst>
      <p:ext uri="{BB962C8B-B14F-4D97-AF65-F5344CB8AC3E}">
        <p14:creationId xmlns:p14="http://schemas.microsoft.com/office/powerpoint/2010/main" val="402011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15CB-4C6F-ED84-B3EA-ADCA940C2CB0}"/>
              </a:ext>
            </a:extLst>
          </p:cNvPr>
          <p:cNvSpPr>
            <a:spLocks noGrp="1"/>
          </p:cNvSpPr>
          <p:nvPr>
            <p:ph type="title"/>
          </p:nvPr>
        </p:nvSpPr>
        <p:spPr>
          <a:xfrm>
            <a:off x="838199" y="563961"/>
            <a:ext cx="7255933" cy="562106"/>
          </a:xfrm>
        </p:spPr>
        <p:txBody>
          <a:bodyPr>
            <a:normAutofit/>
          </a:bodyPr>
          <a:lstStyle/>
          <a:p>
            <a:r>
              <a:rPr lang="en-US" sz="2800" b="1" i="1" u="sng" dirty="0">
                <a:effectLst>
                  <a:outerShdw blurRad="38100" dist="38100" dir="2700000" algn="tl">
                    <a:srgbClr val="000000">
                      <a:alpha val="43137"/>
                    </a:srgbClr>
                  </a:outerShdw>
                </a:effectLst>
              </a:rPr>
              <a:t>Angular </a:t>
            </a:r>
            <a:r>
              <a:rPr lang="en-US" sz="2800" b="1" i="1" u="sng" dirty="0" err="1">
                <a:effectLst>
                  <a:outerShdw blurRad="38100" dist="38100" dir="2700000" algn="tl">
                    <a:srgbClr val="000000">
                      <a:alpha val="43137"/>
                    </a:srgbClr>
                  </a:outerShdw>
                </a:effectLst>
              </a:rPr>
              <a:t>Package.json</a:t>
            </a:r>
            <a:r>
              <a:rPr lang="en-US" sz="2800" b="1" i="1" u="sng" dirty="0">
                <a:effectLst>
                  <a:outerShdw blurRad="38100" dist="38100" dir="2700000" algn="tl">
                    <a:srgbClr val="000000">
                      <a:alpha val="43137"/>
                    </a:srgbClr>
                  </a:outerShdw>
                </a:effectLst>
              </a:rPr>
              <a:t> Version reading</a:t>
            </a:r>
            <a:endParaRPr lang="en-IN" sz="2800" b="1" i="1" u="sng"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431C1C0A-5981-4D0C-A270-3A4285C94ED3}"/>
              </a:ext>
            </a:extLst>
          </p:cNvPr>
          <p:cNvPicPr>
            <a:picLocks noChangeAspect="1"/>
          </p:cNvPicPr>
          <p:nvPr/>
        </p:nvPicPr>
        <p:blipFill>
          <a:blip r:embed="rId3"/>
          <a:stretch>
            <a:fillRect/>
          </a:stretch>
        </p:blipFill>
        <p:spPr>
          <a:xfrm>
            <a:off x="838199" y="1292115"/>
            <a:ext cx="6312224" cy="4273770"/>
          </a:xfrm>
          <a:prstGeom prst="rect">
            <a:avLst/>
          </a:prstGeom>
        </p:spPr>
      </p:pic>
    </p:spTree>
    <p:extLst>
      <p:ext uri="{BB962C8B-B14F-4D97-AF65-F5344CB8AC3E}">
        <p14:creationId xmlns:p14="http://schemas.microsoft.com/office/powerpoint/2010/main" val="1234980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D4B1-0DE9-4B1C-6159-9A7EE2802B14}"/>
              </a:ext>
            </a:extLst>
          </p:cNvPr>
          <p:cNvSpPr>
            <a:spLocks noGrp="1"/>
          </p:cNvSpPr>
          <p:nvPr>
            <p:ph type="title"/>
          </p:nvPr>
        </p:nvSpPr>
        <p:spPr>
          <a:xfrm>
            <a:off x="468400" y="3064933"/>
            <a:ext cx="8596668" cy="728133"/>
          </a:xfrm>
        </p:spPr>
        <p:txBody>
          <a:bodyPr/>
          <a:lstStyle/>
          <a:p>
            <a:pPr algn="ctr"/>
            <a:r>
              <a:rPr lang="en-US" dirty="0"/>
              <a:t>Thank You</a:t>
            </a:r>
            <a:endParaRPr lang="en-IN" dirty="0"/>
          </a:p>
        </p:txBody>
      </p:sp>
    </p:spTree>
    <p:extLst>
      <p:ext uri="{BB962C8B-B14F-4D97-AF65-F5344CB8AC3E}">
        <p14:creationId xmlns:p14="http://schemas.microsoft.com/office/powerpoint/2010/main" val="3051947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379AD-2C7E-14A4-B6FE-B2060741CC7A}"/>
              </a:ext>
            </a:extLst>
          </p:cNvPr>
          <p:cNvSpPr>
            <a:spLocks noGrp="1"/>
          </p:cNvSpPr>
          <p:nvPr>
            <p:ph idx="1"/>
          </p:nvPr>
        </p:nvSpPr>
        <p:spPr>
          <a:xfrm>
            <a:off x="770468" y="1488613"/>
            <a:ext cx="8596668" cy="3880773"/>
          </a:xfrm>
        </p:spPr>
        <p:txBody>
          <a:bodyPr>
            <a:normAutofit/>
          </a:bodyPr>
          <a:lstStyle/>
          <a:p>
            <a:pPr>
              <a:buFont typeface="+mj-lt"/>
              <a:buAutoNum type="arabicPeriod"/>
            </a:pPr>
            <a:r>
              <a:rPr lang="en-US" dirty="0"/>
              <a:t>What is Angular?</a:t>
            </a:r>
          </a:p>
          <a:p>
            <a:pPr>
              <a:buFont typeface="+mj-lt"/>
              <a:buAutoNum type="arabicPeriod"/>
            </a:pPr>
            <a:r>
              <a:rPr lang="en-US" dirty="0"/>
              <a:t>Key Features of Angular</a:t>
            </a:r>
          </a:p>
          <a:p>
            <a:pPr>
              <a:buFont typeface="+mj-lt"/>
              <a:buAutoNum type="arabicPeriod"/>
            </a:pPr>
            <a:r>
              <a:rPr lang="en-US" dirty="0"/>
              <a:t>Advantages of Using Angular</a:t>
            </a:r>
          </a:p>
          <a:p>
            <a:pPr>
              <a:buFont typeface="+mj-lt"/>
              <a:buAutoNum type="arabicPeriod"/>
            </a:pPr>
            <a:r>
              <a:rPr lang="en-US" sz="1800" i="1" dirty="0"/>
              <a:t>Angular CLI: Streamlining Development</a:t>
            </a:r>
          </a:p>
          <a:p>
            <a:pPr>
              <a:buFont typeface="+mj-lt"/>
              <a:buAutoNum type="arabicPeriod"/>
            </a:pPr>
            <a:r>
              <a:rPr lang="en-US" sz="1800" i="1" dirty="0"/>
              <a:t>RxJS: Reactive Programming in Angular</a:t>
            </a:r>
          </a:p>
          <a:p>
            <a:pPr>
              <a:buFont typeface="+mj-lt"/>
              <a:buAutoNum type="arabicPeriod"/>
            </a:pPr>
            <a:r>
              <a:rPr lang="en-US" sz="1800" i="1" dirty="0"/>
              <a:t>Angular Material: UI Components for Angular</a:t>
            </a:r>
          </a:p>
          <a:p>
            <a:pPr>
              <a:buFont typeface="+mj-lt"/>
              <a:buAutoNum type="arabicPeriod"/>
            </a:pPr>
            <a:r>
              <a:rPr lang="en-US" i="1" dirty="0"/>
              <a:t>Angular Testing</a:t>
            </a:r>
            <a:endParaRPr lang="en-US" sz="1800" i="1" dirty="0"/>
          </a:p>
          <a:p>
            <a:pPr>
              <a:buFont typeface="+mj-lt"/>
              <a:buAutoNum type="arabicPeriod"/>
            </a:pPr>
            <a:r>
              <a:rPr lang="en-US" sz="1800" i="1" dirty="0"/>
              <a:t>Real-Time Business Case Scenarios: E-commerce Application</a:t>
            </a:r>
          </a:p>
          <a:p>
            <a:pPr>
              <a:buFont typeface="+mj-lt"/>
              <a:buAutoNum type="arabicPeriod"/>
            </a:pPr>
            <a:r>
              <a:rPr lang="en-US" i="1" dirty="0"/>
              <a:t>Reading Version in </a:t>
            </a:r>
            <a:r>
              <a:rPr lang="en-US" i="1"/>
              <a:t>package.json</a:t>
            </a:r>
            <a:endParaRPr lang="en-US" sz="1800" i="1" dirty="0"/>
          </a:p>
          <a:p>
            <a:pPr>
              <a:buFont typeface="+mj-lt"/>
              <a:buAutoNum type="arabicPeriod"/>
            </a:pPr>
            <a:endParaRPr lang="en-US" dirty="0"/>
          </a:p>
        </p:txBody>
      </p:sp>
      <p:sp>
        <p:nvSpPr>
          <p:cNvPr id="4" name="Title 1">
            <a:extLst>
              <a:ext uri="{FF2B5EF4-FFF2-40B4-BE49-F238E27FC236}">
                <a16:creationId xmlns:a16="http://schemas.microsoft.com/office/drawing/2014/main" id="{E9494A9E-3D39-15C3-CF85-A72917681933}"/>
              </a:ext>
            </a:extLst>
          </p:cNvPr>
          <p:cNvSpPr txBox="1">
            <a:spLocks/>
          </p:cNvSpPr>
          <p:nvPr/>
        </p:nvSpPr>
        <p:spPr>
          <a:xfrm>
            <a:off x="770468" y="538561"/>
            <a:ext cx="4724400" cy="562106"/>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i="1" u="sng" dirty="0">
                <a:effectLst>
                  <a:outerShdw blurRad="38100" dist="38100" dir="2700000" algn="tl">
                    <a:srgbClr val="000000">
                      <a:alpha val="43137"/>
                    </a:srgbClr>
                  </a:outerShdw>
                </a:effectLst>
              </a:rPr>
              <a:t>Content</a:t>
            </a:r>
          </a:p>
        </p:txBody>
      </p:sp>
    </p:spTree>
    <p:extLst>
      <p:ext uri="{BB962C8B-B14F-4D97-AF65-F5344CB8AC3E}">
        <p14:creationId xmlns:p14="http://schemas.microsoft.com/office/powerpoint/2010/main" val="142358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814C55E-A1F4-4D28-C354-804321BA3906}"/>
              </a:ext>
            </a:extLst>
          </p:cNvPr>
          <p:cNvSpPr/>
          <p:nvPr/>
        </p:nvSpPr>
        <p:spPr>
          <a:xfrm>
            <a:off x="626533" y="1625600"/>
            <a:ext cx="2590800" cy="4792133"/>
          </a:xfrm>
          <a:prstGeom prst="roundRect">
            <a:avLst/>
          </a:prstGeom>
          <a:ln>
            <a:solidFill>
              <a:schemeClr val="accent1">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63C76397-BEAC-BEB1-A8D8-BC80AEB65C06}"/>
              </a:ext>
            </a:extLst>
          </p:cNvPr>
          <p:cNvSpPr txBox="1"/>
          <p:nvPr/>
        </p:nvSpPr>
        <p:spPr>
          <a:xfrm>
            <a:off x="829733" y="1887035"/>
            <a:ext cx="2387600" cy="523220"/>
          </a:xfrm>
          <a:prstGeom prst="rect">
            <a:avLst/>
          </a:prstGeom>
          <a:noFill/>
        </p:spPr>
        <p:txBody>
          <a:bodyPr wrap="square" rtlCol="0">
            <a:spAutoFit/>
          </a:bodyPr>
          <a:lstStyle/>
          <a:p>
            <a:r>
              <a:rPr lang="en-US" sz="2800" dirty="0"/>
              <a:t>01</a:t>
            </a:r>
            <a:endParaRPr lang="en-IN" sz="2800" dirty="0"/>
          </a:p>
        </p:txBody>
      </p:sp>
      <p:sp>
        <p:nvSpPr>
          <p:cNvPr id="5" name="TextBox 4">
            <a:extLst>
              <a:ext uri="{FF2B5EF4-FFF2-40B4-BE49-F238E27FC236}">
                <a16:creationId xmlns:a16="http://schemas.microsoft.com/office/drawing/2014/main" id="{0D4C554D-7409-6BD0-DDDC-877EB14C9B31}"/>
              </a:ext>
            </a:extLst>
          </p:cNvPr>
          <p:cNvSpPr txBox="1"/>
          <p:nvPr/>
        </p:nvSpPr>
        <p:spPr>
          <a:xfrm>
            <a:off x="829733" y="2539824"/>
            <a:ext cx="2590800" cy="646331"/>
          </a:xfrm>
          <a:prstGeom prst="rect">
            <a:avLst/>
          </a:prstGeom>
          <a:noFill/>
        </p:spPr>
        <p:txBody>
          <a:bodyPr wrap="square" rtlCol="0">
            <a:spAutoFit/>
          </a:bodyPr>
          <a:lstStyle/>
          <a:p>
            <a:r>
              <a:rPr lang="en-IN" b="1" dirty="0"/>
              <a:t>Definition and Purpose</a:t>
            </a:r>
          </a:p>
        </p:txBody>
      </p:sp>
      <p:sp>
        <p:nvSpPr>
          <p:cNvPr id="6" name="TextBox 5">
            <a:extLst>
              <a:ext uri="{FF2B5EF4-FFF2-40B4-BE49-F238E27FC236}">
                <a16:creationId xmlns:a16="http://schemas.microsoft.com/office/drawing/2014/main" id="{3DAEB666-B59B-4E82-13F4-AB6052BC0E23}"/>
              </a:ext>
            </a:extLst>
          </p:cNvPr>
          <p:cNvSpPr txBox="1"/>
          <p:nvPr/>
        </p:nvSpPr>
        <p:spPr>
          <a:xfrm>
            <a:off x="829733" y="3349879"/>
            <a:ext cx="2328333" cy="2462213"/>
          </a:xfrm>
          <a:prstGeom prst="rect">
            <a:avLst/>
          </a:prstGeom>
          <a:noFill/>
        </p:spPr>
        <p:txBody>
          <a:bodyPr wrap="square" rtlCol="0">
            <a:spAutoFit/>
          </a:bodyPr>
          <a:lstStyle/>
          <a:p>
            <a:r>
              <a:rPr lang="en-US" sz="1400" dirty="0"/>
              <a:t>Angular is a platform and framework for building single-page client applications using HTML and TypeScript, designed to facilitate the development of dynamic web applications with a focus on performance and maintainability.</a:t>
            </a:r>
          </a:p>
          <a:p>
            <a:endParaRPr lang="en-IN" sz="1400" dirty="0"/>
          </a:p>
        </p:txBody>
      </p:sp>
      <p:sp>
        <p:nvSpPr>
          <p:cNvPr id="9" name="Rectangle: Rounded Corners 8">
            <a:extLst>
              <a:ext uri="{FF2B5EF4-FFF2-40B4-BE49-F238E27FC236}">
                <a16:creationId xmlns:a16="http://schemas.microsoft.com/office/drawing/2014/main" id="{58D4EACF-6BE3-6536-7508-D3747DABEC29}"/>
              </a:ext>
            </a:extLst>
          </p:cNvPr>
          <p:cNvSpPr/>
          <p:nvPr/>
        </p:nvSpPr>
        <p:spPr>
          <a:xfrm>
            <a:off x="3623733" y="1625600"/>
            <a:ext cx="2590800" cy="479213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E30290C8-C81A-2E11-365E-34FD2A7D8390}"/>
              </a:ext>
            </a:extLst>
          </p:cNvPr>
          <p:cNvSpPr txBox="1"/>
          <p:nvPr/>
        </p:nvSpPr>
        <p:spPr>
          <a:xfrm>
            <a:off x="3826933" y="1887035"/>
            <a:ext cx="2387600" cy="523220"/>
          </a:xfrm>
          <a:prstGeom prst="rect">
            <a:avLst/>
          </a:prstGeom>
          <a:noFill/>
        </p:spPr>
        <p:txBody>
          <a:bodyPr wrap="square" rtlCol="0">
            <a:spAutoFit/>
          </a:bodyPr>
          <a:lstStyle/>
          <a:p>
            <a:r>
              <a:rPr lang="en-US" sz="2800" dirty="0"/>
              <a:t>02</a:t>
            </a:r>
            <a:endParaRPr lang="en-IN" sz="2800" dirty="0"/>
          </a:p>
        </p:txBody>
      </p:sp>
      <p:sp>
        <p:nvSpPr>
          <p:cNvPr id="11" name="TextBox 10">
            <a:extLst>
              <a:ext uri="{FF2B5EF4-FFF2-40B4-BE49-F238E27FC236}">
                <a16:creationId xmlns:a16="http://schemas.microsoft.com/office/drawing/2014/main" id="{5AD7E4F1-6B57-45A7-F41F-ED6102E617B3}"/>
              </a:ext>
            </a:extLst>
          </p:cNvPr>
          <p:cNvSpPr txBox="1"/>
          <p:nvPr/>
        </p:nvSpPr>
        <p:spPr>
          <a:xfrm>
            <a:off x="3826933" y="2539824"/>
            <a:ext cx="2590800" cy="369332"/>
          </a:xfrm>
          <a:prstGeom prst="rect">
            <a:avLst/>
          </a:prstGeom>
          <a:noFill/>
        </p:spPr>
        <p:txBody>
          <a:bodyPr wrap="square" rtlCol="0">
            <a:spAutoFit/>
          </a:bodyPr>
          <a:lstStyle/>
          <a:p>
            <a:r>
              <a:rPr lang="en-IN" b="1" dirty="0"/>
              <a:t>Core Technologies</a:t>
            </a:r>
          </a:p>
        </p:txBody>
      </p:sp>
      <p:sp>
        <p:nvSpPr>
          <p:cNvPr id="12" name="TextBox 11">
            <a:extLst>
              <a:ext uri="{FF2B5EF4-FFF2-40B4-BE49-F238E27FC236}">
                <a16:creationId xmlns:a16="http://schemas.microsoft.com/office/drawing/2014/main" id="{1D677657-C7F3-2AD7-2668-168CF5968271}"/>
              </a:ext>
            </a:extLst>
          </p:cNvPr>
          <p:cNvSpPr txBox="1"/>
          <p:nvPr/>
        </p:nvSpPr>
        <p:spPr>
          <a:xfrm>
            <a:off x="3826933" y="3349879"/>
            <a:ext cx="2328333" cy="2246769"/>
          </a:xfrm>
          <a:prstGeom prst="rect">
            <a:avLst/>
          </a:prstGeom>
          <a:noFill/>
        </p:spPr>
        <p:txBody>
          <a:bodyPr wrap="square" rtlCol="0">
            <a:spAutoFit/>
          </a:bodyPr>
          <a:lstStyle/>
          <a:p>
            <a:r>
              <a:rPr lang="en-US" sz="1400" dirty="0"/>
              <a:t>Angular leverages several core technologies, including TypeScript for type safety, RxJS for reactive programming, and Angular CLI for efficient project management, enabling developers to create robust applications with ease.</a:t>
            </a:r>
          </a:p>
        </p:txBody>
      </p:sp>
      <p:sp>
        <p:nvSpPr>
          <p:cNvPr id="13" name="Rectangle: Rounded Corners 12">
            <a:extLst>
              <a:ext uri="{FF2B5EF4-FFF2-40B4-BE49-F238E27FC236}">
                <a16:creationId xmlns:a16="http://schemas.microsoft.com/office/drawing/2014/main" id="{BC11E059-F47E-C622-5EB0-CAA67A6507FC}"/>
              </a:ext>
            </a:extLst>
          </p:cNvPr>
          <p:cNvSpPr/>
          <p:nvPr/>
        </p:nvSpPr>
        <p:spPr>
          <a:xfrm>
            <a:off x="6620933" y="1625600"/>
            <a:ext cx="2590800" cy="479213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D218588D-117E-27B5-36C4-19D5B37C5FC4}"/>
              </a:ext>
            </a:extLst>
          </p:cNvPr>
          <p:cNvSpPr txBox="1"/>
          <p:nvPr/>
        </p:nvSpPr>
        <p:spPr>
          <a:xfrm>
            <a:off x="6824133" y="1887035"/>
            <a:ext cx="2387600" cy="523220"/>
          </a:xfrm>
          <a:prstGeom prst="rect">
            <a:avLst/>
          </a:prstGeom>
          <a:noFill/>
        </p:spPr>
        <p:txBody>
          <a:bodyPr wrap="square" rtlCol="0">
            <a:spAutoFit/>
          </a:bodyPr>
          <a:lstStyle/>
          <a:p>
            <a:r>
              <a:rPr lang="en-US" sz="2800" dirty="0"/>
              <a:t>03</a:t>
            </a:r>
            <a:endParaRPr lang="en-IN" sz="2800" dirty="0"/>
          </a:p>
        </p:txBody>
      </p:sp>
      <p:sp>
        <p:nvSpPr>
          <p:cNvPr id="15" name="TextBox 14">
            <a:extLst>
              <a:ext uri="{FF2B5EF4-FFF2-40B4-BE49-F238E27FC236}">
                <a16:creationId xmlns:a16="http://schemas.microsoft.com/office/drawing/2014/main" id="{3A383378-AB49-9825-DCAC-F80A51A13821}"/>
              </a:ext>
            </a:extLst>
          </p:cNvPr>
          <p:cNvSpPr txBox="1"/>
          <p:nvPr/>
        </p:nvSpPr>
        <p:spPr>
          <a:xfrm>
            <a:off x="6824133" y="2539824"/>
            <a:ext cx="2590800" cy="646331"/>
          </a:xfrm>
          <a:prstGeom prst="rect">
            <a:avLst/>
          </a:prstGeom>
          <a:noFill/>
        </p:spPr>
        <p:txBody>
          <a:bodyPr wrap="square" rtlCol="0">
            <a:spAutoFit/>
          </a:bodyPr>
          <a:lstStyle/>
          <a:p>
            <a:r>
              <a:rPr lang="en-IN" b="1" dirty="0"/>
              <a:t>Real-Time Business Applications</a:t>
            </a:r>
          </a:p>
        </p:txBody>
      </p:sp>
      <p:sp>
        <p:nvSpPr>
          <p:cNvPr id="16" name="TextBox 15">
            <a:extLst>
              <a:ext uri="{FF2B5EF4-FFF2-40B4-BE49-F238E27FC236}">
                <a16:creationId xmlns:a16="http://schemas.microsoft.com/office/drawing/2014/main" id="{4F83B6E4-690C-0CFB-E0DC-71D049939711}"/>
              </a:ext>
            </a:extLst>
          </p:cNvPr>
          <p:cNvSpPr txBox="1"/>
          <p:nvPr/>
        </p:nvSpPr>
        <p:spPr>
          <a:xfrm>
            <a:off x="6824133" y="3349879"/>
            <a:ext cx="2328333" cy="2677656"/>
          </a:xfrm>
          <a:prstGeom prst="rect">
            <a:avLst/>
          </a:prstGeom>
          <a:noFill/>
        </p:spPr>
        <p:txBody>
          <a:bodyPr wrap="square" rtlCol="0">
            <a:spAutoFit/>
          </a:bodyPr>
          <a:lstStyle/>
          <a:p>
            <a:r>
              <a:rPr lang="en-US" sz="1400" dirty="0"/>
              <a:t>Angular is widely used in real-time business scenarios such as e-commerce platforms and data dashboards, where its capabilities in handling asynchronous data streams and dynamic content updates significantly enhance user experience and operational efficiency.</a:t>
            </a:r>
          </a:p>
        </p:txBody>
      </p:sp>
      <p:sp>
        <p:nvSpPr>
          <p:cNvPr id="17" name="Title 1">
            <a:extLst>
              <a:ext uri="{FF2B5EF4-FFF2-40B4-BE49-F238E27FC236}">
                <a16:creationId xmlns:a16="http://schemas.microsoft.com/office/drawing/2014/main" id="{6AF5C4B0-FA78-C93C-4913-120A8067B8A2}"/>
              </a:ext>
            </a:extLst>
          </p:cNvPr>
          <p:cNvSpPr txBox="1">
            <a:spLocks/>
          </p:cNvSpPr>
          <p:nvPr/>
        </p:nvSpPr>
        <p:spPr>
          <a:xfrm>
            <a:off x="838200" y="563961"/>
            <a:ext cx="4724400" cy="562106"/>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i="1" u="sng" dirty="0">
                <a:effectLst>
                  <a:outerShdw blurRad="38100" dist="38100" dir="2700000" algn="tl">
                    <a:srgbClr val="000000">
                      <a:alpha val="43137"/>
                    </a:srgbClr>
                  </a:outerShdw>
                </a:effectLst>
              </a:rPr>
              <a:t>What is Angular?</a:t>
            </a:r>
          </a:p>
        </p:txBody>
      </p:sp>
    </p:spTree>
    <p:extLst>
      <p:ext uri="{BB962C8B-B14F-4D97-AF65-F5344CB8AC3E}">
        <p14:creationId xmlns:p14="http://schemas.microsoft.com/office/powerpoint/2010/main" val="212843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15CB-4C6F-ED84-B3EA-ADCA940C2CB0}"/>
              </a:ext>
            </a:extLst>
          </p:cNvPr>
          <p:cNvSpPr>
            <a:spLocks noGrp="1"/>
          </p:cNvSpPr>
          <p:nvPr>
            <p:ph type="title"/>
          </p:nvPr>
        </p:nvSpPr>
        <p:spPr>
          <a:xfrm>
            <a:off x="838200" y="563961"/>
            <a:ext cx="4724400" cy="562106"/>
          </a:xfrm>
        </p:spPr>
        <p:txBody>
          <a:bodyPr>
            <a:normAutofit/>
          </a:bodyPr>
          <a:lstStyle/>
          <a:p>
            <a:r>
              <a:rPr lang="en-US" sz="2800" b="1" i="1" u="sng" dirty="0">
                <a:effectLst>
                  <a:outerShdw blurRad="38100" dist="38100" dir="2700000" algn="tl">
                    <a:srgbClr val="000000">
                      <a:alpha val="43137"/>
                    </a:srgbClr>
                  </a:outerShdw>
                </a:effectLst>
              </a:rPr>
              <a:t>Key Features of Angular</a:t>
            </a:r>
            <a:endParaRPr lang="en-IN" sz="2800"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2F88114-1F20-933E-ABED-A7F960F7DD14}"/>
              </a:ext>
            </a:extLst>
          </p:cNvPr>
          <p:cNvSpPr>
            <a:spLocks noGrp="1"/>
          </p:cNvSpPr>
          <p:nvPr>
            <p:ph sz="half" idx="1"/>
          </p:nvPr>
        </p:nvSpPr>
        <p:spPr>
          <a:xfrm>
            <a:off x="838200" y="1661055"/>
            <a:ext cx="8906933" cy="3880772"/>
          </a:xfrm>
        </p:spPr>
        <p:txBody>
          <a:bodyPr>
            <a:normAutofit lnSpcReduction="10000"/>
          </a:bodyPr>
          <a:lstStyle/>
          <a:p>
            <a:pPr>
              <a:buFont typeface="Wingdings" panose="05000000000000000000" pitchFamily="2" charset="2"/>
              <a:buChar char="q"/>
            </a:pPr>
            <a:r>
              <a:rPr lang="en-IN" sz="1600" b="1" dirty="0"/>
              <a:t>Component-Based Architecture</a:t>
            </a:r>
          </a:p>
          <a:p>
            <a:pPr marL="400050" lvl="1" indent="0">
              <a:buNone/>
            </a:pPr>
            <a:r>
              <a:rPr lang="en-US" sz="1400" dirty="0"/>
              <a:t>Angular's component-based architecture promotes reusability and modularity, allowing developers to build encapsulated components that manage their own state and behavior, which is essential for maintaining large-scale applications efficiently.</a:t>
            </a:r>
          </a:p>
          <a:p>
            <a:pPr marL="400050" lvl="1" indent="0">
              <a:buNone/>
            </a:pPr>
            <a:endParaRPr lang="en-US" sz="1400" dirty="0"/>
          </a:p>
          <a:p>
            <a:pPr>
              <a:buFont typeface="Wingdings" panose="05000000000000000000" pitchFamily="2" charset="2"/>
              <a:buChar char="q"/>
            </a:pPr>
            <a:r>
              <a:rPr lang="en-IN" sz="1600" b="1" dirty="0"/>
              <a:t>Two-Way Data Binding</a:t>
            </a:r>
          </a:p>
          <a:p>
            <a:pPr marL="457200" lvl="1" indent="0">
              <a:buNone/>
            </a:pPr>
            <a:r>
              <a:rPr lang="en-US" sz="1400" dirty="0"/>
              <a:t>This feature enables automatic synchronization between the model and the view, reducing the need for manual DOM manipulation and enhancing productivity by ensuring that any changes in the data model are instantly reflected in the user interface, crucial for real-time applications.</a:t>
            </a:r>
          </a:p>
          <a:p>
            <a:pPr marL="457200" lvl="1" indent="0">
              <a:buNone/>
            </a:pPr>
            <a:endParaRPr lang="en-IN" sz="1600" b="1" dirty="0"/>
          </a:p>
          <a:p>
            <a:pPr>
              <a:buFont typeface="Wingdings" panose="05000000000000000000" pitchFamily="2" charset="2"/>
              <a:buChar char="q"/>
            </a:pPr>
            <a:r>
              <a:rPr lang="en-IN" sz="1600" b="1" dirty="0"/>
              <a:t>Dependency Injection</a:t>
            </a:r>
          </a:p>
          <a:p>
            <a:pPr marL="457200" lvl="1" indent="0">
              <a:buNone/>
            </a:pPr>
            <a:r>
              <a:rPr lang="en-US" sz="1400" dirty="0"/>
              <a:t>Angular's built-in dependency injection system simplifies the management of service instances, promoting better organization of code and making it easier to test components in isolation, which is vital for developing scalable and maintainable business applications.</a:t>
            </a:r>
          </a:p>
          <a:p>
            <a:pPr>
              <a:buFont typeface="Wingdings" panose="05000000000000000000" pitchFamily="2" charset="2"/>
              <a:buChar char="q"/>
            </a:pPr>
            <a:endParaRPr lang="en-IN" sz="1600" b="1" dirty="0"/>
          </a:p>
          <a:p>
            <a:pPr marL="0" indent="0">
              <a:buNone/>
            </a:pPr>
            <a:endParaRPr lang="en-US" sz="1600" dirty="0"/>
          </a:p>
          <a:p>
            <a:endParaRPr lang="en-IN" sz="1600" dirty="0"/>
          </a:p>
        </p:txBody>
      </p:sp>
    </p:spTree>
    <p:extLst>
      <p:ext uri="{BB962C8B-B14F-4D97-AF65-F5344CB8AC3E}">
        <p14:creationId xmlns:p14="http://schemas.microsoft.com/office/powerpoint/2010/main" val="259970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814C55E-A1F4-4D28-C354-804321BA3906}"/>
              </a:ext>
            </a:extLst>
          </p:cNvPr>
          <p:cNvSpPr/>
          <p:nvPr/>
        </p:nvSpPr>
        <p:spPr>
          <a:xfrm>
            <a:off x="626533" y="1625600"/>
            <a:ext cx="2590800" cy="4792133"/>
          </a:xfrm>
          <a:prstGeom prst="roundRect">
            <a:avLst/>
          </a:prstGeom>
          <a:ln>
            <a:solidFill>
              <a:schemeClr val="accent1">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63C76397-BEAC-BEB1-A8D8-BC80AEB65C06}"/>
              </a:ext>
            </a:extLst>
          </p:cNvPr>
          <p:cNvSpPr txBox="1"/>
          <p:nvPr/>
        </p:nvSpPr>
        <p:spPr>
          <a:xfrm>
            <a:off x="829733" y="1887035"/>
            <a:ext cx="2387600" cy="523220"/>
          </a:xfrm>
          <a:prstGeom prst="rect">
            <a:avLst/>
          </a:prstGeom>
          <a:noFill/>
        </p:spPr>
        <p:txBody>
          <a:bodyPr wrap="square" rtlCol="0">
            <a:spAutoFit/>
          </a:bodyPr>
          <a:lstStyle/>
          <a:p>
            <a:r>
              <a:rPr lang="en-US" sz="2800" dirty="0"/>
              <a:t>01</a:t>
            </a:r>
            <a:endParaRPr lang="en-IN" sz="2800" dirty="0"/>
          </a:p>
        </p:txBody>
      </p:sp>
      <p:sp>
        <p:nvSpPr>
          <p:cNvPr id="5" name="TextBox 4">
            <a:extLst>
              <a:ext uri="{FF2B5EF4-FFF2-40B4-BE49-F238E27FC236}">
                <a16:creationId xmlns:a16="http://schemas.microsoft.com/office/drawing/2014/main" id="{0D4C554D-7409-6BD0-DDDC-877EB14C9B31}"/>
              </a:ext>
            </a:extLst>
          </p:cNvPr>
          <p:cNvSpPr txBox="1"/>
          <p:nvPr/>
        </p:nvSpPr>
        <p:spPr>
          <a:xfrm>
            <a:off x="829733" y="2539824"/>
            <a:ext cx="2590800" cy="646331"/>
          </a:xfrm>
          <a:prstGeom prst="rect">
            <a:avLst/>
          </a:prstGeom>
          <a:noFill/>
        </p:spPr>
        <p:txBody>
          <a:bodyPr wrap="square" rtlCol="0">
            <a:spAutoFit/>
          </a:bodyPr>
          <a:lstStyle/>
          <a:p>
            <a:r>
              <a:rPr lang="en-IN" b="1" dirty="0"/>
              <a:t>Enhanced Performance</a:t>
            </a:r>
          </a:p>
        </p:txBody>
      </p:sp>
      <p:sp>
        <p:nvSpPr>
          <p:cNvPr id="6" name="TextBox 5">
            <a:extLst>
              <a:ext uri="{FF2B5EF4-FFF2-40B4-BE49-F238E27FC236}">
                <a16:creationId xmlns:a16="http://schemas.microsoft.com/office/drawing/2014/main" id="{3DAEB666-B59B-4E82-13F4-AB6052BC0E23}"/>
              </a:ext>
            </a:extLst>
          </p:cNvPr>
          <p:cNvSpPr txBox="1"/>
          <p:nvPr/>
        </p:nvSpPr>
        <p:spPr>
          <a:xfrm>
            <a:off x="829733" y="3349879"/>
            <a:ext cx="2328333" cy="2246769"/>
          </a:xfrm>
          <a:prstGeom prst="rect">
            <a:avLst/>
          </a:prstGeom>
          <a:noFill/>
        </p:spPr>
        <p:txBody>
          <a:bodyPr wrap="square" rtlCol="0">
            <a:spAutoFit/>
          </a:bodyPr>
          <a:lstStyle/>
          <a:p>
            <a:r>
              <a:rPr lang="en-US" sz="1400" dirty="0"/>
              <a:t>Angular's efficient change detection and ahead-of-time (AOT) compilation significantly improve application performance, allowing for faster rendering and a smoother user experience, especially in complex applications with dynamic content.</a:t>
            </a:r>
            <a:endParaRPr lang="en-IN" sz="1400" dirty="0"/>
          </a:p>
        </p:txBody>
      </p:sp>
      <p:sp>
        <p:nvSpPr>
          <p:cNvPr id="9" name="Rectangle: Rounded Corners 8">
            <a:extLst>
              <a:ext uri="{FF2B5EF4-FFF2-40B4-BE49-F238E27FC236}">
                <a16:creationId xmlns:a16="http://schemas.microsoft.com/office/drawing/2014/main" id="{58D4EACF-6BE3-6536-7508-D3747DABEC29}"/>
              </a:ext>
            </a:extLst>
          </p:cNvPr>
          <p:cNvSpPr/>
          <p:nvPr/>
        </p:nvSpPr>
        <p:spPr>
          <a:xfrm>
            <a:off x="3623733" y="1625600"/>
            <a:ext cx="2590800" cy="479213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E30290C8-C81A-2E11-365E-34FD2A7D8390}"/>
              </a:ext>
            </a:extLst>
          </p:cNvPr>
          <p:cNvSpPr txBox="1"/>
          <p:nvPr/>
        </p:nvSpPr>
        <p:spPr>
          <a:xfrm>
            <a:off x="3826933" y="1887035"/>
            <a:ext cx="2387600" cy="523220"/>
          </a:xfrm>
          <a:prstGeom prst="rect">
            <a:avLst/>
          </a:prstGeom>
          <a:noFill/>
        </p:spPr>
        <p:txBody>
          <a:bodyPr wrap="square" rtlCol="0">
            <a:spAutoFit/>
          </a:bodyPr>
          <a:lstStyle/>
          <a:p>
            <a:r>
              <a:rPr lang="en-US" sz="2800" dirty="0"/>
              <a:t>02</a:t>
            </a:r>
            <a:endParaRPr lang="en-IN" sz="2800" dirty="0"/>
          </a:p>
        </p:txBody>
      </p:sp>
      <p:sp>
        <p:nvSpPr>
          <p:cNvPr id="11" name="TextBox 10">
            <a:extLst>
              <a:ext uri="{FF2B5EF4-FFF2-40B4-BE49-F238E27FC236}">
                <a16:creationId xmlns:a16="http://schemas.microsoft.com/office/drawing/2014/main" id="{5AD7E4F1-6B57-45A7-F41F-ED6102E617B3}"/>
              </a:ext>
            </a:extLst>
          </p:cNvPr>
          <p:cNvSpPr txBox="1"/>
          <p:nvPr/>
        </p:nvSpPr>
        <p:spPr>
          <a:xfrm>
            <a:off x="3826933" y="2539824"/>
            <a:ext cx="2590800" cy="369332"/>
          </a:xfrm>
          <a:prstGeom prst="rect">
            <a:avLst/>
          </a:prstGeom>
          <a:noFill/>
        </p:spPr>
        <p:txBody>
          <a:bodyPr wrap="square" rtlCol="0">
            <a:spAutoFit/>
          </a:bodyPr>
          <a:lstStyle/>
          <a:p>
            <a:r>
              <a:rPr lang="en-IN" b="1" dirty="0"/>
              <a:t>Robust Ecosystem</a:t>
            </a:r>
          </a:p>
        </p:txBody>
      </p:sp>
      <p:sp>
        <p:nvSpPr>
          <p:cNvPr id="12" name="TextBox 11">
            <a:extLst>
              <a:ext uri="{FF2B5EF4-FFF2-40B4-BE49-F238E27FC236}">
                <a16:creationId xmlns:a16="http://schemas.microsoft.com/office/drawing/2014/main" id="{1D677657-C7F3-2AD7-2668-168CF5968271}"/>
              </a:ext>
            </a:extLst>
          </p:cNvPr>
          <p:cNvSpPr txBox="1"/>
          <p:nvPr/>
        </p:nvSpPr>
        <p:spPr>
          <a:xfrm>
            <a:off x="3826933" y="3349879"/>
            <a:ext cx="2328333" cy="2246769"/>
          </a:xfrm>
          <a:prstGeom prst="rect">
            <a:avLst/>
          </a:prstGeom>
          <a:noFill/>
        </p:spPr>
        <p:txBody>
          <a:bodyPr wrap="square" rtlCol="0">
            <a:spAutoFit/>
          </a:bodyPr>
          <a:lstStyle/>
          <a:p>
            <a:r>
              <a:rPr lang="en-US" sz="1400" dirty="0"/>
              <a:t>The extensive ecosystem of Angular, including a rich set of libraries, tools, and community support, provides developers with the resources needed to build scalable applications quickly and effectively, reducing development time and effort.</a:t>
            </a:r>
          </a:p>
        </p:txBody>
      </p:sp>
      <p:sp>
        <p:nvSpPr>
          <p:cNvPr id="13" name="Rectangle: Rounded Corners 12">
            <a:extLst>
              <a:ext uri="{FF2B5EF4-FFF2-40B4-BE49-F238E27FC236}">
                <a16:creationId xmlns:a16="http://schemas.microsoft.com/office/drawing/2014/main" id="{BC11E059-F47E-C622-5EB0-CAA67A6507FC}"/>
              </a:ext>
            </a:extLst>
          </p:cNvPr>
          <p:cNvSpPr/>
          <p:nvPr/>
        </p:nvSpPr>
        <p:spPr>
          <a:xfrm>
            <a:off x="6620933" y="1625600"/>
            <a:ext cx="2590800" cy="479213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D218588D-117E-27B5-36C4-19D5B37C5FC4}"/>
              </a:ext>
            </a:extLst>
          </p:cNvPr>
          <p:cNvSpPr txBox="1"/>
          <p:nvPr/>
        </p:nvSpPr>
        <p:spPr>
          <a:xfrm>
            <a:off x="6824133" y="1887035"/>
            <a:ext cx="2387600" cy="523220"/>
          </a:xfrm>
          <a:prstGeom prst="rect">
            <a:avLst/>
          </a:prstGeom>
          <a:noFill/>
        </p:spPr>
        <p:txBody>
          <a:bodyPr wrap="square" rtlCol="0">
            <a:spAutoFit/>
          </a:bodyPr>
          <a:lstStyle/>
          <a:p>
            <a:r>
              <a:rPr lang="en-US" sz="2800" dirty="0"/>
              <a:t>03</a:t>
            </a:r>
            <a:endParaRPr lang="en-IN" sz="2800" dirty="0"/>
          </a:p>
        </p:txBody>
      </p:sp>
      <p:sp>
        <p:nvSpPr>
          <p:cNvPr id="15" name="TextBox 14">
            <a:extLst>
              <a:ext uri="{FF2B5EF4-FFF2-40B4-BE49-F238E27FC236}">
                <a16:creationId xmlns:a16="http://schemas.microsoft.com/office/drawing/2014/main" id="{3A383378-AB49-9825-DCAC-F80A51A13821}"/>
              </a:ext>
            </a:extLst>
          </p:cNvPr>
          <p:cNvSpPr txBox="1"/>
          <p:nvPr/>
        </p:nvSpPr>
        <p:spPr>
          <a:xfrm>
            <a:off x="6824133" y="2539824"/>
            <a:ext cx="2590800" cy="646331"/>
          </a:xfrm>
          <a:prstGeom prst="rect">
            <a:avLst/>
          </a:prstGeom>
          <a:noFill/>
        </p:spPr>
        <p:txBody>
          <a:bodyPr wrap="square" rtlCol="0">
            <a:spAutoFit/>
          </a:bodyPr>
          <a:lstStyle/>
          <a:p>
            <a:r>
              <a:rPr lang="en-IN" b="1" dirty="0"/>
              <a:t>Strong Community Support</a:t>
            </a:r>
          </a:p>
        </p:txBody>
      </p:sp>
      <p:sp>
        <p:nvSpPr>
          <p:cNvPr id="16" name="TextBox 15">
            <a:extLst>
              <a:ext uri="{FF2B5EF4-FFF2-40B4-BE49-F238E27FC236}">
                <a16:creationId xmlns:a16="http://schemas.microsoft.com/office/drawing/2014/main" id="{4F83B6E4-690C-0CFB-E0DC-71D049939711}"/>
              </a:ext>
            </a:extLst>
          </p:cNvPr>
          <p:cNvSpPr txBox="1"/>
          <p:nvPr/>
        </p:nvSpPr>
        <p:spPr>
          <a:xfrm>
            <a:off x="6824133" y="3349879"/>
            <a:ext cx="2328333" cy="2462213"/>
          </a:xfrm>
          <a:prstGeom prst="rect">
            <a:avLst/>
          </a:prstGeom>
          <a:noFill/>
        </p:spPr>
        <p:txBody>
          <a:bodyPr wrap="square" rtlCol="0">
            <a:spAutoFit/>
          </a:bodyPr>
          <a:lstStyle/>
          <a:p>
            <a:r>
              <a:rPr lang="en-US" sz="1400" dirty="0"/>
              <a:t>With a large and active community, Angular benefits from continuous updates, extensive documentation, and numerous third-party resources, ensuring that developers have access to the latest best practices and solutions for common challenges.</a:t>
            </a:r>
          </a:p>
        </p:txBody>
      </p:sp>
      <p:sp>
        <p:nvSpPr>
          <p:cNvPr id="17" name="Title 1">
            <a:extLst>
              <a:ext uri="{FF2B5EF4-FFF2-40B4-BE49-F238E27FC236}">
                <a16:creationId xmlns:a16="http://schemas.microsoft.com/office/drawing/2014/main" id="{6AF5C4B0-FA78-C93C-4913-120A8067B8A2}"/>
              </a:ext>
            </a:extLst>
          </p:cNvPr>
          <p:cNvSpPr txBox="1">
            <a:spLocks/>
          </p:cNvSpPr>
          <p:nvPr/>
        </p:nvSpPr>
        <p:spPr>
          <a:xfrm>
            <a:off x="838200" y="563961"/>
            <a:ext cx="4724400" cy="562106"/>
          </a:xfrm>
          <a:prstGeom prst="rect">
            <a:avLst/>
          </a:prstGeom>
        </p:spPr>
        <p:txBody>
          <a:bodyPr>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i="1" u="sng" dirty="0">
                <a:effectLst>
                  <a:outerShdw blurRad="38100" dist="38100" dir="2700000" algn="tl">
                    <a:srgbClr val="000000">
                      <a:alpha val="43137"/>
                    </a:srgbClr>
                  </a:outerShdw>
                </a:effectLst>
              </a:rPr>
              <a:t>Advantages of Using Angular</a:t>
            </a:r>
          </a:p>
        </p:txBody>
      </p:sp>
    </p:spTree>
    <p:extLst>
      <p:ext uri="{BB962C8B-B14F-4D97-AF65-F5344CB8AC3E}">
        <p14:creationId xmlns:p14="http://schemas.microsoft.com/office/powerpoint/2010/main" val="131215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15CB-4C6F-ED84-B3EA-ADCA940C2CB0}"/>
              </a:ext>
            </a:extLst>
          </p:cNvPr>
          <p:cNvSpPr>
            <a:spLocks noGrp="1"/>
          </p:cNvSpPr>
          <p:nvPr>
            <p:ph type="title"/>
          </p:nvPr>
        </p:nvSpPr>
        <p:spPr>
          <a:xfrm>
            <a:off x="838199" y="563961"/>
            <a:ext cx="7255933" cy="562106"/>
          </a:xfrm>
        </p:spPr>
        <p:txBody>
          <a:bodyPr>
            <a:normAutofit/>
          </a:bodyPr>
          <a:lstStyle/>
          <a:p>
            <a:r>
              <a:rPr lang="en-US" sz="2800" b="1" i="1" u="sng" dirty="0">
                <a:effectLst>
                  <a:outerShdw blurRad="38100" dist="38100" dir="2700000" algn="tl">
                    <a:srgbClr val="000000">
                      <a:alpha val="43137"/>
                    </a:srgbClr>
                  </a:outerShdw>
                </a:effectLst>
              </a:rPr>
              <a:t>Angular CLI: Streamlining Development</a:t>
            </a:r>
            <a:endParaRPr lang="en-IN" sz="2800"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2F88114-1F20-933E-ABED-A7F960F7DD14}"/>
              </a:ext>
            </a:extLst>
          </p:cNvPr>
          <p:cNvSpPr>
            <a:spLocks noGrp="1"/>
          </p:cNvSpPr>
          <p:nvPr>
            <p:ph sz="half" idx="1"/>
          </p:nvPr>
        </p:nvSpPr>
        <p:spPr>
          <a:xfrm>
            <a:off x="838200" y="1661055"/>
            <a:ext cx="8906933" cy="4468812"/>
          </a:xfrm>
        </p:spPr>
        <p:txBody>
          <a:bodyPr>
            <a:normAutofit/>
          </a:bodyPr>
          <a:lstStyle/>
          <a:p>
            <a:r>
              <a:rPr lang="en-IN" sz="1600" b="1" dirty="0"/>
              <a:t>Project Initialization and Setup</a:t>
            </a:r>
            <a:endParaRPr lang="en-US" sz="1600" b="1" dirty="0"/>
          </a:p>
          <a:p>
            <a:pPr marL="457200" lvl="1" indent="0">
              <a:buNone/>
            </a:pPr>
            <a:r>
              <a:rPr lang="en-US" sz="1400" dirty="0"/>
              <a:t>Angular CLI simplifies the process of creating a new Angular project by providing a command-line interface that automates the setup of project structure, configuration files, and dependencies, allowing developers to focus on coding rather than configuration.</a:t>
            </a:r>
          </a:p>
          <a:p>
            <a:pPr marL="57150" indent="0">
              <a:buNone/>
            </a:pPr>
            <a:endParaRPr lang="en-US" sz="1400" dirty="0"/>
          </a:p>
          <a:p>
            <a:r>
              <a:rPr lang="en-IN" sz="1600" b="1" dirty="0"/>
              <a:t>Efficient Development Workflow</a:t>
            </a:r>
          </a:p>
          <a:p>
            <a:pPr marL="457200" lvl="1" indent="0">
              <a:buNone/>
            </a:pPr>
            <a:r>
              <a:rPr lang="en-US" sz="1400" dirty="0"/>
              <a:t>With features like live reloading and built-in development servers, Angular CLI enhances the development workflow by enabling real-time updates to the application as changes are made, significantly speeding up the testing and debugging process.</a:t>
            </a:r>
          </a:p>
          <a:p>
            <a:pPr marL="457200" lvl="1" indent="0">
              <a:buNone/>
            </a:pPr>
            <a:endParaRPr lang="en-US" sz="1400" b="1" dirty="0"/>
          </a:p>
          <a:p>
            <a:r>
              <a:rPr lang="en-IN" sz="1600" b="1" dirty="0"/>
              <a:t>Automated Build and Deployment</a:t>
            </a:r>
          </a:p>
          <a:p>
            <a:pPr marL="457200" lvl="1" indent="0">
              <a:buNone/>
            </a:pPr>
            <a:r>
              <a:rPr lang="en-US" sz="1400" dirty="0"/>
              <a:t>Angular CLI streamlines the build process by offering commands for production builds that optimize performance through tree shaking and AOT compilation, ensuring that applications are ready for deployment with minimal manual intervention.</a:t>
            </a:r>
          </a:p>
          <a:p>
            <a:endParaRPr lang="en-IN" sz="1600" dirty="0"/>
          </a:p>
        </p:txBody>
      </p:sp>
    </p:spTree>
    <p:extLst>
      <p:ext uri="{BB962C8B-B14F-4D97-AF65-F5344CB8AC3E}">
        <p14:creationId xmlns:p14="http://schemas.microsoft.com/office/powerpoint/2010/main" val="3864726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814C55E-A1F4-4D28-C354-804321BA3906}"/>
              </a:ext>
            </a:extLst>
          </p:cNvPr>
          <p:cNvSpPr/>
          <p:nvPr/>
        </p:nvSpPr>
        <p:spPr>
          <a:xfrm>
            <a:off x="626533" y="1625600"/>
            <a:ext cx="2590800" cy="4792133"/>
          </a:xfrm>
          <a:prstGeom prst="roundRect">
            <a:avLst/>
          </a:prstGeom>
          <a:ln>
            <a:solidFill>
              <a:schemeClr val="accent1">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63C76397-BEAC-BEB1-A8D8-BC80AEB65C06}"/>
              </a:ext>
            </a:extLst>
          </p:cNvPr>
          <p:cNvSpPr txBox="1"/>
          <p:nvPr/>
        </p:nvSpPr>
        <p:spPr>
          <a:xfrm>
            <a:off x="829733" y="1887035"/>
            <a:ext cx="2387600" cy="523220"/>
          </a:xfrm>
          <a:prstGeom prst="rect">
            <a:avLst/>
          </a:prstGeom>
          <a:noFill/>
        </p:spPr>
        <p:txBody>
          <a:bodyPr wrap="square" rtlCol="0">
            <a:spAutoFit/>
          </a:bodyPr>
          <a:lstStyle/>
          <a:p>
            <a:r>
              <a:rPr lang="en-US" sz="2800" dirty="0"/>
              <a:t>01</a:t>
            </a:r>
            <a:endParaRPr lang="en-IN" sz="2800" dirty="0"/>
          </a:p>
        </p:txBody>
      </p:sp>
      <p:sp>
        <p:nvSpPr>
          <p:cNvPr id="5" name="TextBox 4">
            <a:extLst>
              <a:ext uri="{FF2B5EF4-FFF2-40B4-BE49-F238E27FC236}">
                <a16:creationId xmlns:a16="http://schemas.microsoft.com/office/drawing/2014/main" id="{0D4C554D-7409-6BD0-DDDC-877EB14C9B31}"/>
              </a:ext>
            </a:extLst>
          </p:cNvPr>
          <p:cNvSpPr txBox="1"/>
          <p:nvPr/>
        </p:nvSpPr>
        <p:spPr>
          <a:xfrm>
            <a:off x="829733" y="2539824"/>
            <a:ext cx="2235200" cy="646331"/>
          </a:xfrm>
          <a:prstGeom prst="rect">
            <a:avLst/>
          </a:prstGeom>
          <a:noFill/>
        </p:spPr>
        <p:txBody>
          <a:bodyPr wrap="square" rtlCol="0">
            <a:spAutoFit/>
          </a:bodyPr>
          <a:lstStyle/>
          <a:p>
            <a:r>
              <a:rPr lang="en-IN" b="1" dirty="0"/>
              <a:t>Understanding </a:t>
            </a:r>
            <a:r>
              <a:rPr lang="en-IN" b="1" dirty="0" err="1"/>
              <a:t>RxJS</a:t>
            </a:r>
            <a:endParaRPr lang="en-IN" b="1" dirty="0"/>
          </a:p>
        </p:txBody>
      </p:sp>
      <p:sp>
        <p:nvSpPr>
          <p:cNvPr id="6" name="TextBox 5">
            <a:extLst>
              <a:ext uri="{FF2B5EF4-FFF2-40B4-BE49-F238E27FC236}">
                <a16:creationId xmlns:a16="http://schemas.microsoft.com/office/drawing/2014/main" id="{3DAEB666-B59B-4E82-13F4-AB6052BC0E23}"/>
              </a:ext>
            </a:extLst>
          </p:cNvPr>
          <p:cNvSpPr txBox="1"/>
          <p:nvPr/>
        </p:nvSpPr>
        <p:spPr>
          <a:xfrm>
            <a:off x="829733" y="3349879"/>
            <a:ext cx="2328333" cy="2462213"/>
          </a:xfrm>
          <a:prstGeom prst="rect">
            <a:avLst/>
          </a:prstGeom>
          <a:noFill/>
        </p:spPr>
        <p:txBody>
          <a:bodyPr wrap="square" rtlCol="0">
            <a:spAutoFit/>
          </a:bodyPr>
          <a:lstStyle/>
          <a:p>
            <a:r>
              <a:rPr lang="en-US" sz="1400" dirty="0"/>
              <a:t>RxJS (Reactive Extensions for JavaScript) is a library for composing asynchronous and event-based programs using observable sequences, enabling developers to manage data streams effectively and respond to changes in real-time within Angular applications.</a:t>
            </a:r>
            <a:endParaRPr lang="en-IN" sz="1400" dirty="0"/>
          </a:p>
        </p:txBody>
      </p:sp>
      <p:sp>
        <p:nvSpPr>
          <p:cNvPr id="9" name="Rectangle: Rounded Corners 8">
            <a:extLst>
              <a:ext uri="{FF2B5EF4-FFF2-40B4-BE49-F238E27FC236}">
                <a16:creationId xmlns:a16="http://schemas.microsoft.com/office/drawing/2014/main" id="{58D4EACF-6BE3-6536-7508-D3747DABEC29}"/>
              </a:ext>
            </a:extLst>
          </p:cNvPr>
          <p:cNvSpPr/>
          <p:nvPr/>
        </p:nvSpPr>
        <p:spPr>
          <a:xfrm>
            <a:off x="3623733" y="1625600"/>
            <a:ext cx="2590800" cy="479213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E30290C8-C81A-2E11-365E-34FD2A7D8390}"/>
              </a:ext>
            </a:extLst>
          </p:cNvPr>
          <p:cNvSpPr txBox="1"/>
          <p:nvPr/>
        </p:nvSpPr>
        <p:spPr>
          <a:xfrm>
            <a:off x="3826933" y="1887035"/>
            <a:ext cx="2387600" cy="523220"/>
          </a:xfrm>
          <a:prstGeom prst="rect">
            <a:avLst/>
          </a:prstGeom>
          <a:noFill/>
        </p:spPr>
        <p:txBody>
          <a:bodyPr wrap="square" rtlCol="0">
            <a:spAutoFit/>
          </a:bodyPr>
          <a:lstStyle/>
          <a:p>
            <a:r>
              <a:rPr lang="en-US" sz="2800" dirty="0"/>
              <a:t>02</a:t>
            </a:r>
            <a:endParaRPr lang="en-IN" sz="2800" dirty="0"/>
          </a:p>
        </p:txBody>
      </p:sp>
      <p:sp>
        <p:nvSpPr>
          <p:cNvPr id="11" name="TextBox 10">
            <a:extLst>
              <a:ext uri="{FF2B5EF4-FFF2-40B4-BE49-F238E27FC236}">
                <a16:creationId xmlns:a16="http://schemas.microsoft.com/office/drawing/2014/main" id="{5AD7E4F1-6B57-45A7-F41F-ED6102E617B3}"/>
              </a:ext>
            </a:extLst>
          </p:cNvPr>
          <p:cNvSpPr txBox="1"/>
          <p:nvPr/>
        </p:nvSpPr>
        <p:spPr>
          <a:xfrm>
            <a:off x="3826933" y="2539824"/>
            <a:ext cx="2590800" cy="646331"/>
          </a:xfrm>
          <a:prstGeom prst="rect">
            <a:avLst/>
          </a:prstGeom>
          <a:noFill/>
        </p:spPr>
        <p:txBody>
          <a:bodyPr wrap="square" rtlCol="0">
            <a:spAutoFit/>
          </a:bodyPr>
          <a:lstStyle/>
          <a:p>
            <a:r>
              <a:rPr lang="en-IN" b="1" dirty="0"/>
              <a:t>Role in Angular Applications</a:t>
            </a:r>
          </a:p>
        </p:txBody>
      </p:sp>
      <p:sp>
        <p:nvSpPr>
          <p:cNvPr id="12" name="TextBox 11">
            <a:extLst>
              <a:ext uri="{FF2B5EF4-FFF2-40B4-BE49-F238E27FC236}">
                <a16:creationId xmlns:a16="http://schemas.microsoft.com/office/drawing/2014/main" id="{1D677657-C7F3-2AD7-2668-168CF5968271}"/>
              </a:ext>
            </a:extLst>
          </p:cNvPr>
          <p:cNvSpPr txBox="1"/>
          <p:nvPr/>
        </p:nvSpPr>
        <p:spPr>
          <a:xfrm>
            <a:off x="3826933" y="3289272"/>
            <a:ext cx="2328333" cy="3108543"/>
          </a:xfrm>
          <a:prstGeom prst="rect">
            <a:avLst/>
          </a:prstGeom>
          <a:noFill/>
        </p:spPr>
        <p:txBody>
          <a:bodyPr wrap="square" rtlCol="0">
            <a:spAutoFit/>
          </a:bodyPr>
          <a:lstStyle/>
          <a:p>
            <a:r>
              <a:rPr lang="en-US" sz="1400" dirty="0"/>
              <a:t>In Angular, RxJS plays a crucial role by providing powerful tools for handling asynchronous operations, such as HTTP requests Additionally, interceptors provide a powerful mechanism for intercepting and modifying HTTP requests and responses, enhancing security and flexibility in your application’s interactions with external services.</a:t>
            </a:r>
          </a:p>
        </p:txBody>
      </p:sp>
      <p:sp>
        <p:nvSpPr>
          <p:cNvPr id="13" name="Rectangle: Rounded Corners 12">
            <a:extLst>
              <a:ext uri="{FF2B5EF4-FFF2-40B4-BE49-F238E27FC236}">
                <a16:creationId xmlns:a16="http://schemas.microsoft.com/office/drawing/2014/main" id="{BC11E059-F47E-C622-5EB0-CAA67A6507FC}"/>
              </a:ext>
            </a:extLst>
          </p:cNvPr>
          <p:cNvSpPr/>
          <p:nvPr/>
        </p:nvSpPr>
        <p:spPr>
          <a:xfrm>
            <a:off x="6620933" y="1625600"/>
            <a:ext cx="2590800" cy="479213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D218588D-117E-27B5-36C4-19D5B37C5FC4}"/>
              </a:ext>
            </a:extLst>
          </p:cNvPr>
          <p:cNvSpPr txBox="1"/>
          <p:nvPr/>
        </p:nvSpPr>
        <p:spPr>
          <a:xfrm>
            <a:off x="6824133" y="1887035"/>
            <a:ext cx="2387600" cy="523220"/>
          </a:xfrm>
          <a:prstGeom prst="rect">
            <a:avLst/>
          </a:prstGeom>
          <a:noFill/>
        </p:spPr>
        <p:txBody>
          <a:bodyPr wrap="square" rtlCol="0">
            <a:spAutoFit/>
          </a:bodyPr>
          <a:lstStyle/>
          <a:p>
            <a:r>
              <a:rPr lang="en-US" sz="2800" dirty="0"/>
              <a:t>03</a:t>
            </a:r>
            <a:endParaRPr lang="en-IN" sz="2800" dirty="0"/>
          </a:p>
        </p:txBody>
      </p:sp>
      <p:sp>
        <p:nvSpPr>
          <p:cNvPr id="15" name="TextBox 14">
            <a:extLst>
              <a:ext uri="{FF2B5EF4-FFF2-40B4-BE49-F238E27FC236}">
                <a16:creationId xmlns:a16="http://schemas.microsoft.com/office/drawing/2014/main" id="{3A383378-AB49-9825-DCAC-F80A51A13821}"/>
              </a:ext>
            </a:extLst>
          </p:cNvPr>
          <p:cNvSpPr txBox="1"/>
          <p:nvPr/>
        </p:nvSpPr>
        <p:spPr>
          <a:xfrm>
            <a:off x="6824133" y="2539824"/>
            <a:ext cx="2590800" cy="646331"/>
          </a:xfrm>
          <a:prstGeom prst="rect">
            <a:avLst/>
          </a:prstGeom>
          <a:noFill/>
        </p:spPr>
        <p:txBody>
          <a:bodyPr wrap="square" rtlCol="0">
            <a:spAutoFit/>
          </a:bodyPr>
          <a:lstStyle/>
          <a:p>
            <a:r>
              <a:rPr lang="en-IN" b="1" dirty="0"/>
              <a:t>Real-Time Business Scenarios</a:t>
            </a:r>
          </a:p>
        </p:txBody>
      </p:sp>
      <p:sp>
        <p:nvSpPr>
          <p:cNvPr id="16" name="TextBox 15">
            <a:extLst>
              <a:ext uri="{FF2B5EF4-FFF2-40B4-BE49-F238E27FC236}">
                <a16:creationId xmlns:a16="http://schemas.microsoft.com/office/drawing/2014/main" id="{4F83B6E4-690C-0CFB-E0DC-71D049939711}"/>
              </a:ext>
            </a:extLst>
          </p:cNvPr>
          <p:cNvSpPr txBox="1"/>
          <p:nvPr/>
        </p:nvSpPr>
        <p:spPr>
          <a:xfrm>
            <a:off x="6824133" y="3349879"/>
            <a:ext cx="2328333" cy="2677656"/>
          </a:xfrm>
          <a:prstGeom prst="rect">
            <a:avLst/>
          </a:prstGeom>
          <a:noFill/>
        </p:spPr>
        <p:txBody>
          <a:bodyPr wrap="square" rtlCol="0">
            <a:spAutoFit/>
          </a:bodyPr>
          <a:lstStyle/>
          <a:p>
            <a:r>
              <a:rPr lang="en-US" sz="1400" dirty="0"/>
              <a:t>Real-time business applications, such as live chat systems or stock market dashboards, leverage RxJS to handle continuous data streams, ensuring that users receive instant updates and notifications, thereby enhancing user engagement and operational efficiency.</a:t>
            </a:r>
          </a:p>
        </p:txBody>
      </p:sp>
      <p:sp>
        <p:nvSpPr>
          <p:cNvPr id="17" name="Title 1">
            <a:extLst>
              <a:ext uri="{FF2B5EF4-FFF2-40B4-BE49-F238E27FC236}">
                <a16:creationId xmlns:a16="http://schemas.microsoft.com/office/drawing/2014/main" id="{6AF5C4B0-FA78-C93C-4913-120A8067B8A2}"/>
              </a:ext>
            </a:extLst>
          </p:cNvPr>
          <p:cNvSpPr txBox="1">
            <a:spLocks/>
          </p:cNvSpPr>
          <p:nvPr/>
        </p:nvSpPr>
        <p:spPr>
          <a:xfrm>
            <a:off x="838200" y="563961"/>
            <a:ext cx="4724400" cy="562106"/>
          </a:xfrm>
          <a:prstGeom prst="rect">
            <a:avLst/>
          </a:prstGeom>
        </p:spPr>
        <p:txBody>
          <a:bodyPr>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i="1" u="sng" dirty="0">
                <a:effectLst>
                  <a:outerShdw blurRad="38100" dist="38100" dir="2700000" algn="tl">
                    <a:srgbClr val="000000">
                      <a:alpha val="43137"/>
                    </a:srgbClr>
                  </a:outerShdw>
                </a:effectLst>
              </a:rPr>
              <a:t>RxJS: Reactive Programming in Angular</a:t>
            </a:r>
            <a:endParaRPr lang="en-IN" sz="28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0279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AF5C4B0-FA78-C93C-4913-120A8067B8A2}"/>
              </a:ext>
            </a:extLst>
          </p:cNvPr>
          <p:cNvSpPr txBox="1">
            <a:spLocks/>
          </p:cNvSpPr>
          <p:nvPr/>
        </p:nvSpPr>
        <p:spPr>
          <a:xfrm>
            <a:off x="838200" y="563961"/>
            <a:ext cx="4724400" cy="562106"/>
          </a:xfrm>
          <a:prstGeom prst="rect">
            <a:avLst/>
          </a:prstGeom>
        </p:spPr>
        <p:txBody>
          <a:bodyPr>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i="1" u="sng">
                <a:effectLst>
                  <a:outerShdw blurRad="38100" dist="38100" dir="2700000" algn="tl">
                    <a:srgbClr val="000000">
                      <a:alpha val="43137"/>
                    </a:srgbClr>
                  </a:outerShdw>
                </a:effectLst>
              </a:rPr>
              <a:t>RxJS: Reactive Programming in Angular</a:t>
            </a:r>
            <a:endParaRPr lang="en-IN" sz="2800" b="1" i="1" u="sng" dirty="0">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FAA98C70-8F80-1FEB-5DA6-5B07D6D71927}"/>
              </a:ext>
            </a:extLst>
          </p:cNvPr>
          <p:cNvSpPr txBox="1"/>
          <p:nvPr/>
        </p:nvSpPr>
        <p:spPr>
          <a:xfrm>
            <a:off x="524304" y="3985715"/>
            <a:ext cx="4596829" cy="2308324"/>
          </a:xfrm>
          <a:prstGeom prst="rect">
            <a:avLst/>
          </a:prstGeom>
          <a:noFill/>
        </p:spPr>
        <p:txBody>
          <a:bodyPr wrap="square">
            <a:spAutoFit/>
          </a:bodyPr>
          <a:lstStyle/>
          <a:p>
            <a:pPr algn="l"/>
            <a:r>
              <a:rPr lang="en-IN" b="0" i="0" dirty="0">
                <a:solidFill>
                  <a:srgbClr val="000000"/>
                </a:solidFill>
                <a:effectLst/>
                <a:latin typeface="Inter"/>
              </a:rPr>
              <a:t>Step 1:</a:t>
            </a:r>
          </a:p>
          <a:p>
            <a:pPr algn="l"/>
            <a:r>
              <a:rPr lang="en-IN" b="1" i="0" dirty="0">
                <a:solidFill>
                  <a:srgbClr val="00B9FF"/>
                </a:solidFill>
                <a:effectLst/>
                <a:latin typeface="Inter"/>
              </a:rPr>
              <a:t>Import </a:t>
            </a:r>
            <a:r>
              <a:rPr lang="en-IN" b="1" i="0" dirty="0" err="1">
                <a:solidFill>
                  <a:srgbClr val="00B9FF"/>
                </a:solidFill>
                <a:effectLst/>
                <a:latin typeface="Inter"/>
              </a:rPr>
              <a:t>HttpClientModule</a:t>
            </a:r>
            <a:endParaRPr lang="en-IN" b="1" i="0" dirty="0">
              <a:solidFill>
                <a:srgbClr val="00B9FF"/>
              </a:solidFill>
              <a:effectLst/>
              <a:latin typeface="Inter"/>
            </a:endParaRPr>
          </a:p>
          <a:p>
            <a:endParaRPr lang="en-US" b="0" i="0" dirty="0">
              <a:solidFill>
                <a:srgbClr val="000000"/>
              </a:solidFill>
              <a:effectLst/>
              <a:latin typeface="Inter"/>
            </a:endParaRPr>
          </a:p>
          <a:p>
            <a:r>
              <a:rPr lang="en-US" b="0" i="0" dirty="0">
                <a:solidFill>
                  <a:srgbClr val="000000"/>
                </a:solidFill>
                <a:effectLst/>
                <a:latin typeface="Inter"/>
              </a:rPr>
              <a:t>Step 2:</a:t>
            </a:r>
            <a:endParaRPr lang="en-IN" b="1" dirty="0">
              <a:solidFill>
                <a:srgbClr val="00B9FF"/>
              </a:solidFill>
              <a:latin typeface="Inter"/>
            </a:endParaRPr>
          </a:p>
          <a:p>
            <a:r>
              <a:rPr lang="en-US" b="1" i="0" dirty="0">
                <a:solidFill>
                  <a:srgbClr val="00B9FF"/>
                </a:solidFill>
                <a:effectLst/>
                <a:latin typeface="Inter"/>
              </a:rPr>
              <a:t>Create a Service for API Calls</a:t>
            </a:r>
          </a:p>
          <a:p>
            <a:endParaRPr lang="en-US" b="1" dirty="0">
              <a:solidFill>
                <a:srgbClr val="00B9FF"/>
              </a:solidFill>
              <a:latin typeface="Inter"/>
            </a:endParaRPr>
          </a:p>
          <a:p>
            <a:pPr algn="l"/>
            <a:r>
              <a:rPr lang="en-US" b="0" i="0" dirty="0">
                <a:solidFill>
                  <a:srgbClr val="000000"/>
                </a:solidFill>
                <a:effectLst/>
                <a:latin typeface="Inter"/>
              </a:rPr>
              <a:t>Step 3:</a:t>
            </a:r>
          </a:p>
          <a:p>
            <a:pPr algn="l"/>
            <a:r>
              <a:rPr lang="en-US" b="1" i="0" dirty="0">
                <a:solidFill>
                  <a:srgbClr val="00B9FF"/>
                </a:solidFill>
                <a:effectLst/>
                <a:latin typeface="Inter"/>
              </a:rPr>
              <a:t>Subscribe to the Observable in Component</a:t>
            </a:r>
            <a:endParaRPr lang="en-IN" dirty="0"/>
          </a:p>
        </p:txBody>
      </p:sp>
      <p:pic>
        <p:nvPicPr>
          <p:cNvPr id="1026" name="Picture 2">
            <a:extLst>
              <a:ext uri="{FF2B5EF4-FFF2-40B4-BE49-F238E27FC236}">
                <a16:creationId xmlns:a16="http://schemas.microsoft.com/office/drawing/2014/main" id="{CA178860-03D6-7897-DBB6-E61BC2304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63" y="1126067"/>
            <a:ext cx="516255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ils Software">
            <a:extLst>
              <a:ext uri="{FF2B5EF4-FFF2-40B4-BE49-F238E27FC236}">
                <a16:creationId xmlns:a16="http://schemas.microsoft.com/office/drawing/2014/main" id="{9D3F5679-57EF-30C8-FCAC-B16A1ABF0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752" y="139911"/>
            <a:ext cx="4491121" cy="30354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ails Software">
            <a:extLst>
              <a:ext uri="{FF2B5EF4-FFF2-40B4-BE49-F238E27FC236}">
                <a16:creationId xmlns:a16="http://schemas.microsoft.com/office/drawing/2014/main" id="{39425A42-03BE-78BA-8078-44EBE9EE4A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3752" y="3268585"/>
            <a:ext cx="4491122" cy="3449504"/>
          </a:xfrm>
          <a:prstGeom prst="rect">
            <a:avLst/>
          </a:prstGeom>
          <a:noFill/>
          <a:extLst>
            <a:ext uri="{909E8E84-426E-40DD-AFC4-6F175D3DCCD1}">
              <a14:hiddenFill xmlns:a14="http://schemas.microsoft.com/office/drawing/2010/main">
                <a:solidFill>
                  <a:srgbClr val="FFFFFF"/>
                </a:solidFill>
              </a14:hiddenFill>
            </a:ext>
          </a:extLst>
        </p:spPr>
      </p:pic>
      <p:sp>
        <p:nvSpPr>
          <p:cNvPr id="25" name="Arrow: Right 24">
            <a:extLst>
              <a:ext uri="{FF2B5EF4-FFF2-40B4-BE49-F238E27FC236}">
                <a16:creationId xmlns:a16="http://schemas.microsoft.com/office/drawing/2014/main" id="{DF3F05C6-9D3D-D111-3DAE-DF9758C293AA}"/>
              </a:ext>
            </a:extLst>
          </p:cNvPr>
          <p:cNvSpPr/>
          <p:nvPr/>
        </p:nvSpPr>
        <p:spPr>
          <a:xfrm>
            <a:off x="4148513" y="1929536"/>
            <a:ext cx="1945240" cy="452063"/>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26" name="Arrow: Down 25">
            <a:extLst>
              <a:ext uri="{FF2B5EF4-FFF2-40B4-BE49-F238E27FC236}">
                <a16:creationId xmlns:a16="http://schemas.microsoft.com/office/drawing/2014/main" id="{08536541-D70D-D9D5-700F-D010D3E09447}"/>
              </a:ext>
            </a:extLst>
          </p:cNvPr>
          <p:cNvSpPr/>
          <p:nvPr/>
        </p:nvSpPr>
        <p:spPr>
          <a:xfrm>
            <a:off x="9924837" y="2821659"/>
            <a:ext cx="437898" cy="182226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0552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5015CB-4C6F-ED84-B3EA-ADCA940C2CB0}"/>
              </a:ext>
            </a:extLst>
          </p:cNvPr>
          <p:cNvSpPr>
            <a:spLocks noGrp="1"/>
          </p:cNvSpPr>
          <p:nvPr>
            <p:ph type="title"/>
          </p:nvPr>
        </p:nvSpPr>
        <p:spPr>
          <a:xfrm>
            <a:off x="677334" y="609600"/>
            <a:ext cx="8596668" cy="551380"/>
          </a:xfrm>
        </p:spPr>
        <p:txBody>
          <a:bodyPr vert="horz" lIns="91440" tIns="45720" rIns="91440" bIns="45720" rtlCol="0" anchor="t">
            <a:normAutofit/>
          </a:bodyPr>
          <a:lstStyle/>
          <a:p>
            <a:r>
              <a:rPr lang="en-US" sz="2800" b="1" i="1" u="sng" dirty="0">
                <a:effectLst>
                  <a:outerShdw blurRad="38100" dist="38100" dir="2700000" algn="tl">
                    <a:srgbClr val="000000">
                      <a:alpha val="43137"/>
                    </a:srgbClr>
                  </a:outerShdw>
                </a:effectLst>
              </a:rPr>
              <a:t>Angular Material: UI Components for Angular</a:t>
            </a:r>
          </a:p>
        </p:txBody>
      </p:sp>
      <p:pic>
        <p:nvPicPr>
          <p:cNvPr id="9" name="Picture 8">
            <a:extLst>
              <a:ext uri="{FF2B5EF4-FFF2-40B4-BE49-F238E27FC236}">
                <a16:creationId xmlns:a16="http://schemas.microsoft.com/office/drawing/2014/main" id="{20F33DD7-0967-A9EC-675C-C02D053A071A}"/>
              </a:ext>
            </a:extLst>
          </p:cNvPr>
          <p:cNvPicPr>
            <a:picLocks noChangeAspect="1"/>
          </p:cNvPicPr>
          <p:nvPr/>
        </p:nvPicPr>
        <p:blipFill>
          <a:blip r:embed="rId2"/>
          <a:stretch>
            <a:fillRect/>
          </a:stretch>
        </p:blipFill>
        <p:spPr>
          <a:xfrm>
            <a:off x="276208" y="1479479"/>
            <a:ext cx="6978899" cy="5033713"/>
          </a:xfrm>
          <a:prstGeom prst="rect">
            <a:avLst/>
          </a:prstGeom>
        </p:spPr>
      </p:pic>
      <p:sp>
        <p:nvSpPr>
          <p:cNvPr id="3" name="Content Placeholder 2">
            <a:extLst>
              <a:ext uri="{FF2B5EF4-FFF2-40B4-BE49-F238E27FC236}">
                <a16:creationId xmlns:a16="http://schemas.microsoft.com/office/drawing/2014/main" id="{52F88114-1F20-933E-ABED-A7F960F7DD14}"/>
              </a:ext>
            </a:extLst>
          </p:cNvPr>
          <p:cNvSpPr>
            <a:spLocks noGrp="1"/>
          </p:cNvSpPr>
          <p:nvPr>
            <p:ph sz="half" idx="1"/>
          </p:nvPr>
        </p:nvSpPr>
        <p:spPr>
          <a:xfrm>
            <a:off x="7399158" y="1554827"/>
            <a:ext cx="3536667" cy="4548022"/>
          </a:xfrm>
        </p:spPr>
        <p:txBody>
          <a:bodyPr vert="horz" lIns="91440" tIns="45720" rIns="91440" bIns="45720" rtlCol="0">
            <a:normAutofit/>
          </a:bodyPr>
          <a:lstStyle/>
          <a:p>
            <a:pPr>
              <a:lnSpc>
                <a:spcPct val="90000"/>
              </a:lnSpc>
            </a:pPr>
            <a:r>
              <a:rPr lang="en-US" sz="1400" b="1" dirty="0"/>
              <a:t>Introduction to Angular Material</a:t>
            </a:r>
          </a:p>
          <a:p>
            <a:pPr marL="457200" lvl="1" indent="0">
              <a:lnSpc>
                <a:spcPct val="90000"/>
              </a:lnSpc>
            </a:pPr>
            <a:r>
              <a:rPr lang="en-US" sz="1400" dirty="0"/>
              <a:t>Angular Material is a UI component library that provides a set of reusable, well-designed components following the Material Design guidelines, enabling developers to create visually appealing and consistent user interfaces for Angular applications</a:t>
            </a:r>
          </a:p>
          <a:p>
            <a:pPr marL="57150" indent="0">
              <a:lnSpc>
                <a:spcPct val="90000"/>
              </a:lnSpc>
            </a:pPr>
            <a:endParaRPr lang="en-US" sz="1400" dirty="0"/>
          </a:p>
          <a:p>
            <a:pPr>
              <a:lnSpc>
                <a:spcPct val="90000"/>
              </a:lnSpc>
            </a:pPr>
            <a:r>
              <a:rPr lang="en-US" sz="1400" b="1" dirty="0"/>
              <a:t>Benefits of Using Angular Material</a:t>
            </a:r>
          </a:p>
          <a:p>
            <a:pPr marL="457200" lvl="1" indent="0">
              <a:lnSpc>
                <a:spcPct val="90000"/>
              </a:lnSpc>
            </a:pPr>
            <a:r>
              <a:rPr lang="en-US" sz="1400" dirty="0"/>
              <a:t>By utilizing Angular Material, developers can significantly reduce the time and effort required to build responsive layouts and interactive elements, as it offers pre-built components such as buttons, forms, and navigation menus that are optimized for performance and accessibility</a:t>
            </a:r>
          </a:p>
        </p:txBody>
      </p:sp>
    </p:spTree>
    <p:extLst>
      <p:ext uri="{BB962C8B-B14F-4D97-AF65-F5344CB8AC3E}">
        <p14:creationId xmlns:p14="http://schemas.microsoft.com/office/powerpoint/2010/main" val="1081395512"/>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7">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F485C25B-BFCE-4B4F-B18E-B90897F2EB22}">
  <we:reference id="wa200006067" version="1.0.0.5" store="en-US" storeType="OMEX"/>
  <we:alternateReferences>
    <we:reference id="WA200006067" version="1.0.0.5" store="WA200006067" storeType="OMEX"/>
  </we:alternateReferences>
  <we:properties/>
  <we:bindings/>
  <we:snapshot xmlns:r="http://schemas.openxmlformats.org/officeDocument/2006/relationships"/>
  <we:extLst>
    <a:ext xmlns:a="http://schemas.openxmlformats.org/drawingml/2006/main" uri="{0858819E-0033-43BF-8937-05EC82904868}">
      <we:backgroundApp state="1" runtimeId=""/>
    </a:ext>
  </we:extLst>
</we:webextension>
</file>

<file path=ppt/webextensions/webextension2.xml><?xml version="1.0" encoding="utf-8"?>
<we:webextension xmlns:we="http://schemas.microsoft.com/office/webextensions/webextension/2010/11" id="{F604C24B-F186-4C1B-B756-8D3CC84341F7}">
  <we:reference id="wa200003666" version="2.3.0.20" store="en-US" storeType="OMEX"/>
  <we:alternateReferences>
    <we:reference id="wa200003666" version="2.3.0.20" store="WA2000036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482</TotalTime>
  <Words>1179</Words>
  <Application>Microsoft Office PowerPoint</Application>
  <PresentationFormat>Widescreen</PresentationFormat>
  <Paragraphs>111</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inherit</vt:lpstr>
      <vt:lpstr>Inter</vt:lpstr>
      <vt:lpstr>Wingdings</vt:lpstr>
      <vt:lpstr>Wingdings 3</vt:lpstr>
      <vt:lpstr>Facet</vt:lpstr>
      <vt:lpstr>Angular Framework</vt:lpstr>
      <vt:lpstr>PowerPoint Presentation</vt:lpstr>
      <vt:lpstr>PowerPoint Presentation</vt:lpstr>
      <vt:lpstr>Key Features of Angular</vt:lpstr>
      <vt:lpstr>PowerPoint Presentation</vt:lpstr>
      <vt:lpstr>Angular CLI: Streamlining Development</vt:lpstr>
      <vt:lpstr>PowerPoint Presentation</vt:lpstr>
      <vt:lpstr>PowerPoint Presentation</vt:lpstr>
      <vt:lpstr>Angular Material: UI Components for Angular</vt:lpstr>
      <vt:lpstr>Angular Testing</vt:lpstr>
      <vt:lpstr>Angular Testing</vt:lpstr>
      <vt:lpstr>PowerPoint Presentation</vt:lpstr>
      <vt:lpstr>PowerPoint Presentation</vt:lpstr>
      <vt:lpstr>Top most used Angular applications across the world</vt:lpstr>
      <vt:lpstr>Angular Admin Template</vt:lpstr>
      <vt:lpstr>Angular Package.json Version reading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Framework</dc:title>
  <dc:creator>Sanjay Kumar Jain</dc:creator>
  <cp:lastModifiedBy>Lodha, Kinjal</cp:lastModifiedBy>
  <cp:revision>21</cp:revision>
  <dcterms:created xsi:type="dcterms:W3CDTF">2024-09-22T10:02:15Z</dcterms:created>
  <dcterms:modified xsi:type="dcterms:W3CDTF">2024-09-25T17:39:12Z</dcterms:modified>
</cp:coreProperties>
</file>