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B/43COq52bOFiCQ0Kf1DjMl6q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1FC83F-78A8-4D6F-A3F0-7781150E8C83}">
  <a:tblStyle styleId="{061FC83F-78A8-4D6F-A3F0-7781150E8C8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2" name="Google Shape;52;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 name="Google Shape;5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p:nvPr>
            <p:ph idx="2" type="pic"/>
          </p:nvPr>
        </p:nvSpPr>
        <p:spPr>
          <a:xfrm>
            <a:off x="5183188" y="987425"/>
            <a:ext cx="6172200" cy="4873625"/>
          </a:xfrm>
          <a:prstGeom prst="rect">
            <a:avLst/>
          </a:prstGeom>
          <a:noFill/>
          <a:ln>
            <a:noFill/>
          </a:ln>
        </p:spPr>
      </p:sp>
      <p:sp>
        <p:nvSpPr>
          <p:cNvPr id="59" name="Google Shape;59;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ctrTitle"/>
          </p:nvPr>
        </p:nvSpPr>
        <p:spPr>
          <a:xfrm>
            <a:off x="1524000" y="2142067"/>
            <a:ext cx="9144000" cy="128693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p:nvPr>
            <p:ph idx="1" type="subTitle"/>
          </p:nvPr>
        </p:nvSpPr>
        <p:spPr>
          <a:xfrm>
            <a:off x="844062" y="4190160"/>
            <a:ext cx="4384431" cy="18189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u="sng"/>
              <a:t>GUIDE NAME:</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Mr. V.VINOTH KUMAR, B.E., M.E.</a:t>
            </a:r>
            <a:endParaRPr/>
          </a:p>
          <a:p>
            <a:pPr indent="0" lvl="0" marL="0" rtl="0" algn="l">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chemeClr val="dk1"/>
                </a:solidFill>
                <a:latin typeface="Calibri"/>
                <a:ea typeface="Calibri"/>
                <a:cs typeface="Calibri"/>
                <a:sym typeface="Calibri"/>
              </a:rPr>
              <a:t>DONE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SRIRAM KARTHICK K - 311619104073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VARUN KUMAR - 311619104079</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IV year CSE/MNMJEC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838200" y="599052"/>
            <a:ext cx="10515600" cy="7703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9" name="Google Shape;149;p24"/>
          <p:cNvSpPr txBox="1"/>
          <p:nvPr>
            <p:ph idx="1" type="body"/>
          </p:nvPr>
        </p:nvSpPr>
        <p:spPr>
          <a:xfrm>
            <a:off x="838200" y="1850066"/>
            <a:ext cx="10515600" cy="2966485"/>
          </a:xfrm>
          <a:prstGeom prst="rect">
            <a:avLst/>
          </a:prstGeom>
          <a:noFill/>
          <a:ln>
            <a:noFill/>
          </a:ln>
        </p:spPr>
        <p:txBody>
          <a:bodyPr anchorCtr="0" anchor="t" bIns="45700" lIns="91425" spcFirstLastPara="1" rIns="91425" wrap="square" tIns="45700">
            <a:normAutofit/>
          </a:bodyPr>
          <a:lstStyle/>
          <a:p>
            <a:pPr indent="-457200" lvl="0" marL="635000" rtl="0" algn="just">
              <a:lnSpc>
                <a:spcPct val="90000"/>
              </a:lnSpc>
              <a:spcBef>
                <a:spcPts val="0"/>
              </a:spcBef>
              <a:spcAft>
                <a:spcPts val="0"/>
              </a:spcAft>
              <a:buSzPts val="2800"/>
              <a:buChar char="•"/>
            </a:pPr>
            <a:r>
              <a:rPr lang="en-US"/>
              <a:t>8GB RAM</a:t>
            </a:r>
            <a:endParaRPr/>
          </a:p>
          <a:p>
            <a:pPr indent="-457200" lvl="0" marL="635000" rtl="0" algn="just">
              <a:lnSpc>
                <a:spcPct val="90000"/>
              </a:lnSpc>
              <a:spcBef>
                <a:spcPts val="0"/>
              </a:spcBef>
              <a:spcAft>
                <a:spcPts val="0"/>
              </a:spcAft>
              <a:buSzPts val="2800"/>
              <a:buChar char="•"/>
            </a:pPr>
            <a:r>
              <a:rPr lang="en-US"/>
              <a:t>AMD 3600 processor or an equivalent Intel processor</a:t>
            </a:r>
            <a:endParaRPr/>
          </a:p>
          <a:p>
            <a:pPr indent="-457200" lvl="0" marL="635000" rtl="0" algn="just">
              <a:lnSpc>
                <a:spcPct val="90000"/>
              </a:lnSpc>
              <a:spcBef>
                <a:spcPts val="0"/>
              </a:spcBef>
              <a:spcAft>
                <a:spcPts val="0"/>
              </a:spcAft>
              <a:buSzPts val="2800"/>
              <a:buChar char="•"/>
            </a:pPr>
            <a:r>
              <a:rPr lang="en-US"/>
              <a:t>2GB storage capacity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838200" y="599052"/>
            <a:ext cx="10515600" cy="7703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5" name="Google Shape;155;p25"/>
          <p:cNvSpPr txBox="1"/>
          <p:nvPr>
            <p:ph idx="1" type="body"/>
          </p:nvPr>
        </p:nvSpPr>
        <p:spPr>
          <a:xfrm>
            <a:off x="838200" y="1850066"/>
            <a:ext cx="10515600" cy="3317359"/>
          </a:xfrm>
          <a:prstGeom prst="rect">
            <a:avLst/>
          </a:prstGeom>
          <a:noFill/>
          <a:ln>
            <a:noFill/>
          </a:ln>
        </p:spPr>
        <p:txBody>
          <a:bodyPr anchorCtr="0" anchor="t" bIns="45700" lIns="91425" spcFirstLastPara="1" rIns="91425" wrap="square" tIns="45700">
            <a:normAutofit/>
          </a:bodyPr>
          <a:lstStyle/>
          <a:p>
            <a:pPr indent="-457200" lvl="0" marL="635000" rtl="0" algn="just">
              <a:lnSpc>
                <a:spcPct val="90000"/>
              </a:lnSpc>
              <a:spcBef>
                <a:spcPts val="0"/>
              </a:spcBef>
              <a:spcAft>
                <a:spcPts val="0"/>
              </a:spcAft>
              <a:buSzPts val="2800"/>
              <a:buChar char="•"/>
            </a:pPr>
            <a:r>
              <a:rPr lang="en-US"/>
              <a:t>Python</a:t>
            </a:r>
            <a:endParaRPr/>
          </a:p>
          <a:p>
            <a:pPr indent="-457200" lvl="0" marL="635000" rtl="0" algn="just">
              <a:lnSpc>
                <a:spcPct val="90000"/>
              </a:lnSpc>
              <a:spcBef>
                <a:spcPts val="0"/>
              </a:spcBef>
              <a:spcAft>
                <a:spcPts val="0"/>
              </a:spcAft>
              <a:buSzPts val="2800"/>
              <a:buChar char="•"/>
            </a:pPr>
            <a:r>
              <a:rPr lang="en-US"/>
              <a:t>Flask</a:t>
            </a:r>
            <a:endParaRPr/>
          </a:p>
          <a:p>
            <a:pPr indent="-457200" lvl="0" marL="635000" rtl="0" algn="just">
              <a:lnSpc>
                <a:spcPct val="90000"/>
              </a:lnSpc>
              <a:spcBef>
                <a:spcPts val="0"/>
              </a:spcBef>
              <a:spcAft>
                <a:spcPts val="0"/>
              </a:spcAft>
              <a:buSzPts val="2800"/>
              <a:buChar char="•"/>
            </a:pPr>
            <a:r>
              <a:rPr lang="en-US"/>
              <a:t>Jupyter notebook</a:t>
            </a:r>
            <a:endParaRPr/>
          </a:p>
          <a:p>
            <a:pPr indent="-457200" lvl="0" marL="635000" rtl="0" algn="just">
              <a:lnSpc>
                <a:spcPct val="90000"/>
              </a:lnSpc>
              <a:spcBef>
                <a:spcPts val="0"/>
              </a:spcBef>
              <a:spcAft>
                <a:spcPts val="0"/>
              </a:spcAft>
              <a:buSzPts val="2800"/>
              <a:buChar char="•"/>
            </a:pPr>
            <a:r>
              <a:rPr lang="en-US"/>
              <a:t>Visual Studio Code</a:t>
            </a:r>
            <a:endParaRPr/>
          </a:p>
          <a:p>
            <a:pPr indent="-457200" lvl="0" marL="635000" rtl="0" algn="just">
              <a:lnSpc>
                <a:spcPct val="90000"/>
              </a:lnSpc>
              <a:spcBef>
                <a:spcPts val="0"/>
              </a:spcBef>
              <a:spcAft>
                <a:spcPts val="0"/>
              </a:spcAft>
              <a:buSzPts val="2800"/>
              <a:buChar char="•"/>
            </a:pPr>
            <a:r>
              <a:rPr lang="en-US"/>
              <a:t>Nodejs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503349"/>
            <a:ext cx="10515600" cy="7703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61" name="Google Shape;161;p8"/>
          <p:cNvSpPr txBox="1"/>
          <p:nvPr>
            <p:ph idx="1" type="body"/>
          </p:nvPr>
        </p:nvSpPr>
        <p:spPr>
          <a:xfrm>
            <a:off x="838200" y="1509823"/>
            <a:ext cx="10515600" cy="4844828"/>
          </a:xfrm>
          <a:prstGeom prst="rect">
            <a:avLst/>
          </a:prstGeom>
          <a:noFill/>
          <a:ln>
            <a:noFill/>
          </a:ln>
        </p:spPr>
        <p:txBody>
          <a:bodyPr anchorCtr="0" anchor="t" bIns="45700" lIns="91425" spcFirstLastPara="1" rIns="91425" wrap="square" tIns="45700">
            <a:normAutofit/>
          </a:bodyPr>
          <a:lstStyle/>
          <a:p>
            <a:pPr indent="-457200" lvl="0" marL="571500" rtl="0" algn="l">
              <a:lnSpc>
                <a:spcPct val="90000"/>
              </a:lnSpc>
              <a:spcBef>
                <a:spcPts val="1000"/>
              </a:spcBef>
              <a:spcAft>
                <a:spcPts val="0"/>
              </a:spcAft>
              <a:buSzPts val="1800"/>
              <a:buFont typeface="Arial"/>
              <a:buAutoNum type="arabicPeriod"/>
            </a:pPr>
            <a:r>
              <a:rPr b="0" i="0" lang="en-US" sz="2200" u="none" strike="noStrike">
                <a:latin typeface="Calibri"/>
                <a:ea typeface="Calibri"/>
                <a:cs typeface="Calibri"/>
                <a:sym typeface="Calibri"/>
              </a:rPr>
              <a:t>D. V. Kapare, S. Lokhande, and S. Kale, “Automatic Cash Deposite Machine With Currency Detection Using Fluorescent And UV Light,” vol. 3, pp. 309–311, 2020. </a:t>
            </a:r>
            <a:r>
              <a:rPr lang="en-US" sz="2000">
                <a:latin typeface="Calibri"/>
                <a:ea typeface="Calibri"/>
                <a:cs typeface="Calibri"/>
                <a:sym typeface="Calibri"/>
              </a:rPr>
              <a:t> </a:t>
            </a:r>
            <a:endParaRPr sz="2000"/>
          </a:p>
          <a:p>
            <a:pPr indent="-457200" lvl="0" marL="558800" rtl="0" algn="l">
              <a:lnSpc>
                <a:spcPct val="90000"/>
              </a:lnSpc>
              <a:spcBef>
                <a:spcPts val="0"/>
              </a:spcBef>
              <a:spcAft>
                <a:spcPts val="0"/>
              </a:spcAft>
              <a:buSzPts val="2000"/>
              <a:buFont typeface="Arial"/>
              <a:buAutoNum type="arabicPeriod"/>
            </a:pPr>
            <a:r>
              <a:rPr lang="en-US" sz="2200"/>
              <a:t>P. P. Binod Prasad Yadav, C. S. Patil, R. R. Karhe, “An automatic recognition of fake Indian paper currency note using MATLAB,” Certif. Int. J. Eng. Sci. Innov. Technol., vol. 9001, no. 4, pp. 2319–5967, 2020, [Online]. Available: http://www.ijesit.com/Volume 3/Issue 4/IJESIT201404_77.pdf. </a:t>
            </a:r>
            <a:r>
              <a:rPr lang="en-US" sz="2000"/>
              <a:t> </a:t>
            </a:r>
            <a:endParaRPr/>
          </a:p>
          <a:p>
            <a:pPr indent="-457200" lvl="0" marL="558800" rtl="0" algn="l">
              <a:lnSpc>
                <a:spcPct val="90000"/>
              </a:lnSpc>
              <a:spcBef>
                <a:spcPts val="0"/>
              </a:spcBef>
              <a:spcAft>
                <a:spcPts val="0"/>
              </a:spcAft>
              <a:buSzPts val="2000"/>
              <a:buFont typeface="Arial"/>
              <a:buAutoNum type="arabicPeriod"/>
            </a:pPr>
            <a:r>
              <a:rPr lang="en-US" sz="2200"/>
              <a:t>S. Arya and M. Sasikumar, “Fake CurrencyDetection,” 2019 Int. Conf. Recent Adv. EnergyEfficient Comput. Commun. ICRAECC 2019, pp.2019–2022, 2019, doi:10.1109/ICRAECC43874.2019.8994968. </a:t>
            </a:r>
            <a:endParaRPr/>
          </a:p>
          <a:p>
            <a:pPr indent="-457200" lvl="0" marL="558800" rtl="0" algn="l">
              <a:lnSpc>
                <a:spcPct val="90000"/>
              </a:lnSpc>
              <a:spcBef>
                <a:spcPts val="0"/>
              </a:spcBef>
              <a:spcAft>
                <a:spcPts val="0"/>
              </a:spcAft>
              <a:buSzPts val="2000"/>
              <a:buFont typeface="Arial"/>
              <a:buAutoNum type="arabicPeriod"/>
            </a:pPr>
            <a:r>
              <a:rPr lang="en-US" sz="2200"/>
              <a:t>A. Ghimire, S. Thapa, A. K. Jha, S. Adhikari, and A. Kumar, “Accelerating business growth with bigdata and artificial intelligence,” Proc. 4th Int. Conf.IoT Soc. Mobile, Anal. Cloud, ISMAC 2020, pp.441–448, 2020,doi:10.1109/ISMAC49090.2020.9243318.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1959935" y="2705725"/>
            <a:ext cx="8272130"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800" u="none" cap="none" strike="noStrike">
                <a:solidFill>
                  <a:srgbClr val="000000"/>
                </a:solidFill>
                <a:latin typeface="Calibri"/>
                <a:ea typeface="Calibri"/>
                <a:cs typeface="Calibri"/>
                <a:sym typeface="Calibri"/>
              </a:rPr>
              <a:t>THANK YOU</a:t>
            </a:r>
            <a:endParaRPr b="0" i="0" sz="8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838200" y="365126"/>
            <a:ext cx="10515600" cy="10114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p:nvPr>
            <p:ph idx="1" type="body"/>
          </p:nvPr>
        </p:nvSpPr>
        <p:spPr>
          <a:xfrm>
            <a:off x="838200" y="1547446"/>
            <a:ext cx="10515600" cy="462951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indent="-170180" lvl="0" marL="342900" rtl="0" algn="l">
              <a:lnSpc>
                <a:spcPct val="100000"/>
              </a:lnSpc>
              <a:spcBef>
                <a:spcPts val="0"/>
              </a:spcBef>
              <a:spcAft>
                <a:spcPts val="0"/>
              </a:spcAft>
              <a:buSzPts val="2720"/>
              <a:buNone/>
            </a:pPr>
            <a:r>
              <a:t/>
            </a:r>
            <a:endParaRPr sz="2000"/>
          </a:p>
          <a:p>
            <a:pPr indent="-342900" lvl="0" marL="342900" rtl="0" algn="l">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indent="-170180" lvl="0" marL="342900" rtl="0" algn="l">
              <a:lnSpc>
                <a:spcPct val="100000"/>
              </a:lnSpc>
              <a:spcBef>
                <a:spcPts val="0"/>
              </a:spcBef>
              <a:spcAft>
                <a:spcPts val="0"/>
              </a:spcAft>
              <a:buSzPts val="2720"/>
              <a:buNone/>
            </a:pPr>
            <a:r>
              <a:t/>
            </a:r>
            <a:endParaRPr sz="2000"/>
          </a:p>
          <a:p>
            <a:pPr indent="-342900" lvl="0" marL="342900" rtl="0" algn="l">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indent="-170180" lvl="0" marL="342900" rtl="0" algn="l">
              <a:lnSpc>
                <a:spcPct val="100000"/>
              </a:lnSpc>
              <a:spcBef>
                <a:spcPts val="0"/>
              </a:spcBef>
              <a:spcAft>
                <a:spcPts val="0"/>
              </a:spcAft>
              <a:buSzPts val="2720"/>
              <a:buNone/>
            </a:pPr>
            <a:r>
              <a:t/>
            </a:r>
            <a:endParaRPr sz="2000"/>
          </a:p>
          <a:p>
            <a:pPr indent="-342900" lvl="0" marL="342900" rtl="0" algn="l">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ctrTitle"/>
          </p:nvPr>
        </p:nvSpPr>
        <p:spPr>
          <a:xfrm>
            <a:off x="1524000" y="893135"/>
            <a:ext cx="9144000" cy="18774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a:ea typeface="Times"/>
                <a:cs typeface="Times"/>
                <a:sym typeface="Times"/>
              </a:rPr>
              <a:t>Aman Bhatia, Vansh Kedia, Anshul Shroff, Mayand Kumar, Bickey Kumar Shah, Aryan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a:ea typeface="Times"/>
                <a:cs typeface="Times"/>
                <a:sym typeface="Times"/>
              </a:rPr>
              <a:t>“</a:t>
            </a:r>
            <a:r>
              <a:rPr b="0" i="0" lang="en-US" sz="2400" u="none" cap="none" strike="noStrike">
                <a:solidFill>
                  <a:srgbClr val="000000"/>
                </a:solidFill>
                <a:latin typeface="Times New Roman"/>
                <a:ea typeface="Times New Roman"/>
                <a:cs typeface="Times New Roman"/>
                <a:sym typeface="Times New Roman"/>
              </a:rPr>
              <a:t>Fake Currency Detection with Machine Learning</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Algorithm and Image Processing</a:t>
            </a:r>
            <a:r>
              <a:rPr b="1" i="0" lang="en-US" sz="2400" u="none" cap="none" strike="noStrike">
                <a:solidFill>
                  <a:srgbClr val="000000"/>
                </a:solidFill>
                <a:latin typeface="Times"/>
                <a:ea typeface="Times"/>
                <a:cs typeface="Times"/>
                <a:sym typeface="Times"/>
              </a:rPr>
              <a:t>”, </a:t>
            </a:r>
            <a:r>
              <a:rPr b="0" i="0" lang="en-US" sz="2400" u="none" cap="none" strike="noStrike">
                <a:solidFill>
                  <a:srgbClr val="000000"/>
                </a:solidFill>
                <a:latin typeface="Calibri"/>
                <a:ea typeface="Calibri"/>
                <a:cs typeface="Calibri"/>
                <a:sym typeface="Calibri"/>
              </a:rPr>
              <a:t>DOI:10.1109/ICICCS51141.2021.9432274</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838200" y="471451"/>
            <a:ext cx="10515600" cy="8895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5400"/>
              <a:t>Literature Review</a:t>
            </a:r>
            <a:endParaRPr sz="5400"/>
          </a:p>
        </p:txBody>
      </p:sp>
      <p:sp>
        <p:nvSpPr>
          <p:cNvPr id="99" name="Google Shape;99;p21"/>
          <p:cNvSpPr txBox="1"/>
          <p:nvPr>
            <p:ph idx="1" type="body"/>
          </p:nvPr>
        </p:nvSpPr>
        <p:spPr>
          <a:xfrm>
            <a:off x="838200" y="1602450"/>
            <a:ext cx="10515600" cy="491530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indent="-342900" lvl="0" marL="457200" rtl="0" algn="l">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838200" y="866553"/>
            <a:ext cx="10515600" cy="497072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indent="-342900" lvl="0" marL="457200" rtl="0" algn="l">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indent="-228600" lvl="0" marL="457200" rtl="0" algn="l">
              <a:lnSpc>
                <a:spcPct val="90000"/>
              </a:lnSpc>
              <a:spcBef>
                <a:spcPts val="1000"/>
              </a:spcBef>
              <a:spcAft>
                <a:spcPts val="0"/>
              </a:spcAft>
              <a:buClr>
                <a:schemeClr val="dk1"/>
              </a:buClr>
              <a:buSzPts val="18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567145"/>
            <a:ext cx="10515600" cy="7703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p:nvPr>
            <p:ph idx="1" type="body"/>
          </p:nvPr>
        </p:nvSpPr>
        <p:spPr>
          <a:xfrm>
            <a:off x="838200" y="1711842"/>
            <a:ext cx="10515600" cy="446512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567153"/>
            <a:ext cx="10515600" cy="7703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p:nvPr>
            <p:ph idx="1" type="body"/>
          </p:nvPr>
        </p:nvSpPr>
        <p:spPr>
          <a:xfrm>
            <a:off x="838200" y="1796901"/>
            <a:ext cx="10515600" cy="4380061"/>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indent="-50800" lvl="0" marL="228600" rtl="0" algn="just">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indent="-50800" lvl="0" marL="228600" rtl="0" algn="just">
              <a:lnSpc>
                <a:spcPct val="90000"/>
              </a:lnSpc>
              <a:spcBef>
                <a:spcPts val="0"/>
              </a:spcBef>
              <a:spcAft>
                <a:spcPts val="0"/>
              </a:spcAft>
              <a:buClr>
                <a:schemeClr val="dk1"/>
              </a:buClr>
              <a:buSzPts val="2800"/>
              <a:buNone/>
            </a:pPr>
            <a:r>
              <a:rPr lang="en-US"/>
              <a:t>train test ratio 80:20, 70:30 and 60:40 and measured their </a:t>
            </a:r>
            <a:endParaRPr/>
          </a:p>
          <a:p>
            <a:pPr indent="-50800" lvl="0" marL="228600" rtl="0" algn="just">
              <a:lnSpc>
                <a:spcPct val="90000"/>
              </a:lnSpc>
              <a:spcBef>
                <a:spcPts val="0"/>
              </a:spcBef>
              <a:spcAft>
                <a:spcPts val="0"/>
              </a:spcAft>
              <a:buClr>
                <a:schemeClr val="dk1"/>
              </a:buClr>
              <a:buSzPts val="2800"/>
              <a:buNone/>
            </a:pPr>
            <a:r>
              <a:rPr lang="en-US"/>
              <a:t>performance on the basis various quantitative analysis parameter </a:t>
            </a:r>
            <a:endParaRPr/>
          </a:p>
          <a:p>
            <a:pPr indent="-50800" lvl="0" marL="228600" rtl="0" algn="just">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ctrTitle"/>
          </p:nvPr>
        </p:nvSpPr>
        <p:spPr>
          <a:xfrm>
            <a:off x="1545266" y="516311"/>
            <a:ext cx="9144000" cy="876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5400"/>
              <a:t>System </a:t>
            </a:r>
            <a:r>
              <a:rPr lang="en-US" sz="5400"/>
              <a:t>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txBox="1"/>
          <p:nvPr/>
        </p:nvSpPr>
        <p:spPr>
          <a:xfrm>
            <a:off x="2226714" y="2202078"/>
            <a:ext cx="73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Data Set</a:t>
            </a:r>
            <a:endParaRPr sz="1000"/>
          </a:p>
          <a:p>
            <a:pPr indent="0" lvl="0" marL="0" rtl="0" algn="ctr">
              <a:spcBef>
                <a:spcPts val="0"/>
              </a:spcBef>
              <a:spcAft>
                <a:spcPts val="0"/>
              </a:spcAft>
              <a:buNone/>
            </a:pPr>
            <a:r>
              <a:t/>
            </a:r>
            <a:endParaRPr sz="1000"/>
          </a:p>
        </p:txBody>
      </p:sp>
      <p:sp>
        <p:nvSpPr>
          <p:cNvPr id="124" name="Google Shape;124;p6"/>
          <p:cNvSpPr/>
          <p:nvPr/>
        </p:nvSpPr>
        <p:spPr>
          <a:xfrm>
            <a:off x="2486385" y="2514538"/>
            <a:ext cx="219000" cy="231900"/>
          </a:xfrm>
          <a:prstGeom prst="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2117262" y="2746462"/>
            <a:ext cx="1020600" cy="439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Dataset Pre processing</a:t>
            </a:r>
            <a:endParaRPr sz="1000"/>
          </a:p>
          <a:p>
            <a:pPr indent="0" lvl="0" marL="0" rtl="0" algn="ctr">
              <a:spcBef>
                <a:spcPts val="0"/>
              </a:spcBef>
              <a:spcAft>
                <a:spcPts val="0"/>
              </a:spcAft>
              <a:buNone/>
            </a:pPr>
            <a:r>
              <a:t/>
            </a:r>
            <a:endParaRPr sz="1000"/>
          </a:p>
        </p:txBody>
      </p:sp>
      <p:sp>
        <p:nvSpPr>
          <p:cNvPr id="126" name="Google Shape;126;p6"/>
          <p:cNvSpPr/>
          <p:nvPr/>
        </p:nvSpPr>
        <p:spPr>
          <a:xfrm>
            <a:off x="3106162" y="2915480"/>
            <a:ext cx="415500" cy="178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3512231" y="2202079"/>
            <a:ext cx="2340000" cy="15282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txBox="1"/>
          <p:nvPr/>
        </p:nvSpPr>
        <p:spPr>
          <a:xfrm>
            <a:off x="4238194" y="2202077"/>
            <a:ext cx="987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K-Nearest-Neighbour</a:t>
            </a:r>
            <a:endParaRPr sz="1000"/>
          </a:p>
          <a:p>
            <a:pPr indent="0" lvl="0" marL="0" rtl="0" algn="ctr">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fmla="val 22234" name="adj1"/>
              <a:gd fmla="val 25000" name="adj2"/>
              <a:gd fmla="val 25000" name="adj3"/>
              <a:gd fmla="val 64977" name="adj4"/>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Integrate the model with framework</a:t>
            </a:r>
            <a:endParaRPr/>
          </a:p>
        </p:txBody>
      </p:sp>
      <p:sp>
        <p:nvSpPr>
          <p:cNvPr id="131" name="Google Shape;131;p6"/>
          <p:cNvSpPr/>
          <p:nvPr/>
        </p:nvSpPr>
        <p:spPr>
          <a:xfrm>
            <a:off x="7917350" y="1587422"/>
            <a:ext cx="2189100" cy="2916000"/>
          </a:xfrm>
          <a:prstGeom prst="rect">
            <a:avLst/>
          </a:prstGeom>
          <a:solidFill>
            <a:srgbClr val="EEEEEE"/>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Frontend</a:t>
            </a:r>
            <a:endParaRPr>
              <a:solidFill>
                <a:schemeClr val="dk1"/>
              </a:solidFill>
            </a:endParaRPr>
          </a:p>
          <a:p>
            <a:pPr indent="0" lvl="0" marL="0" rtl="0" algn="ctr">
              <a:spcBef>
                <a:spcPts val="0"/>
              </a:spcBef>
              <a:spcAft>
                <a:spcPts val="0"/>
              </a:spcAft>
              <a:buNone/>
            </a:pPr>
            <a:r>
              <a:t/>
            </a:r>
            <a:endParaRPr/>
          </a:p>
        </p:txBody>
      </p:sp>
      <p:sp>
        <p:nvSpPr>
          <p:cNvPr id="132" name="Google Shape;132;p6"/>
          <p:cNvSpPr/>
          <p:nvPr/>
        </p:nvSpPr>
        <p:spPr>
          <a:xfrm>
            <a:off x="6059813" y="3988638"/>
            <a:ext cx="1695300" cy="106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flipH="1">
            <a:off x="7543012" y="3085638"/>
            <a:ext cx="415500" cy="210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061200" y="2905800"/>
            <a:ext cx="1901400" cy="57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Web Communication</a:t>
            </a:r>
            <a:endParaRPr/>
          </a:p>
        </p:txBody>
      </p:sp>
      <p:sp>
        <p:nvSpPr>
          <p:cNvPr id="136" name="Google Shape;136;p6"/>
          <p:cNvSpPr/>
          <p:nvPr/>
        </p:nvSpPr>
        <p:spPr>
          <a:xfrm>
            <a:off x="8061200" y="1935175"/>
            <a:ext cx="1901400" cy="57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Camera</a:t>
            </a:r>
            <a:endParaRPr/>
          </a:p>
        </p:txBody>
      </p:sp>
      <p:sp>
        <p:nvSpPr>
          <p:cNvPr id="137" name="Google Shape;137;p6"/>
          <p:cNvSpPr/>
          <p:nvPr/>
        </p:nvSpPr>
        <p:spPr>
          <a:xfrm flipH="1" rot="-5400000">
            <a:off x="8804162" y="2607913"/>
            <a:ext cx="415500" cy="210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838200" y="450189"/>
            <a:ext cx="10515600" cy="10064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5400"/>
              <a:t>Modules</a:t>
            </a:r>
            <a:endParaRPr sz="5400"/>
          </a:p>
        </p:txBody>
      </p:sp>
      <p:graphicFrame>
        <p:nvGraphicFramePr>
          <p:cNvPr id="143" name="Google Shape;143;p23"/>
          <p:cNvGraphicFramePr/>
          <p:nvPr/>
        </p:nvGraphicFramePr>
        <p:xfrm>
          <a:off x="1020721" y="1731275"/>
          <a:ext cx="3000000" cy="3000000"/>
        </p:xfrm>
        <a:graphic>
          <a:graphicData uri="http://schemas.openxmlformats.org/drawingml/2006/table">
            <a:tbl>
              <a:tblPr bandRow="1" firstRow="1">
                <a:noFill/>
                <a:tableStyleId>{061FC83F-78A8-4D6F-A3F0-7781150E8C83}</a:tableStyleId>
              </a:tblPr>
              <a:tblGrid>
                <a:gridCol w="1968900"/>
                <a:gridCol w="3149800"/>
                <a:gridCol w="2559350"/>
                <a:gridCol w="2559350"/>
              </a:tblGrid>
              <a:tr h="384600">
                <a:tc>
                  <a:txBody>
                    <a:bodyPr/>
                    <a:lstStyle/>
                    <a:p>
                      <a:pPr indent="0" lvl="0" marL="0" marR="0" rtl="0" algn="ctr">
                        <a:lnSpc>
                          <a:spcPct val="100000"/>
                        </a:lnSpc>
                        <a:spcBef>
                          <a:spcPts val="0"/>
                        </a:spcBef>
                        <a:spcAft>
                          <a:spcPts val="0"/>
                        </a:spcAft>
                        <a:buNone/>
                      </a:pPr>
                      <a:r>
                        <a:rPr b="1" lang="en-US" sz="1800" u="none" cap="none" strike="noStrike">
                          <a:solidFill>
                            <a:schemeClr val="dk1"/>
                          </a:solidFill>
                        </a:rPr>
                        <a:t>Sprint</a:t>
                      </a:r>
                      <a:endParaRPr b="1" sz="1800" u="none" cap="none" strike="noStrike">
                        <a:solidFill>
                          <a:schemeClr val="dk1"/>
                        </a:solidFill>
                      </a:endParaRPr>
                    </a:p>
                  </a:txBody>
                  <a:tcPr marT="45725" marB="45725" marR="91450" marL="91450">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rPr>
                        <a:t>Functional Requirement</a:t>
                      </a:r>
                      <a:endParaRPr sz="1800" u="none" cap="none" strike="noStrike">
                        <a:solidFill>
                          <a:schemeClr val="dk1"/>
                        </a:solidFill>
                      </a:endParaRPr>
                    </a:p>
                  </a:txBody>
                  <a:tcPr marT="45725" marB="45725" marR="91450" marL="91450">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rPr>
                        <a:t>Task</a:t>
                      </a:r>
                      <a:endParaRPr sz="1800" u="none" cap="none" strike="noStrike">
                        <a:solidFill>
                          <a:schemeClr val="dk1"/>
                        </a:solidFill>
                      </a:endParaRPr>
                    </a:p>
                  </a:txBody>
                  <a:tcPr marT="45725" marB="45725" marR="91450" marL="91450">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rPr>
                        <a:t>Start Date</a:t>
                      </a:r>
                      <a:endParaRPr sz="1800" u="none" cap="none" strike="noStrike">
                        <a:solidFill>
                          <a:schemeClr val="dk1"/>
                        </a:solidFill>
                      </a:endParaRPr>
                    </a:p>
                  </a:txBody>
                  <a:tcPr marT="45725" marB="45725" marR="91450" marL="91450">
                    <a:solidFill>
                      <a:schemeClr val="accent5"/>
                    </a:solidFill>
                  </a:tcPr>
                </a:tc>
              </a:tr>
              <a:tr h="619725">
                <a:tc>
                  <a:txBody>
                    <a:bodyPr/>
                    <a:lstStyle/>
                    <a:p>
                      <a:pPr indent="0" lvl="0" marL="0" marR="0" rtl="0" algn="ctr">
                        <a:lnSpc>
                          <a:spcPct val="100000"/>
                        </a:lnSpc>
                        <a:spcBef>
                          <a:spcPts val="0"/>
                        </a:spcBef>
                        <a:spcAft>
                          <a:spcPts val="0"/>
                        </a:spcAft>
                        <a:buNone/>
                      </a:pPr>
                      <a:r>
                        <a:rPr lang="en-US" sz="1800"/>
                        <a:t>Module 1</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800" u="none" cap="none" strike="noStrike"/>
                        <a:t>Data collection</a:t>
                      </a:r>
                      <a:endParaRPr sz="1800" u="none" cap="none" strike="noStrike"/>
                    </a:p>
                    <a:p>
                      <a:pPr indent="0" lvl="0" marL="0" marR="0" rtl="0" algn="l">
                        <a:lnSpc>
                          <a:spcPct val="100000"/>
                        </a:lnSpc>
                        <a:spcBef>
                          <a:spcPts val="0"/>
                        </a:spcBef>
                        <a:spcAft>
                          <a:spcPts val="0"/>
                        </a:spcAft>
                        <a:buNone/>
                      </a:pPr>
                      <a:r>
                        <a:rPr lang="en-US" sz="1800"/>
                        <a:t>(Currency Notes)</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600" u="none" cap="none" strike="noStrike"/>
                        <a:t>Collecting raw images of </a:t>
                      </a:r>
                      <a:r>
                        <a:rPr lang="en-US" sz="1600"/>
                        <a:t>currency notes</a:t>
                      </a:r>
                      <a:endParaRPr sz="1800" u="none" cap="none" strike="noStrike"/>
                    </a:p>
                  </a:txBody>
                  <a:tcPr marT="45725" marB="45725" marR="91450" marL="91450" anchor="ctr">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t>17/02/2023</a:t>
                      </a:r>
                      <a:endParaRPr sz="1800" u="none" cap="none" strike="noStrike"/>
                    </a:p>
                  </a:txBody>
                  <a:tcPr marT="45725" marB="45725" marR="91450" marL="91450" anchor="ctr">
                    <a:solidFill>
                      <a:schemeClr val="accent5"/>
                    </a:solidFill>
                  </a:tcPr>
                </a:tc>
              </a:tr>
              <a:tr h="619725">
                <a:tc>
                  <a:txBody>
                    <a:bodyPr/>
                    <a:lstStyle/>
                    <a:p>
                      <a:pPr indent="0" lvl="0" marL="0" marR="0" rtl="0" algn="ctr">
                        <a:lnSpc>
                          <a:spcPct val="100000"/>
                        </a:lnSpc>
                        <a:spcBef>
                          <a:spcPts val="0"/>
                        </a:spcBef>
                        <a:spcAft>
                          <a:spcPts val="0"/>
                        </a:spcAft>
                        <a:buNone/>
                      </a:pPr>
                      <a:r>
                        <a:rPr lang="en-US" sz="1800"/>
                        <a:t>Module </a:t>
                      </a:r>
                      <a:r>
                        <a:rPr lang="en-US" sz="1800" u="none" cap="none" strike="noStrike"/>
                        <a:t>2</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800" u="none" cap="none" strike="noStrike"/>
                        <a:t>Processing images</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600" u="none" cap="none" strike="noStrike"/>
                        <a:t>Scaling the images for effective utilization</a:t>
                      </a:r>
                      <a:endParaRPr sz="1600" u="none" cap="none" strike="noStrike"/>
                    </a:p>
                  </a:txBody>
                  <a:tcPr marT="45725" marB="45725" marR="91450" marL="91450" anchor="ctr">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t>24/02/2023</a:t>
                      </a:r>
                      <a:endParaRPr sz="1800" u="none" cap="none" strike="noStrike"/>
                    </a:p>
                  </a:txBody>
                  <a:tcPr marT="45725" marB="45725" marR="91450" marL="91450" anchor="ctr">
                    <a:solidFill>
                      <a:schemeClr val="accent5"/>
                    </a:solidFill>
                  </a:tcPr>
                </a:tc>
              </a:tr>
              <a:tr h="619725">
                <a:tc>
                  <a:txBody>
                    <a:bodyPr/>
                    <a:lstStyle/>
                    <a:p>
                      <a:pPr indent="0" lvl="0" marL="0" marR="0" rtl="0" algn="ctr">
                        <a:lnSpc>
                          <a:spcPct val="100000"/>
                        </a:lnSpc>
                        <a:spcBef>
                          <a:spcPts val="0"/>
                        </a:spcBef>
                        <a:spcAft>
                          <a:spcPts val="0"/>
                        </a:spcAft>
                        <a:buNone/>
                      </a:pPr>
                      <a:r>
                        <a:rPr lang="en-US" sz="1800"/>
                        <a:t>Module </a:t>
                      </a:r>
                      <a:r>
                        <a:rPr lang="en-US" sz="1800" u="none" cap="none" strike="noStrike"/>
                        <a:t>3</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800" u="none" cap="none" strike="noStrike"/>
                        <a:t>Model building</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600" u="none" cap="none" strike="noStrike"/>
                        <a:t>Choosing the best model for better accuracy</a:t>
                      </a:r>
                      <a:endParaRPr sz="1600" u="none" cap="none" strike="noStrike"/>
                    </a:p>
                  </a:txBody>
                  <a:tcPr marT="45725" marB="45725" marR="91450" marL="91450" anchor="ctr">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t>03/03/2023</a:t>
                      </a:r>
                      <a:endParaRPr sz="1800" u="none" cap="none" strike="noStrike"/>
                    </a:p>
                  </a:txBody>
                  <a:tcPr marT="45725" marB="45725" marR="91450" marL="91450" anchor="ctr">
                    <a:solidFill>
                      <a:schemeClr val="accent5"/>
                    </a:solidFill>
                  </a:tcPr>
                </a:tc>
              </a:tr>
              <a:tr h="619725">
                <a:tc>
                  <a:txBody>
                    <a:bodyPr/>
                    <a:lstStyle/>
                    <a:p>
                      <a:pPr indent="0" lvl="0" marL="0" marR="0" rtl="0" algn="ctr">
                        <a:lnSpc>
                          <a:spcPct val="100000"/>
                        </a:lnSpc>
                        <a:spcBef>
                          <a:spcPts val="0"/>
                        </a:spcBef>
                        <a:spcAft>
                          <a:spcPts val="0"/>
                        </a:spcAft>
                        <a:buNone/>
                      </a:pPr>
                      <a:r>
                        <a:rPr lang="en-US" sz="1800"/>
                        <a:t>Module </a:t>
                      </a:r>
                      <a:r>
                        <a:rPr lang="en-US" sz="1800" u="none" cap="none" strike="noStrike"/>
                        <a:t>4</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800" u="none" cap="none" strike="noStrike"/>
                        <a:t>Training &amp; Testing</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600" u="none" cap="none" strike="noStrike"/>
                        <a:t>Model will be trained and tested numerous times</a:t>
                      </a:r>
                      <a:endParaRPr sz="1600" u="none" cap="none" strike="noStrike"/>
                    </a:p>
                  </a:txBody>
                  <a:tcPr marT="45725" marB="45725" marR="91450" marL="91450" anchor="ctr">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t>17/03/2023</a:t>
                      </a:r>
                      <a:endParaRPr sz="1800" u="none" cap="none" strike="noStrike"/>
                    </a:p>
                  </a:txBody>
                  <a:tcPr marT="45725" marB="45725" marR="91450" marL="91450" anchor="ctr">
                    <a:solidFill>
                      <a:schemeClr val="accent5"/>
                    </a:solidFill>
                  </a:tcPr>
                </a:tc>
              </a:tr>
              <a:tr h="619725">
                <a:tc>
                  <a:txBody>
                    <a:bodyPr/>
                    <a:lstStyle/>
                    <a:p>
                      <a:pPr indent="0" lvl="0" marL="0" marR="0" rtl="0" algn="ctr">
                        <a:lnSpc>
                          <a:spcPct val="100000"/>
                        </a:lnSpc>
                        <a:spcBef>
                          <a:spcPts val="0"/>
                        </a:spcBef>
                        <a:spcAft>
                          <a:spcPts val="0"/>
                        </a:spcAft>
                        <a:buNone/>
                      </a:pPr>
                      <a:r>
                        <a:rPr lang="en-US" sz="1800"/>
                        <a:t>Module </a:t>
                      </a:r>
                      <a:r>
                        <a:rPr lang="en-US" sz="1800" u="none" cap="none" strike="noStrike"/>
                        <a:t>5</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800" u="none" cap="none" strike="noStrike"/>
                        <a:t>App building</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600" u="none" cap="none" strike="noStrike"/>
                        <a:t>Integrating the model with the mobile application</a:t>
                      </a:r>
                      <a:endParaRPr sz="1600" u="none" cap="none" strike="noStrike"/>
                    </a:p>
                  </a:txBody>
                  <a:tcPr marT="45725" marB="45725" marR="91450" marL="91450" anchor="ctr">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t>24/03/2023</a:t>
                      </a:r>
                      <a:endParaRPr sz="1800" u="none" cap="none" strike="noStrike"/>
                    </a:p>
                  </a:txBody>
                  <a:tcPr marT="45725" marB="45725" marR="91450" marL="91450" anchor="ctr">
                    <a:solidFill>
                      <a:schemeClr val="accent5"/>
                    </a:solidFill>
                  </a:tcPr>
                </a:tc>
              </a:tr>
              <a:tr h="619725">
                <a:tc>
                  <a:txBody>
                    <a:bodyPr/>
                    <a:lstStyle/>
                    <a:p>
                      <a:pPr indent="0" lvl="0" marL="0" marR="0" rtl="0" algn="ctr">
                        <a:lnSpc>
                          <a:spcPct val="100000"/>
                        </a:lnSpc>
                        <a:spcBef>
                          <a:spcPts val="0"/>
                        </a:spcBef>
                        <a:spcAft>
                          <a:spcPts val="0"/>
                        </a:spcAft>
                        <a:buNone/>
                      </a:pPr>
                      <a:r>
                        <a:rPr lang="en-US" sz="1800"/>
                        <a:t>Module </a:t>
                      </a:r>
                      <a:r>
                        <a:rPr lang="en-US" sz="1800" u="none" cap="none" strike="noStrike"/>
                        <a:t>6</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800" u="none" cap="none" strike="noStrike"/>
                        <a:t>Deploy the web app</a:t>
                      </a:r>
                      <a:endParaRPr sz="1800" u="none" cap="none" strike="noStrike"/>
                    </a:p>
                  </a:txBody>
                  <a:tcPr marT="45725" marB="45725" marR="91450" marL="91450" anchor="ctr">
                    <a:solidFill>
                      <a:schemeClr val="accent5"/>
                    </a:solidFill>
                  </a:tcPr>
                </a:tc>
                <a:tc>
                  <a:txBody>
                    <a:bodyPr/>
                    <a:lstStyle/>
                    <a:p>
                      <a:pPr indent="0" lvl="0" marL="0" marR="0" rtl="0" algn="l">
                        <a:lnSpc>
                          <a:spcPct val="100000"/>
                        </a:lnSpc>
                        <a:spcBef>
                          <a:spcPts val="0"/>
                        </a:spcBef>
                        <a:spcAft>
                          <a:spcPts val="0"/>
                        </a:spcAft>
                        <a:buNone/>
                      </a:pPr>
                      <a:r>
                        <a:rPr lang="en-US" sz="1600" u="none" cap="none" strike="noStrike"/>
                        <a:t>Making the model available to the users through a application</a:t>
                      </a:r>
                      <a:endParaRPr sz="1600" u="none" cap="none" strike="noStrike"/>
                    </a:p>
                  </a:txBody>
                  <a:tcPr marT="45725" marB="45725" marR="91450" marL="91450" anchor="ctr">
                    <a:solidFill>
                      <a:schemeClr val="accent5"/>
                    </a:solidFill>
                  </a:tcPr>
                </a:tc>
                <a:tc>
                  <a:txBody>
                    <a:bodyPr/>
                    <a:lstStyle/>
                    <a:p>
                      <a:pPr indent="0" lvl="0" marL="0" marR="0" rtl="0" algn="ctr">
                        <a:lnSpc>
                          <a:spcPct val="100000"/>
                        </a:lnSpc>
                        <a:spcBef>
                          <a:spcPts val="0"/>
                        </a:spcBef>
                        <a:spcAft>
                          <a:spcPts val="0"/>
                        </a:spcAft>
                        <a:buNone/>
                      </a:pPr>
                      <a:r>
                        <a:rPr lang="en-US" sz="1800" u="none" cap="none" strike="noStrike"/>
                        <a:t>31/03/2023</a:t>
                      </a:r>
                      <a:endParaRPr sz="1800" u="none" cap="none" strike="noStrike"/>
                    </a:p>
                  </a:txBody>
                  <a:tcPr marT="45725" marB="45725" marR="91450" marL="91450" anchor="ctr">
                    <a:solidFill>
                      <a:schemeClr val="accent5"/>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2023-01-30T14:11:45Z</dcterms:created>
  <dc:creator>User</dc:creator>
</cp:coreProperties>
</file>