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8" r:id="rId3"/>
    <p:sldId id="257" r:id="rId4"/>
    <p:sldId id="261" r:id="rId5"/>
    <p:sldId id="262" r:id="rId6"/>
    <p:sldId id="259" r:id="rId7"/>
    <p:sldId id="260" r:id="rId8"/>
    <p:sldId id="274" r:id="rId9"/>
    <p:sldId id="275" r:id="rId10"/>
    <p:sldId id="265" r:id="rId11"/>
    <p:sldId id="266" r:id="rId12"/>
    <p:sldId id="263" r:id="rId13"/>
    <p:sldId id="264" r:id="rId14"/>
    <p:sldId id="278" r:id="rId15"/>
    <p:sldId id="279" r:id="rId16"/>
    <p:sldId id="277" r:id="rId17"/>
    <p:sldId id="276" r:id="rId18"/>
    <p:sldId id="270" r:id="rId19"/>
    <p:sldId id="271" r:id="rId20"/>
    <p:sldId id="281" r:id="rId21"/>
    <p:sldId id="282" r:id="rId22"/>
    <p:sldId id="283" r:id="rId23"/>
    <p:sldId id="284" r:id="rId24"/>
    <p:sldId id="272" r:id="rId25"/>
    <p:sldId id="267" r:id="rId26"/>
    <p:sldId id="26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dirty="0"/>
              <a:t>8GB RAM</a:t>
            </a:r>
            <a:endParaRPr dirty="0"/>
          </a:p>
          <a:p>
            <a:pPr marL="635000" lvl="0" indent="-457200" algn="just" rtl="0">
              <a:lnSpc>
                <a:spcPct val="90000"/>
              </a:lnSpc>
              <a:spcBef>
                <a:spcPts val="0"/>
              </a:spcBef>
              <a:spcAft>
                <a:spcPts val="0"/>
              </a:spcAft>
              <a:buSzPts val="2800"/>
              <a:buChar char="•"/>
            </a:pPr>
            <a:r>
              <a:rPr lang="en-US" dirty="0"/>
              <a:t>AMD 3600 processor or an equivalent Intel processor</a:t>
            </a:r>
            <a:endParaRPr dirty="0"/>
          </a:p>
          <a:p>
            <a:pPr marL="635000" lvl="0" indent="-457200" algn="just" rtl="0">
              <a:lnSpc>
                <a:spcPct val="90000"/>
              </a:lnSpc>
              <a:spcBef>
                <a:spcPts val="0"/>
              </a:spcBef>
              <a:spcAft>
                <a:spcPts val="0"/>
              </a:spcAft>
              <a:buSzPts val="2800"/>
              <a:buChar char="•"/>
            </a:pPr>
            <a:r>
              <a:rPr lang="en-US" dirty="0"/>
              <a:t>2GB storage capacity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dirty="0"/>
          </a:p>
          <a:p>
            <a:pPr marL="635000" lvl="0" indent="-457200" algn="just" rtl="0">
              <a:lnSpc>
                <a:spcPct val="90000"/>
              </a:lnSpc>
              <a:spcBef>
                <a:spcPts val="0"/>
              </a:spcBef>
              <a:spcAft>
                <a:spcPts val="0"/>
              </a:spcAft>
              <a:buSzPts val="2800"/>
              <a:buChar char="•"/>
            </a:pPr>
            <a:r>
              <a:rPr lang="en-US" dirty="0" err="1"/>
              <a:t>Jupyter</a:t>
            </a:r>
            <a:r>
              <a:rPr lang="en-US" dirty="0"/>
              <a:t> notebook</a:t>
            </a:r>
            <a:endParaRPr dirty="0"/>
          </a:p>
          <a:p>
            <a:pPr marL="635000" lvl="0" indent="-457200" algn="just" rtl="0">
              <a:lnSpc>
                <a:spcPct val="90000"/>
              </a:lnSpc>
              <a:spcBef>
                <a:spcPts val="0"/>
              </a:spcBef>
              <a:spcAft>
                <a:spcPts val="0"/>
              </a:spcAft>
              <a:buSzPts val="2800"/>
              <a:buChar char="•"/>
            </a:pPr>
            <a:r>
              <a:rPr lang="en-US" dirty="0"/>
              <a:t>Visual Studio Code</a:t>
            </a:r>
            <a:endParaRPr dirty="0"/>
          </a:p>
          <a:p>
            <a:pPr marL="635000" lvl="0" indent="-457200" algn="just" rtl="0">
              <a:lnSpc>
                <a:spcPct val="90000"/>
              </a:lnSpc>
              <a:spcBef>
                <a:spcPts val="0"/>
              </a:spcBef>
              <a:spcAft>
                <a:spcPts val="0"/>
              </a:spcAft>
              <a:buSzPts val="2800"/>
              <a:buChar char="•"/>
            </a:pPr>
            <a:r>
              <a:rPr lang="en-US" dirty="0"/>
              <a:t>Nodejs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6" name="Google Shape;126;p6"/>
          <p:cNvSpPr/>
          <p:nvPr/>
        </p:nvSpPr>
        <p:spPr>
          <a:xfrm>
            <a:off x="3131563"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839705"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49888" y="1939938"/>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518062" y="2514562"/>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7" name="Google Shape;127;p6"/>
          <p:cNvSpPr/>
          <p:nvPr/>
        </p:nvSpPr>
        <p:spPr>
          <a:xfrm>
            <a:off x="3559264" y="2202077"/>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63595"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dirty="0"/>
              <a:t>Model Building</a:t>
            </a:r>
            <a:endParaRPr sz="1000" dirty="0"/>
          </a:p>
        </p:txBody>
      </p:sp>
      <p:sp>
        <p:nvSpPr>
          <p:cNvPr id="129" name="Google Shape;129;p6"/>
          <p:cNvSpPr/>
          <p:nvPr/>
        </p:nvSpPr>
        <p:spPr>
          <a:xfrm>
            <a:off x="3824951" y="2675223"/>
            <a:ext cx="1808626" cy="65870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K-Nearest-Neighbor</a:t>
            </a:r>
            <a:endParaRPr sz="1000" dirty="0"/>
          </a:p>
          <a:p>
            <a:pPr marL="0" lvl="0" indent="0" algn="ctr" rtl="0">
              <a:spcBef>
                <a:spcPts val="0"/>
              </a:spcBef>
              <a:spcAft>
                <a:spcPts val="0"/>
              </a:spcAft>
              <a:buNone/>
            </a:pPr>
            <a:r>
              <a:rPr lang="en-US" sz="1000" dirty="0"/>
              <a:t>And</a:t>
            </a:r>
          </a:p>
          <a:p>
            <a:pPr marL="0" lvl="0" indent="0" algn="ctr" rtl="0">
              <a:spcBef>
                <a:spcPts val="0"/>
              </a:spcBef>
              <a:spcAft>
                <a:spcPts val="0"/>
              </a:spcAft>
              <a:buNone/>
            </a:pPr>
            <a:r>
              <a:rPr lang="en-US" sz="1000" dirty="0"/>
              <a:t>Support Vector Classifier</a:t>
            </a:r>
            <a:endParaRPr sz="1000" dirty="0"/>
          </a:p>
        </p:txBody>
      </p:sp>
      <p:sp>
        <p:nvSpPr>
          <p:cNvPr id="130" name="Google Shape;130;p6"/>
          <p:cNvSpPr/>
          <p:nvPr/>
        </p:nvSpPr>
        <p:spPr>
          <a:xfrm>
            <a:off x="6277390"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Integrate the model with framework</a:t>
            </a:r>
            <a:endParaRPr dirty="0"/>
          </a:p>
        </p:txBody>
      </p:sp>
      <p:sp>
        <p:nvSpPr>
          <p:cNvPr id="131" name="Google Shape;131;p6"/>
          <p:cNvSpPr/>
          <p:nvPr/>
        </p:nvSpPr>
        <p:spPr>
          <a:xfrm>
            <a:off x="8022662" y="1605588"/>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Frontend</a:t>
            </a:r>
            <a:endParaRPr dirty="0">
              <a:solidFill>
                <a:schemeClr val="dk1"/>
              </a:solidFill>
            </a:endParaRPr>
          </a:p>
          <a:p>
            <a:pPr marL="0" lvl="0" indent="0" algn="ctr" rtl="0">
              <a:spcBef>
                <a:spcPts val="0"/>
              </a:spcBef>
              <a:spcAft>
                <a:spcPts val="0"/>
              </a:spcAft>
              <a:buNone/>
            </a:pPr>
            <a:endParaRPr dirty="0"/>
          </a:p>
        </p:txBody>
      </p:sp>
      <p:sp>
        <p:nvSpPr>
          <p:cNvPr id="132" name="Google Shape;132;p6"/>
          <p:cNvSpPr/>
          <p:nvPr/>
        </p:nvSpPr>
        <p:spPr>
          <a:xfrm>
            <a:off x="6087940"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a:t>
            </a:r>
            <a:endParaRPr dirty="0"/>
          </a:p>
        </p:txBody>
      </p:sp>
      <p:sp>
        <p:nvSpPr>
          <p:cNvPr id="134" name="Google Shape;134;p6"/>
          <p:cNvSpPr/>
          <p:nvPr/>
        </p:nvSpPr>
        <p:spPr>
          <a:xfrm flipH="1">
            <a:off x="7611254"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166512" y="290774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166500" y="1939938"/>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Camera</a:t>
            </a:r>
            <a:endParaRPr dirty="0"/>
          </a:p>
        </p:txBody>
      </p:sp>
      <p:sp>
        <p:nvSpPr>
          <p:cNvPr id="137" name="Google Shape;137;p6"/>
          <p:cNvSpPr/>
          <p:nvPr/>
        </p:nvSpPr>
        <p:spPr>
          <a:xfrm rot="-5400000" flipH="1">
            <a:off x="8909450" y="2607925"/>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sp>
        <p:nvSpPr>
          <p:cNvPr id="3" name="Text Placeholder 2">
            <a:extLst>
              <a:ext uri="{FF2B5EF4-FFF2-40B4-BE49-F238E27FC236}">
                <a16:creationId xmlns:a16="http://schemas.microsoft.com/office/drawing/2014/main" id="{710E5B3E-73CF-F2C4-D20A-9CC87E4AE92A}"/>
              </a:ext>
            </a:extLst>
          </p:cNvPr>
          <p:cNvSpPr>
            <a:spLocks noGrp="1"/>
          </p:cNvSpPr>
          <p:nvPr>
            <p:ph type="body" idx="1"/>
          </p:nvPr>
        </p:nvSpPr>
        <p:spPr/>
        <p:txBody>
          <a:bodyPr>
            <a:normAutofit/>
          </a:bodyPr>
          <a:lstStyle/>
          <a:p>
            <a:pPr marL="114300" indent="0" algn="just" rtl="0">
              <a:spcBef>
                <a:spcPts val="0"/>
              </a:spcBef>
              <a:spcAft>
                <a:spcPts val="0"/>
              </a:spcAft>
              <a:buNone/>
            </a:pPr>
            <a:r>
              <a:rPr lang="en-US" sz="2000" b="1" dirty="0"/>
              <a:t>Data Collection :</a:t>
            </a:r>
          </a:p>
          <a:p>
            <a:pPr marL="114300" indent="0" algn="just" rtl="0">
              <a:spcBef>
                <a:spcPts val="0"/>
              </a:spcBef>
              <a:spcAft>
                <a:spcPts val="0"/>
              </a:spcAft>
              <a:buNone/>
            </a:pPr>
            <a:endParaRPr lang="en-US" sz="2000" b="1" dirty="0"/>
          </a:p>
          <a:p>
            <a:pPr marL="114300" indent="0" algn="just" rtl="0">
              <a:spcBef>
                <a:spcPts val="0"/>
              </a:spcBef>
              <a:spcAft>
                <a:spcPts val="0"/>
              </a:spcAft>
              <a:buNone/>
            </a:pPr>
            <a:r>
              <a:rPr lang="en-US" sz="2000" b="1" dirty="0"/>
              <a:t>	</a:t>
            </a:r>
            <a:r>
              <a:rPr lang="en-US" sz="2000" dirty="0"/>
              <a:t>This is the first step for creating an unbiased model. The quality of the dataset is as important as the quantity of the dataset, as bias can be induced easily. The crucial part of data collection is feature selection, involves choosing the most relevant features from the preprocessed data. This is important because using irrelevant or redundant features can negatively impact the performance of the machine learning models. Techniques such as correlation analysis, mutual information, and recursive feature elimination can be used for feature selection.</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Data Pre-processing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involves cleaning, normalizing, and transforming the raw data to make it suitable for analysis. The main techniques used in data preprocessing are data cleaning, data transformation, and feature engineering. This step helps to improve the accuracy of the model which we are training. This process is done in order to remove redundancy and in appropriate data.</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79E5BC-1814-F416-020D-04762778275B}"/>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Model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module the main part is choosing the appropriate algorithm for finding the fake currency from the properties of the image which is given. For our project we have concluded to use K-Nearest Neighbor algorithm to detect the fake currency, as KNN algorithm keep adding new data to the dataset, the prediction is adjusted without having to retrain a new model. So It is easy to keep the model </a:t>
            </a:r>
            <a:r>
              <a:rPr lang="en-US" sz="2000" dirty="0" err="1"/>
              <a:t>upto</a:t>
            </a:r>
            <a:r>
              <a:rPr lang="en-US" sz="2000" dirty="0"/>
              <a:t> date.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Training and Testing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process involves many iteration of model training with the data which we have cleaned in the previous steps until the model stabilizes and produces accurate results. Testing is the process of evaluating these results to obtain a unbiased model. If the model is biased the data set should be normalized properly.</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buNone/>
            </a:pPr>
            <a:endParaRPr lang="en-IN" sz="2000" dirty="0"/>
          </a:p>
        </p:txBody>
      </p:sp>
    </p:spTree>
    <p:extLst>
      <p:ext uri="{BB962C8B-B14F-4D97-AF65-F5344CB8AC3E}">
        <p14:creationId xmlns:p14="http://schemas.microsoft.com/office/powerpoint/2010/main" val="350931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2B07A-03FB-8B5E-5309-740A118CFACA}"/>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App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step the model which we have built is integrated with the mobile application with the help of Application programmable interface, and the application is tested for any errors which may occur due to communication failure.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Deploy the app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is the final step which is to deploy the application in the web.</a:t>
            </a:r>
          </a:p>
          <a:p>
            <a:pPr marL="114300" indent="0" algn="just" rtl="0">
              <a:spcBef>
                <a:spcPts val="0"/>
              </a:spcBef>
              <a:spcAft>
                <a:spcPts val="0"/>
              </a:spcAft>
              <a:buNone/>
            </a:pPr>
            <a:endParaRPr lang="en-US" sz="2000" dirty="0"/>
          </a:p>
          <a:p>
            <a:pPr marL="114300" indent="0">
              <a:buNone/>
            </a:pPr>
            <a:endParaRPr lang="en-IN" sz="2000" dirty="0"/>
          </a:p>
          <a:p>
            <a:pPr marL="114300" indent="0">
              <a:buNone/>
            </a:pPr>
            <a:endParaRPr lang="en-IN" sz="2000" dirty="0"/>
          </a:p>
        </p:txBody>
      </p:sp>
    </p:spTree>
    <p:extLst>
      <p:ext uri="{BB962C8B-B14F-4D97-AF65-F5344CB8AC3E}">
        <p14:creationId xmlns:p14="http://schemas.microsoft.com/office/powerpoint/2010/main" val="323023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43;p23">
            <a:extLst>
              <a:ext uri="{FF2B5EF4-FFF2-40B4-BE49-F238E27FC236}">
                <a16:creationId xmlns:a16="http://schemas.microsoft.com/office/drawing/2014/main" id="{493CADA2-EEBB-D25F-14EB-AFD06A80459A}"/>
              </a:ext>
            </a:extLst>
          </p:cNvPr>
          <p:cNvGraphicFramePr/>
          <p:nvPr>
            <p:extLst>
              <p:ext uri="{D42A27DB-BD31-4B8C-83A1-F6EECF244321}">
                <p14:modId xmlns:p14="http://schemas.microsoft.com/office/powerpoint/2010/main" val="95032293"/>
              </p:ext>
            </p:extLst>
          </p:nvPr>
        </p:nvGraphicFramePr>
        <p:xfrm>
          <a:off x="977300" y="1265720"/>
          <a:ext cx="10237400" cy="4326560"/>
        </p:xfrm>
        <a:graphic>
          <a:graphicData uri="http://schemas.openxmlformats.org/drawingml/2006/table">
            <a:tbl>
              <a:tblPr firstRow="1" bandRow="1">
                <a:noFill/>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Modules</a:t>
                      </a:r>
                      <a:endParaRPr sz="1800" b="1" u="none" strike="noStrike" cap="none" dirty="0">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solidFill>
                            <a:schemeClr val="dk1"/>
                          </a:solidFill>
                        </a:rPr>
                        <a:t>Start Date</a:t>
                      </a:r>
                      <a:endParaRPr sz="1800" u="none" strike="noStrike" cap="none" dirty="0">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dirty="0"/>
                        <a:t>Module 1</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collection</a:t>
                      </a:r>
                      <a:endParaRPr sz="1800" u="none" strike="noStrike" cap="none" dirty="0"/>
                    </a:p>
                    <a:p>
                      <a:pPr marL="0" marR="0" lvl="0" indent="0" algn="l" rtl="0">
                        <a:lnSpc>
                          <a:spcPct val="100000"/>
                        </a:lnSpc>
                        <a:spcBef>
                          <a:spcPts val="0"/>
                        </a:spcBef>
                        <a:spcAft>
                          <a:spcPts val="0"/>
                        </a:spcAft>
                        <a:buNone/>
                      </a:pPr>
                      <a:r>
                        <a:rPr lang="en-US" sz="1800" dirty="0"/>
                        <a:t>(Currency Notes)</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Collecting raw images of </a:t>
                      </a:r>
                      <a:r>
                        <a:rPr lang="en-US" sz="1600" dirty="0"/>
                        <a:t>currency notes</a:t>
                      </a:r>
                      <a:endParaRPr sz="18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Pre -processing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Scaling the data for effective utilization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3</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Model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Choosing the best model for better accuracy</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Training &amp; Testing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Model will be trained and tested numerous times</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5</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App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Integrating the model with the mobile application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6</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Deploy the app</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Making the model available to the users through a application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00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CBA071-6E75-1673-E8F5-F467EB45CB86}"/>
              </a:ext>
            </a:extLst>
          </p:cNvPr>
          <p:cNvSpPr>
            <a:spLocks noGrp="1"/>
          </p:cNvSpPr>
          <p:nvPr>
            <p:ph type="body" idx="1"/>
          </p:nvPr>
        </p:nvSpPr>
        <p:spPr>
          <a:xfrm>
            <a:off x="838200" y="1724025"/>
            <a:ext cx="10515600" cy="4351338"/>
          </a:xfrm>
        </p:spPr>
        <p:txBody>
          <a:bodyPr/>
          <a:lstStyle/>
          <a:p>
            <a:pPr marL="114300" indent="0">
              <a:buNone/>
            </a:pPr>
            <a:r>
              <a:rPr lang="en-US" dirty="0"/>
              <a:t>We have completed about 25% of work till now. Which includes the processes mentioned below,</a:t>
            </a:r>
          </a:p>
          <a:p>
            <a:r>
              <a:rPr lang="en-IN" sz="1800" b="0" i="0" u="none" strike="noStrike" dirty="0">
                <a:solidFill>
                  <a:srgbClr val="000000"/>
                </a:solidFill>
                <a:effectLst/>
                <a:latin typeface="Arial" panose="020B0604020202020204" pitchFamily="34" charset="0"/>
              </a:rPr>
              <a:t>finding dataset</a:t>
            </a:r>
            <a:endParaRPr lang="en-US" sz="1800" b="0" i="0" u="none" strike="noStrike"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Analysis the dataset </a:t>
            </a:r>
          </a:p>
          <a:p>
            <a:r>
              <a:rPr lang="en-US" sz="1800" dirty="0">
                <a:solidFill>
                  <a:srgbClr val="000000"/>
                </a:solidFill>
                <a:latin typeface="Arial" panose="020B0604020202020204" pitchFamily="34" charset="0"/>
              </a:rPr>
              <a:t>Cleaning the dataset</a:t>
            </a:r>
          </a:p>
          <a:p>
            <a:r>
              <a:rPr lang="en-US" sz="1800" dirty="0">
                <a:solidFill>
                  <a:srgbClr val="000000"/>
                </a:solidFill>
                <a:latin typeface="Arial" panose="020B0604020202020204" pitchFamily="34" charset="0"/>
              </a:rPr>
              <a:t>Normalizing the dataset based on the formula</a:t>
            </a:r>
          </a:p>
          <a:p>
            <a:r>
              <a:rPr lang="en-US" sz="1800" dirty="0">
                <a:solidFill>
                  <a:srgbClr val="000000"/>
                </a:solidFill>
                <a:latin typeface="Arial" panose="020B0604020202020204" pitchFamily="34" charset="0"/>
              </a:rPr>
              <a:t>Currently testing the dataset on KNN-Model and Support Vector Classifier (SVC) model</a:t>
            </a:r>
          </a:p>
        </p:txBody>
      </p:sp>
      <p:sp>
        <p:nvSpPr>
          <p:cNvPr id="7" name="Google Shape;142;p23">
            <a:extLst>
              <a:ext uri="{FF2B5EF4-FFF2-40B4-BE49-F238E27FC236}">
                <a16:creationId xmlns:a16="http://schemas.microsoft.com/office/drawing/2014/main" id="{D2175C00-593E-C16D-0994-ED883FB7BA16}"/>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Percentage of work completed</a:t>
            </a:r>
          </a:p>
        </p:txBody>
      </p:sp>
    </p:spTree>
    <p:extLst>
      <p:ext uri="{BB962C8B-B14F-4D97-AF65-F5344CB8AC3E}">
        <p14:creationId xmlns:p14="http://schemas.microsoft.com/office/powerpoint/2010/main" val="156967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Aman Bhatia, </a:t>
            </a:r>
            <a:r>
              <a:rPr lang="en-US" sz="2400" b="0" i="0" u="none" strike="noStrike" cap="none" dirty="0" err="1">
                <a:solidFill>
                  <a:srgbClr val="000000"/>
                </a:solidFill>
                <a:latin typeface="Times"/>
                <a:ea typeface="Times"/>
                <a:cs typeface="Times"/>
                <a:sym typeface="Times"/>
              </a:rPr>
              <a:t>Vansh</a:t>
            </a:r>
            <a:r>
              <a:rPr lang="en-US" sz="2400" b="0" i="0" u="none" strike="noStrike" cap="none" dirty="0">
                <a:solidFill>
                  <a:srgbClr val="000000"/>
                </a:solidFill>
                <a:latin typeface="Times"/>
                <a:ea typeface="Times"/>
                <a:cs typeface="Times"/>
                <a:sym typeface="Times"/>
              </a:rPr>
              <a:t> </a:t>
            </a:r>
            <a:r>
              <a:rPr lang="en-US" sz="2400" b="0" i="0" u="none" strike="noStrike" cap="none" dirty="0" err="1">
                <a:solidFill>
                  <a:srgbClr val="000000"/>
                </a:solidFill>
                <a:latin typeface="Times"/>
                <a:ea typeface="Times"/>
                <a:cs typeface="Times"/>
                <a:sym typeface="Times"/>
              </a:rPr>
              <a:t>Kedia</a:t>
            </a:r>
            <a:r>
              <a:rPr lang="en-US" sz="2400" b="0" i="0" u="none" strike="noStrike" cap="none" dirty="0">
                <a:solidFill>
                  <a:srgbClr val="000000"/>
                </a:solidFill>
                <a:latin typeface="Times"/>
                <a:ea typeface="Times"/>
                <a:cs typeface="Times"/>
                <a:sym typeface="Times"/>
              </a:rPr>
              <a:t>, Anshul Shroff, </a:t>
            </a:r>
            <a:r>
              <a:rPr lang="en-US" sz="2400" b="0" i="0" u="none" strike="noStrike" cap="none" dirty="0" err="1">
                <a:solidFill>
                  <a:srgbClr val="000000"/>
                </a:solidFill>
                <a:latin typeface="Times"/>
                <a:ea typeface="Times"/>
                <a:cs typeface="Times"/>
                <a:sym typeface="Times"/>
              </a:rPr>
              <a:t>Mayand</a:t>
            </a:r>
            <a:r>
              <a:rPr lang="en-US" sz="2400" b="0" i="0" u="none" strike="noStrike" cap="none" dirty="0">
                <a:solidFill>
                  <a:srgbClr val="000000"/>
                </a:solidFill>
                <a:latin typeface="Times"/>
                <a:ea typeface="Times"/>
                <a:cs typeface="Times"/>
                <a:sym typeface="Times"/>
              </a:rPr>
              <a:t> Kumar, </a:t>
            </a:r>
            <a:r>
              <a:rPr lang="en-US" sz="2400" b="0" i="0" u="none" strike="noStrike" cap="none" dirty="0" err="1">
                <a:solidFill>
                  <a:srgbClr val="000000"/>
                </a:solidFill>
                <a:latin typeface="Times"/>
                <a:ea typeface="Times"/>
                <a:cs typeface="Times"/>
                <a:sym typeface="Times"/>
              </a:rPr>
              <a:t>Bickey</a:t>
            </a:r>
            <a:r>
              <a:rPr lang="en-US" sz="2400" b="0" i="0" u="none" strike="noStrike" cap="none" dirty="0">
                <a:solidFill>
                  <a:srgbClr val="000000"/>
                </a:solidFill>
                <a:latin typeface="Times"/>
                <a:ea typeface="Times"/>
                <a:cs typeface="Times"/>
                <a:sym typeface="Times"/>
              </a:rPr>
              <a:t> Kumar Shah, Aryan ,</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t>
            </a:r>
            <a:r>
              <a:rPr lang="en-US" sz="2400" b="0" i="0" u="none" strike="noStrike" cap="none" dirty="0">
                <a:solidFill>
                  <a:srgbClr val="000000"/>
                </a:solidFill>
                <a:latin typeface="Times New Roman"/>
                <a:ea typeface="Times New Roman"/>
                <a:cs typeface="Times New Roman"/>
                <a:sym typeface="Times New Roman"/>
              </a:rPr>
              <a:t>Fake Currency Detection with Machine Learning</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Algorithm and Image Processing</a:t>
            </a:r>
            <a:r>
              <a:rPr lang="en-US" sz="2400" b="1" i="0" u="none" strike="noStrike" cap="none" dirty="0">
                <a:solidFill>
                  <a:srgbClr val="000000"/>
                </a:solidFill>
                <a:latin typeface="Times"/>
                <a:ea typeface="Times"/>
                <a:cs typeface="Times"/>
                <a:sym typeface="Times"/>
              </a:rPr>
              <a:t>”, </a:t>
            </a:r>
            <a:r>
              <a:rPr lang="en-US" sz="2400" b="0" i="0" u="none" strike="noStrike" cap="none" dirty="0">
                <a:solidFill>
                  <a:srgbClr val="000000"/>
                </a:solidFill>
                <a:latin typeface="Calibri"/>
                <a:ea typeface="Calibri"/>
                <a:cs typeface="Calibri"/>
                <a:sym typeface="Calibri"/>
              </a:rPr>
              <a:t>DOI:10.1109/ICICCS51141.2021.9432274</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7D56-BBFF-07B9-F921-D2F84578ED62}"/>
              </a:ext>
            </a:extLst>
          </p:cNvPr>
          <p:cNvSpPr>
            <a:spLocks noGrp="1"/>
          </p:cNvSpPr>
          <p:nvPr>
            <p:ph type="title"/>
          </p:nvPr>
        </p:nvSpPr>
        <p:spPr/>
        <p:txBody>
          <a:bodyPr>
            <a:normAutofit fontScale="90000"/>
          </a:bodyPr>
          <a:lstStyle/>
          <a:p>
            <a:pPr algn="ctr"/>
            <a:br>
              <a:rPr lang="en-US" sz="4400" dirty="0"/>
            </a:br>
            <a:r>
              <a:rPr lang="en-US" sz="4400" dirty="0"/>
              <a:t> </a:t>
            </a:r>
            <a:r>
              <a:rPr lang="en-US" sz="6000" dirty="0"/>
              <a:t>Coding</a:t>
            </a:r>
            <a:br>
              <a:rPr lang="en-US" sz="4400" dirty="0"/>
            </a:br>
            <a:endParaRPr lang="en-IN" dirty="0"/>
          </a:p>
        </p:txBody>
      </p:sp>
      <p:sp>
        <p:nvSpPr>
          <p:cNvPr id="3" name="Text Placeholder 2">
            <a:extLst>
              <a:ext uri="{FF2B5EF4-FFF2-40B4-BE49-F238E27FC236}">
                <a16:creationId xmlns:a16="http://schemas.microsoft.com/office/drawing/2014/main" id="{664D29B3-7BEF-D433-9A8F-AE14E8E4019C}"/>
              </a:ext>
            </a:extLst>
          </p:cNvPr>
          <p:cNvSpPr>
            <a:spLocks noGrp="1"/>
          </p:cNvSpPr>
          <p:nvPr>
            <p:ph type="body" idx="1"/>
          </p:nvPr>
        </p:nvSpPr>
        <p:spPr/>
        <p:txBody>
          <a:bodyPr>
            <a:normAutofit fontScale="62500" lnSpcReduction="20000"/>
          </a:bodyPr>
          <a:lstStyle/>
          <a:p>
            <a:pPr marL="114300" indent="0">
              <a:buNone/>
            </a:pPr>
            <a:r>
              <a:rPr lang="en-US" sz="2800" b="1" dirty="0"/>
              <a:t>import </a:t>
            </a:r>
            <a:r>
              <a:rPr lang="en-US" sz="2800" b="1" dirty="0" err="1"/>
              <a:t>matplotlib.pyplot</a:t>
            </a:r>
            <a:r>
              <a:rPr lang="en-US" sz="2800" b="1" dirty="0"/>
              <a:t> as </a:t>
            </a:r>
            <a:r>
              <a:rPr lang="en-US" sz="2800" b="1" dirty="0" err="1"/>
              <a:t>plt</a:t>
            </a:r>
            <a:endParaRPr lang="en-US" sz="2800" b="1" dirty="0"/>
          </a:p>
          <a:p>
            <a:pPr marL="114300" indent="0">
              <a:buNone/>
            </a:pPr>
            <a:r>
              <a:rPr lang="en-US" sz="2800" b="1" dirty="0"/>
              <a:t>import seaborn as </a:t>
            </a:r>
            <a:r>
              <a:rPr lang="en-US" sz="2800" b="1" dirty="0" err="1"/>
              <a:t>sns</a:t>
            </a:r>
            <a:endParaRPr lang="en-US" sz="2800" b="1" dirty="0"/>
          </a:p>
          <a:p>
            <a:pPr marL="114300" indent="0">
              <a:buNone/>
            </a:pPr>
            <a:r>
              <a:rPr lang="en-US" sz="2800" b="1" dirty="0"/>
              <a:t>import </a:t>
            </a:r>
            <a:r>
              <a:rPr lang="en-US" sz="2800" b="1" dirty="0" err="1"/>
              <a:t>numpy</a:t>
            </a:r>
            <a:r>
              <a:rPr lang="en-US" sz="2800" b="1" dirty="0"/>
              <a:t> as np</a:t>
            </a:r>
          </a:p>
          <a:p>
            <a:pPr marL="114300" indent="0">
              <a:buNone/>
            </a:pPr>
            <a:r>
              <a:rPr lang="en-US" sz="2800" b="1" dirty="0"/>
              <a:t>import pandas as pd</a:t>
            </a:r>
          </a:p>
          <a:p>
            <a:pPr marL="114300" indent="0">
              <a:buNone/>
            </a:pPr>
            <a:r>
              <a:rPr lang="en-US" sz="2800" b="1" dirty="0" err="1"/>
              <a:t>df</a:t>
            </a:r>
            <a:r>
              <a:rPr lang="en-US" sz="2800" b="1" dirty="0"/>
              <a:t>=</a:t>
            </a:r>
            <a:r>
              <a:rPr lang="en-US" sz="2800" b="1" dirty="0" err="1"/>
              <a:t>pd.read_csv</a:t>
            </a:r>
            <a:r>
              <a:rPr lang="en-US" sz="2800" b="1" dirty="0"/>
              <a:t>('BankNote_Authentication.csv')</a:t>
            </a:r>
          </a:p>
          <a:p>
            <a:pPr marL="114300" indent="0">
              <a:buNone/>
            </a:pPr>
            <a:r>
              <a:rPr lang="en-US" sz="2800" b="1" dirty="0" err="1"/>
              <a:t>df.head</a:t>
            </a:r>
            <a:r>
              <a:rPr lang="en-US" sz="2800" b="1" dirty="0"/>
              <a:t>()</a:t>
            </a:r>
          </a:p>
          <a:p>
            <a:pPr marL="114300" indent="0">
              <a:buNone/>
            </a:pPr>
            <a:r>
              <a:rPr lang="en-US" sz="2800" b="1" dirty="0" err="1"/>
              <a:t>df.shape</a:t>
            </a:r>
            <a:endParaRPr lang="en-US" sz="2800" b="1" dirty="0"/>
          </a:p>
          <a:p>
            <a:pPr marL="114300" indent="0">
              <a:buNone/>
            </a:pPr>
            <a:r>
              <a:rPr lang="en-US" sz="2800" b="1" dirty="0" err="1"/>
              <a:t>df.describe</a:t>
            </a:r>
            <a:r>
              <a:rPr lang="en-US" sz="2800" b="1" dirty="0"/>
              <a:t>()</a:t>
            </a:r>
          </a:p>
          <a:p>
            <a:pPr marL="114300" indent="0">
              <a:buNone/>
            </a:pPr>
            <a:r>
              <a:rPr lang="en-US" sz="2800" b="1" dirty="0" err="1"/>
              <a:t>df.isnull</a:t>
            </a:r>
            <a:r>
              <a:rPr lang="en-US" sz="2800" b="1" dirty="0"/>
              <a:t>().sum()  </a:t>
            </a:r>
          </a:p>
          <a:p>
            <a:pPr marL="114300" indent="0">
              <a:buNone/>
            </a:pPr>
            <a:r>
              <a:rPr lang="en-US" sz="2800" b="1" dirty="0" err="1"/>
              <a:t>df.isna</a:t>
            </a:r>
            <a:r>
              <a:rPr lang="en-US" sz="2800" b="1" dirty="0"/>
              <a:t>().sum()</a:t>
            </a:r>
          </a:p>
          <a:p>
            <a:pPr marL="114300" indent="0">
              <a:buNone/>
            </a:pPr>
            <a:r>
              <a:rPr lang="en-US" sz="2800" b="1" dirty="0" err="1"/>
              <a:t>df.columns</a:t>
            </a:r>
            <a:endParaRPr lang="en-US" sz="2800" b="1" dirty="0"/>
          </a:p>
          <a:p>
            <a:pPr marL="114300" indent="0">
              <a:buNone/>
            </a:pPr>
            <a:r>
              <a:rPr lang="en-US" sz="2800" b="1" dirty="0" err="1"/>
              <a:t>df.describe</a:t>
            </a:r>
            <a:r>
              <a:rPr lang="en-US" sz="2800" b="1" dirty="0"/>
              <a:t>().T</a:t>
            </a:r>
          </a:p>
          <a:p>
            <a:pPr marL="114300" indent="0">
              <a:buNone/>
            </a:pPr>
            <a:r>
              <a:rPr lang="en-US" sz="2800" b="1" dirty="0"/>
              <a:t>df.info()</a:t>
            </a:r>
          </a:p>
        </p:txBody>
      </p:sp>
    </p:spTree>
    <p:extLst>
      <p:ext uri="{BB962C8B-B14F-4D97-AF65-F5344CB8AC3E}">
        <p14:creationId xmlns:p14="http://schemas.microsoft.com/office/powerpoint/2010/main" val="115580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376BF7-4B5A-7AFE-49A6-B53782E262C1}"/>
              </a:ext>
            </a:extLst>
          </p:cNvPr>
          <p:cNvSpPr>
            <a:spLocks noGrp="1"/>
          </p:cNvSpPr>
          <p:nvPr>
            <p:ph type="body" idx="1"/>
          </p:nvPr>
        </p:nvSpPr>
        <p:spPr>
          <a:xfrm>
            <a:off x="376287" y="355043"/>
            <a:ext cx="10515600" cy="6036330"/>
          </a:xfrm>
        </p:spPr>
        <p:txBody>
          <a:bodyPr>
            <a:normAutofit fontScale="55000" lnSpcReduction="20000"/>
          </a:bodyPr>
          <a:lstStyle/>
          <a:p>
            <a:pPr marL="114300" indent="0">
              <a:buNone/>
            </a:pPr>
            <a:r>
              <a:rPr lang="en-IN" dirty="0"/>
              <a:t>target = 'class'</a:t>
            </a:r>
          </a:p>
          <a:p>
            <a:pPr marL="114300" indent="0">
              <a:buNone/>
            </a:pPr>
            <a:r>
              <a:rPr lang="en-IN" dirty="0" err="1"/>
              <a:t>ax</a:t>
            </a:r>
            <a:r>
              <a:rPr lang="en-IN" dirty="0"/>
              <a:t> = </a:t>
            </a:r>
            <a:r>
              <a:rPr lang="en-IN" dirty="0" err="1"/>
              <a:t>sns.countplot</a:t>
            </a:r>
            <a:r>
              <a:rPr lang="en-IN" dirty="0"/>
              <a:t>(x = target, data = </a:t>
            </a:r>
            <a:r>
              <a:rPr lang="en-IN" dirty="0" err="1"/>
              <a:t>df</a:t>
            </a:r>
            <a:r>
              <a:rPr lang="en-IN" dirty="0"/>
              <a:t>)</a:t>
            </a:r>
          </a:p>
          <a:p>
            <a:pPr marL="114300" indent="0">
              <a:buNone/>
            </a:pPr>
            <a:r>
              <a:rPr lang="en-IN" dirty="0"/>
              <a:t>print(</a:t>
            </a:r>
            <a:r>
              <a:rPr lang="en-IN" dirty="0" err="1"/>
              <a:t>df</a:t>
            </a:r>
            <a:r>
              <a:rPr lang="en-IN" dirty="0"/>
              <a:t>[target].</a:t>
            </a:r>
            <a:r>
              <a:rPr lang="en-IN" dirty="0" err="1"/>
              <a:t>value_counts</a:t>
            </a:r>
            <a:r>
              <a:rPr lang="en-IN" dirty="0"/>
              <a:t>())</a:t>
            </a:r>
          </a:p>
          <a:p>
            <a:pPr marL="114300" indent="0">
              <a:buNone/>
            </a:pPr>
            <a:r>
              <a:rPr lang="en-IN" dirty="0" err="1"/>
              <a:t>sns.heatmap</a:t>
            </a:r>
            <a:r>
              <a:rPr lang="en-IN" dirty="0"/>
              <a:t>(</a:t>
            </a:r>
            <a:r>
              <a:rPr lang="en-IN" dirty="0" err="1"/>
              <a:t>df.corr</a:t>
            </a:r>
            <a:r>
              <a:rPr lang="en-IN" dirty="0"/>
              <a:t>(),</a:t>
            </a:r>
            <a:r>
              <a:rPr lang="en-IN" dirty="0" err="1"/>
              <a:t>annot</a:t>
            </a:r>
            <a:r>
              <a:rPr lang="en-IN" dirty="0"/>
              <a:t> = </a:t>
            </a:r>
            <a:r>
              <a:rPr lang="en-IN" dirty="0" err="1"/>
              <a:t>True,cmap</a:t>
            </a:r>
            <a:r>
              <a:rPr lang="en-IN" dirty="0"/>
              <a:t> = '</a:t>
            </a:r>
            <a:r>
              <a:rPr lang="en-IN" dirty="0" err="1"/>
              <a:t>mako',cbar</a:t>
            </a:r>
            <a:r>
              <a:rPr lang="en-IN" dirty="0"/>
              <a:t> = </a:t>
            </a:r>
            <a:r>
              <a:rPr lang="en-IN" dirty="0" err="1"/>
              <a:t>True,linewidths</a:t>
            </a:r>
            <a:r>
              <a:rPr lang="en-IN" dirty="0"/>
              <a:t> = 0.2)</a:t>
            </a:r>
          </a:p>
          <a:p>
            <a:pPr marL="114300" indent="0">
              <a:buNone/>
            </a:pPr>
            <a:r>
              <a:rPr lang="en-IN" dirty="0"/>
              <a:t>fig = </a:t>
            </a:r>
            <a:r>
              <a:rPr lang="en-IN" dirty="0" err="1"/>
              <a:t>plt.gcf</a:t>
            </a:r>
            <a:r>
              <a:rPr lang="en-IN" dirty="0"/>
              <a:t>()</a:t>
            </a:r>
          </a:p>
          <a:p>
            <a:pPr marL="114300" indent="0">
              <a:buNone/>
            </a:pPr>
            <a:r>
              <a:rPr lang="en-IN" dirty="0" err="1"/>
              <a:t>plt.show</a:t>
            </a:r>
            <a:r>
              <a:rPr lang="en-IN" dirty="0"/>
              <a:t>()</a:t>
            </a:r>
          </a:p>
          <a:p>
            <a:pPr marL="114300" indent="0">
              <a:buNone/>
            </a:pPr>
            <a:r>
              <a:rPr lang="en-IN" dirty="0" err="1"/>
              <a:t>sns.pairplot</a:t>
            </a:r>
            <a:r>
              <a:rPr lang="en-IN" dirty="0"/>
              <a:t>(</a:t>
            </a:r>
            <a:r>
              <a:rPr lang="en-IN" dirty="0" err="1"/>
              <a:t>df,hue</a:t>
            </a:r>
            <a:r>
              <a:rPr lang="en-IN" dirty="0"/>
              <a:t> ="class")</a:t>
            </a:r>
          </a:p>
          <a:p>
            <a:pPr marL="114300" indent="0">
              <a:buNone/>
            </a:pPr>
            <a:r>
              <a:rPr lang="en-IN" dirty="0" err="1"/>
              <a:t>sns.displot</a:t>
            </a:r>
            <a:r>
              <a:rPr lang="en-IN" dirty="0"/>
              <a:t>(</a:t>
            </a:r>
            <a:r>
              <a:rPr lang="en-IN" dirty="0" err="1"/>
              <a:t>df</a:t>
            </a:r>
            <a:r>
              <a:rPr lang="en-IN" dirty="0"/>
              <a:t>["variance"], height = 4, aspect =  1.5)</a:t>
            </a:r>
          </a:p>
          <a:p>
            <a:pPr marL="114300" indent="0">
              <a:buNone/>
            </a:pPr>
            <a:r>
              <a:rPr lang="en-IN" dirty="0" err="1"/>
              <a:t>plt.xlabel</a:t>
            </a:r>
            <a:r>
              <a:rPr lang="en-IN" dirty="0"/>
              <a:t>("Variance")</a:t>
            </a:r>
          </a:p>
          <a:p>
            <a:pPr marL="114300" indent="0">
              <a:buNone/>
            </a:pPr>
            <a:r>
              <a:rPr lang="en-IN" dirty="0" err="1"/>
              <a:t>sns.displot</a:t>
            </a:r>
            <a:r>
              <a:rPr lang="en-IN" dirty="0"/>
              <a:t>(</a:t>
            </a:r>
            <a:r>
              <a:rPr lang="en-IN" dirty="0" err="1"/>
              <a:t>df</a:t>
            </a:r>
            <a:r>
              <a:rPr lang="en-IN" dirty="0"/>
              <a:t>["</a:t>
            </a:r>
            <a:r>
              <a:rPr lang="en-IN" dirty="0" err="1"/>
              <a:t>curtosis</a:t>
            </a:r>
            <a:r>
              <a:rPr lang="en-IN" dirty="0"/>
              <a:t>"], height = 4, aspect =  1.5)</a:t>
            </a:r>
          </a:p>
          <a:p>
            <a:pPr marL="114300" indent="0">
              <a:buNone/>
            </a:pPr>
            <a:r>
              <a:rPr lang="en-IN" dirty="0" err="1"/>
              <a:t>plt.xlabel</a:t>
            </a:r>
            <a:r>
              <a:rPr lang="en-IN" dirty="0"/>
              <a:t>("</a:t>
            </a:r>
            <a:r>
              <a:rPr lang="en-IN" dirty="0" err="1"/>
              <a:t>Curtosis</a:t>
            </a:r>
            <a:r>
              <a:rPr lang="en-IN" dirty="0"/>
              <a:t>")</a:t>
            </a:r>
          </a:p>
          <a:p>
            <a:pPr marL="114300" indent="0">
              <a:buNone/>
            </a:pPr>
            <a:r>
              <a:rPr lang="en-IN" dirty="0" err="1"/>
              <a:t>sns.displot</a:t>
            </a:r>
            <a:r>
              <a:rPr lang="en-IN" dirty="0"/>
              <a:t>(</a:t>
            </a:r>
            <a:r>
              <a:rPr lang="en-IN" dirty="0" err="1"/>
              <a:t>df</a:t>
            </a:r>
            <a:r>
              <a:rPr lang="en-IN" dirty="0"/>
              <a:t>["skewness"], height = 4, aspect =  1.75)</a:t>
            </a:r>
          </a:p>
          <a:p>
            <a:pPr marL="114300" indent="0">
              <a:buNone/>
            </a:pPr>
            <a:r>
              <a:rPr lang="en-IN" dirty="0" err="1"/>
              <a:t>plt.xlabel</a:t>
            </a:r>
            <a:r>
              <a:rPr lang="en-IN" dirty="0"/>
              <a:t>("Skewness")</a:t>
            </a:r>
          </a:p>
          <a:p>
            <a:pPr marL="114300" indent="0">
              <a:buNone/>
            </a:pPr>
            <a:r>
              <a:rPr lang="en-IN" dirty="0" err="1"/>
              <a:t>sns.displot</a:t>
            </a:r>
            <a:r>
              <a:rPr lang="en-IN" dirty="0"/>
              <a:t>(</a:t>
            </a:r>
            <a:r>
              <a:rPr lang="en-IN" dirty="0" err="1"/>
              <a:t>df</a:t>
            </a:r>
            <a:r>
              <a:rPr lang="en-IN" dirty="0"/>
              <a:t>["entropy"], height = 4, aspect =  1.75)</a:t>
            </a:r>
          </a:p>
          <a:p>
            <a:pPr marL="114300" indent="0">
              <a:buNone/>
            </a:pPr>
            <a:r>
              <a:rPr lang="en-IN" dirty="0" err="1"/>
              <a:t>plt.xlabel</a:t>
            </a:r>
            <a:r>
              <a:rPr lang="en-IN" dirty="0"/>
              <a:t>("Entropy")</a:t>
            </a:r>
          </a:p>
          <a:p>
            <a:pPr marL="114300" indent="0">
              <a:buNone/>
            </a:pPr>
            <a:r>
              <a:rPr lang="en-IN" dirty="0" err="1"/>
              <a:t>sns.histplot</a:t>
            </a:r>
            <a:r>
              <a:rPr lang="en-IN" dirty="0"/>
              <a:t>(data=</a:t>
            </a:r>
            <a:r>
              <a:rPr lang="en-IN" dirty="0" err="1"/>
              <a:t>df</a:t>
            </a:r>
            <a:r>
              <a:rPr lang="en-IN" dirty="0"/>
              <a:t>)</a:t>
            </a:r>
          </a:p>
          <a:p>
            <a:pPr marL="114300" indent="0">
              <a:buNone/>
            </a:pPr>
            <a:r>
              <a:rPr lang="en-IN" dirty="0" err="1"/>
              <a:t>sns.jointplot</a:t>
            </a:r>
            <a:r>
              <a:rPr lang="en-IN" dirty="0"/>
              <a:t>(data=</a:t>
            </a:r>
            <a:r>
              <a:rPr lang="en-IN" dirty="0" err="1"/>
              <a:t>df</a:t>
            </a:r>
            <a:r>
              <a:rPr lang="en-IN" dirty="0"/>
              <a:t>, x="variance", y="class")</a:t>
            </a:r>
          </a:p>
          <a:p>
            <a:pPr marL="114300" indent="0">
              <a:buNone/>
            </a:pPr>
            <a:r>
              <a:rPr lang="en-IN" dirty="0" err="1"/>
              <a:t>sns.jointplot</a:t>
            </a:r>
            <a:r>
              <a:rPr lang="en-IN" dirty="0"/>
              <a:t>(data=</a:t>
            </a:r>
            <a:r>
              <a:rPr lang="en-IN" dirty="0" err="1"/>
              <a:t>df,x</a:t>
            </a:r>
            <a:r>
              <a:rPr lang="en-IN" dirty="0"/>
              <a:t>='</a:t>
            </a:r>
            <a:r>
              <a:rPr lang="en-IN" dirty="0" err="1"/>
              <a:t>curtosis</a:t>
            </a:r>
            <a:r>
              <a:rPr lang="en-IN" dirty="0"/>
              <a:t>',y='class')</a:t>
            </a:r>
          </a:p>
          <a:p>
            <a:pPr marL="114300" indent="0">
              <a:buNone/>
            </a:pPr>
            <a:r>
              <a:rPr lang="en-IN" dirty="0" err="1"/>
              <a:t>sns.jointplot</a:t>
            </a:r>
            <a:r>
              <a:rPr lang="en-IN" dirty="0"/>
              <a:t>(data=</a:t>
            </a:r>
            <a:r>
              <a:rPr lang="en-IN" dirty="0" err="1"/>
              <a:t>df,x</a:t>
            </a:r>
            <a:r>
              <a:rPr lang="en-IN" dirty="0"/>
              <a:t>='</a:t>
            </a:r>
            <a:r>
              <a:rPr lang="en-IN" dirty="0" err="1"/>
              <a:t>entropy',y</a:t>
            </a:r>
            <a:r>
              <a:rPr lang="en-IN" dirty="0"/>
              <a:t>='class')</a:t>
            </a:r>
          </a:p>
          <a:p>
            <a:endParaRPr lang="en-IN" dirty="0"/>
          </a:p>
        </p:txBody>
      </p:sp>
    </p:spTree>
    <p:extLst>
      <p:ext uri="{BB962C8B-B14F-4D97-AF65-F5344CB8AC3E}">
        <p14:creationId xmlns:p14="http://schemas.microsoft.com/office/powerpoint/2010/main" val="1529507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AE1506-E1E9-697B-22A3-0B43265A8C7F}"/>
              </a:ext>
            </a:extLst>
          </p:cNvPr>
          <p:cNvSpPr>
            <a:spLocks noGrp="1"/>
          </p:cNvSpPr>
          <p:nvPr>
            <p:ph type="body" idx="1"/>
          </p:nvPr>
        </p:nvSpPr>
        <p:spPr>
          <a:xfrm>
            <a:off x="838200" y="273377"/>
            <a:ext cx="10515600" cy="5903586"/>
          </a:xfrm>
        </p:spPr>
        <p:txBody>
          <a:bodyPr>
            <a:normAutofit fontScale="92500" lnSpcReduction="20000"/>
          </a:bodyPr>
          <a:lstStyle/>
          <a:p>
            <a:pPr marL="114300" indent="0">
              <a:buNone/>
            </a:pPr>
            <a:r>
              <a:rPr lang="en-IN" sz="2400" dirty="0"/>
              <a:t>x=</a:t>
            </a:r>
            <a:r>
              <a:rPr lang="en-IN" sz="2400" dirty="0" err="1"/>
              <a:t>df.drop</a:t>
            </a:r>
            <a:r>
              <a:rPr lang="en-IN" sz="2400" dirty="0"/>
              <a:t>('</a:t>
            </a:r>
            <a:r>
              <a:rPr lang="en-IN" sz="2400" dirty="0" err="1"/>
              <a:t>class',axis</a:t>
            </a:r>
            <a:r>
              <a:rPr lang="en-IN" sz="2400" dirty="0"/>
              <a:t>=1)</a:t>
            </a:r>
          </a:p>
          <a:p>
            <a:pPr marL="114300" indent="0">
              <a:buNone/>
            </a:pPr>
            <a:r>
              <a:rPr lang="en-IN" sz="2400" dirty="0"/>
              <a:t>y=</a:t>
            </a:r>
            <a:r>
              <a:rPr lang="en-IN" sz="2400" dirty="0" err="1"/>
              <a:t>df</a:t>
            </a:r>
            <a:r>
              <a:rPr lang="en-IN" sz="2400" dirty="0"/>
              <a:t>['class']</a:t>
            </a:r>
          </a:p>
          <a:p>
            <a:pPr marL="114300" indent="0">
              <a:buNone/>
            </a:pPr>
            <a:r>
              <a:rPr lang="en-IN" sz="2400" dirty="0"/>
              <a:t>from </a:t>
            </a:r>
            <a:r>
              <a:rPr lang="en-IN" sz="2400" dirty="0" err="1"/>
              <a:t>sklearn.model_selection</a:t>
            </a:r>
            <a:r>
              <a:rPr lang="en-IN" sz="2400" dirty="0"/>
              <a:t> import </a:t>
            </a:r>
            <a:r>
              <a:rPr lang="en-IN" sz="2400" dirty="0" err="1"/>
              <a:t>train_test_split</a:t>
            </a:r>
            <a:endParaRPr lang="en-IN" sz="2400" dirty="0"/>
          </a:p>
          <a:p>
            <a:pPr marL="114300" indent="0">
              <a:buNone/>
            </a:pPr>
            <a:r>
              <a:rPr lang="en-IN" sz="2400" dirty="0" err="1"/>
              <a:t>x_train</a:t>
            </a:r>
            <a:r>
              <a:rPr lang="en-IN" sz="2400" dirty="0"/>
              <a:t>, </a:t>
            </a:r>
            <a:r>
              <a:rPr lang="en-IN" sz="2400" dirty="0" err="1"/>
              <a:t>x_test</a:t>
            </a:r>
            <a:r>
              <a:rPr lang="en-IN" sz="2400" dirty="0"/>
              <a:t>, </a:t>
            </a:r>
            <a:r>
              <a:rPr lang="en-IN" sz="2400" dirty="0" err="1"/>
              <a:t>y_train</a:t>
            </a:r>
            <a:r>
              <a:rPr lang="en-IN" sz="2400" dirty="0"/>
              <a:t>, </a:t>
            </a:r>
            <a:r>
              <a:rPr lang="en-IN" sz="2400" dirty="0" err="1"/>
              <a:t>y_test</a:t>
            </a:r>
            <a:r>
              <a:rPr lang="en-IN" sz="2400" dirty="0"/>
              <a:t> = </a:t>
            </a:r>
            <a:r>
              <a:rPr lang="en-IN" sz="2400" dirty="0" err="1"/>
              <a:t>train_test_split</a:t>
            </a:r>
            <a:r>
              <a:rPr lang="en-IN" sz="2400" dirty="0"/>
              <a:t>(x, y, </a:t>
            </a:r>
            <a:r>
              <a:rPr lang="en-IN" sz="2400" dirty="0" err="1"/>
              <a:t>test_size</a:t>
            </a:r>
            <a:r>
              <a:rPr lang="en-IN" sz="2400" dirty="0"/>
              <a:t> = .20, </a:t>
            </a:r>
            <a:r>
              <a:rPr lang="en-IN" sz="2400" dirty="0" err="1"/>
              <a:t>random_state</a:t>
            </a:r>
            <a:r>
              <a:rPr lang="en-IN" sz="2400" dirty="0"/>
              <a:t> = </a:t>
            </a:r>
            <a:r>
              <a:rPr lang="en-IN" sz="2400"/>
              <a:t>1)</a:t>
            </a:r>
            <a:endParaRPr lang="en-IN" sz="2400" dirty="0"/>
          </a:p>
          <a:p>
            <a:pPr marL="114300" indent="0">
              <a:buNone/>
            </a:pPr>
            <a:r>
              <a:rPr lang="en-IN" sz="2400" dirty="0"/>
              <a:t>#LINEAR SUPPORT VECTOR CLASSIFIER</a:t>
            </a:r>
          </a:p>
          <a:p>
            <a:pPr marL="114300" indent="0">
              <a:buNone/>
            </a:pPr>
            <a:r>
              <a:rPr lang="en-IN" sz="2400" dirty="0"/>
              <a:t>from </a:t>
            </a:r>
            <a:r>
              <a:rPr lang="en-IN" sz="2400" dirty="0" err="1"/>
              <a:t>sklearn.svm</a:t>
            </a:r>
            <a:r>
              <a:rPr lang="en-IN" sz="2400" dirty="0"/>
              <a:t> import SVC</a:t>
            </a:r>
          </a:p>
          <a:p>
            <a:pPr marL="114300" indent="0">
              <a:buNone/>
            </a:pPr>
            <a:r>
              <a:rPr lang="en-IN" sz="2400" dirty="0"/>
              <a:t>## Instantiate the model</a:t>
            </a:r>
          </a:p>
          <a:p>
            <a:pPr marL="114300" indent="0">
              <a:buNone/>
            </a:pPr>
            <a:r>
              <a:rPr lang="en-IN" sz="2400" dirty="0"/>
              <a:t>svc = SVC()</a:t>
            </a:r>
          </a:p>
          <a:p>
            <a:pPr marL="114300" indent="0">
              <a:buNone/>
            </a:pPr>
            <a:r>
              <a:rPr lang="en-IN" sz="2400" dirty="0"/>
              <a:t># Fit the model on training data</a:t>
            </a:r>
          </a:p>
          <a:p>
            <a:pPr marL="114300" indent="0">
              <a:buNone/>
            </a:pPr>
            <a:r>
              <a:rPr lang="en-IN" sz="2400" dirty="0" err="1"/>
              <a:t>svc.fit</a:t>
            </a:r>
            <a:r>
              <a:rPr lang="en-IN" sz="2400" dirty="0"/>
              <a:t>(</a:t>
            </a:r>
            <a:r>
              <a:rPr lang="en-IN" sz="2400" dirty="0" err="1"/>
              <a:t>x_train</a:t>
            </a:r>
            <a:r>
              <a:rPr lang="en-IN" sz="2400" dirty="0"/>
              <a:t>, </a:t>
            </a:r>
            <a:r>
              <a:rPr lang="en-IN" sz="2400" dirty="0" err="1"/>
              <a:t>y_train</a:t>
            </a:r>
            <a:r>
              <a:rPr lang="en-IN" sz="2400" dirty="0"/>
              <a:t>)</a:t>
            </a:r>
          </a:p>
          <a:p>
            <a:pPr marL="114300" indent="0">
              <a:buNone/>
            </a:pPr>
            <a:r>
              <a:rPr lang="en-IN" sz="2400" dirty="0"/>
              <a:t>## Getting the predictions for </a:t>
            </a:r>
            <a:r>
              <a:rPr lang="en-IN" sz="2400" dirty="0" err="1"/>
              <a:t>x_test</a:t>
            </a:r>
            <a:endParaRPr lang="en-IN" sz="2400" dirty="0"/>
          </a:p>
          <a:p>
            <a:pPr marL="114300" indent="0">
              <a:buNone/>
            </a:pPr>
            <a:r>
              <a:rPr lang="en-IN" sz="2400" dirty="0" err="1"/>
              <a:t>y_pred_svc</a:t>
            </a:r>
            <a:r>
              <a:rPr lang="en-IN" sz="2400" dirty="0"/>
              <a:t> = </a:t>
            </a:r>
            <a:r>
              <a:rPr lang="en-IN" sz="2400" dirty="0" err="1"/>
              <a:t>svc.predict</a:t>
            </a:r>
            <a:r>
              <a:rPr lang="en-IN" sz="2400" dirty="0"/>
              <a:t>(</a:t>
            </a:r>
            <a:r>
              <a:rPr lang="en-IN" sz="2400" dirty="0" err="1"/>
              <a:t>x_test</a:t>
            </a:r>
            <a:r>
              <a:rPr lang="en-IN" sz="2400" dirty="0"/>
              <a:t>)</a:t>
            </a:r>
          </a:p>
          <a:p>
            <a:pPr marL="114300" indent="0">
              <a:buNone/>
            </a:pPr>
            <a:r>
              <a:rPr lang="en-US" sz="2400" dirty="0"/>
              <a:t>print('--'*50)</a:t>
            </a:r>
          </a:p>
          <a:p>
            <a:pPr marL="114300" indent="0">
              <a:buNone/>
            </a:pPr>
            <a:r>
              <a:rPr lang="en-US" sz="2400" dirty="0" err="1"/>
              <a:t>svc_accuracy</a:t>
            </a:r>
            <a:r>
              <a:rPr lang="en-US" sz="2400" dirty="0"/>
              <a:t> = round(</a:t>
            </a:r>
            <a:r>
              <a:rPr lang="en-US" sz="2400" dirty="0" err="1"/>
              <a:t>accuracy_score</a:t>
            </a:r>
            <a:r>
              <a:rPr lang="en-US" sz="2400" dirty="0"/>
              <a:t>(</a:t>
            </a:r>
            <a:r>
              <a:rPr lang="en-US" sz="2400" dirty="0" err="1"/>
              <a:t>y_test</a:t>
            </a:r>
            <a:r>
              <a:rPr lang="en-US" sz="2400" dirty="0"/>
              <a:t>, </a:t>
            </a:r>
            <a:r>
              <a:rPr lang="en-US" sz="2400" dirty="0" err="1"/>
              <a:t>y_pred_svc</a:t>
            </a:r>
            <a:r>
              <a:rPr lang="en-US" sz="2400" dirty="0"/>
              <a:t>)*100,8)</a:t>
            </a:r>
          </a:p>
          <a:p>
            <a:pPr marL="114300" indent="0">
              <a:buNone/>
            </a:pPr>
            <a:r>
              <a:rPr lang="en-US" sz="2400" dirty="0"/>
              <a:t>print('Accuracy = ', </a:t>
            </a:r>
            <a:r>
              <a:rPr lang="en-US" sz="2400" dirty="0" err="1"/>
              <a:t>svc_accuracy</a:t>
            </a:r>
            <a:r>
              <a:rPr lang="en-US" sz="2400" dirty="0"/>
              <a:t>,'%')</a:t>
            </a:r>
          </a:p>
          <a:p>
            <a:pPr marL="114300" indent="0">
              <a:buNone/>
            </a:pPr>
            <a:endParaRPr lang="en-IN" sz="2400" dirty="0"/>
          </a:p>
          <a:p>
            <a:pPr marL="114300" indent="0">
              <a:buNone/>
            </a:pPr>
            <a:endParaRPr lang="en-IN" sz="2400" dirty="0"/>
          </a:p>
        </p:txBody>
      </p:sp>
    </p:spTree>
    <p:extLst>
      <p:ext uri="{BB962C8B-B14F-4D97-AF65-F5344CB8AC3E}">
        <p14:creationId xmlns:p14="http://schemas.microsoft.com/office/powerpoint/2010/main" val="716640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D23482-DF18-30BF-5074-D47009B29B86}"/>
              </a:ext>
            </a:extLst>
          </p:cNvPr>
          <p:cNvSpPr>
            <a:spLocks noGrp="1"/>
          </p:cNvSpPr>
          <p:nvPr>
            <p:ph type="body" idx="1"/>
          </p:nvPr>
        </p:nvSpPr>
        <p:spPr>
          <a:xfrm>
            <a:off x="838200" y="207390"/>
            <a:ext cx="10515600" cy="6485641"/>
          </a:xfrm>
        </p:spPr>
        <p:txBody>
          <a:bodyPr>
            <a:normAutofit lnSpcReduction="10000"/>
          </a:bodyPr>
          <a:lstStyle/>
          <a:p>
            <a:pPr marL="114300" indent="0">
              <a:buNone/>
            </a:pPr>
            <a:r>
              <a:rPr lang="en-IN" dirty="0"/>
              <a:t>#KNN</a:t>
            </a:r>
          </a:p>
          <a:p>
            <a:pPr marL="114300" indent="0">
              <a:buNone/>
            </a:pPr>
            <a:r>
              <a:rPr lang="en-IN" dirty="0"/>
              <a:t>from </a:t>
            </a:r>
            <a:r>
              <a:rPr lang="en-IN" dirty="0" err="1"/>
              <a:t>sklearn.neighbors</a:t>
            </a:r>
            <a:r>
              <a:rPr lang="en-IN" dirty="0"/>
              <a:t> import </a:t>
            </a:r>
            <a:r>
              <a:rPr lang="en-IN" dirty="0" err="1"/>
              <a:t>KNeighborsClassifier</a:t>
            </a:r>
            <a:endParaRPr lang="en-IN" dirty="0"/>
          </a:p>
          <a:p>
            <a:pPr marL="114300" indent="0">
              <a:buNone/>
            </a:pPr>
            <a:r>
              <a:rPr lang="en-IN" dirty="0"/>
              <a:t>from </a:t>
            </a:r>
            <a:r>
              <a:rPr lang="en-IN" dirty="0" err="1"/>
              <a:t>sklearn.model_selection</a:t>
            </a:r>
            <a:r>
              <a:rPr lang="en-IN" dirty="0"/>
              <a:t> import </a:t>
            </a:r>
            <a:r>
              <a:rPr lang="en-IN" dirty="0" err="1"/>
              <a:t>KFold,GridSearchCV</a:t>
            </a:r>
            <a:endParaRPr lang="en-IN" dirty="0"/>
          </a:p>
          <a:p>
            <a:pPr marL="114300" indent="0">
              <a:buNone/>
            </a:pPr>
            <a:r>
              <a:rPr lang="en-IN" dirty="0" err="1"/>
              <a:t>param_grid</a:t>
            </a:r>
            <a:r>
              <a:rPr lang="en-IN" dirty="0"/>
              <a:t>={'</a:t>
            </a:r>
            <a:r>
              <a:rPr lang="en-IN" dirty="0" err="1"/>
              <a:t>leaf_size</a:t>
            </a:r>
            <a:r>
              <a:rPr lang="en-IN" dirty="0"/>
              <a:t>':[2,5,7,9,11],'</a:t>
            </a:r>
            <a:r>
              <a:rPr lang="en-IN" dirty="0" err="1"/>
              <a:t>n_neighbors</a:t>
            </a:r>
            <a:r>
              <a:rPr lang="en-IN" dirty="0"/>
              <a:t>':[2,5,7,9,11],'p':[1,2]}</a:t>
            </a:r>
          </a:p>
          <a:p>
            <a:pPr marL="114300" indent="0">
              <a:buNone/>
            </a:pPr>
            <a:r>
              <a:rPr lang="en-IN" dirty="0"/>
              <a:t>grid=</a:t>
            </a:r>
            <a:r>
              <a:rPr lang="en-IN" dirty="0" err="1"/>
              <a:t>GridSearchCV</a:t>
            </a:r>
            <a:r>
              <a:rPr lang="en-IN" dirty="0"/>
              <a:t>(</a:t>
            </a:r>
            <a:r>
              <a:rPr lang="en-IN" dirty="0" err="1"/>
              <a:t>KNeighborsClassifier</a:t>
            </a:r>
            <a:r>
              <a:rPr lang="en-IN" dirty="0"/>
              <a:t>(),</a:t>
            </a:r>
            <a:r>
              <a:rPr lang="en-IN" dirty="0" err="1"/>
              <a:t>param_grid</a:t>
            </a:r>
            <a:r>
              <a:rPr lang="en-IN" dirty="0"/>
              <a:t>=</a:t>
            </a:r>
            <a:r>
              <a:rPr lang="en-IN" dirty="0" err="1"/>
              <a:t>param_grid</a:t>
            </a:r>
            <a:r>
              <a:rPr lang="en-IN" dirty="0"/>
              <a:t>)</a:t>
            </a:r>
          </a:p>
          <a:p>
            <a:pPr marL="114300" indent="0">
              <a:buNone/>
            </a:pPr>
            <a:r>
              <a:rPr lang="en-IN" dirty="0" err="1"/>
              <a:t>grid.fit</a:t>
            </a:r>
            <a:r>
              <a:rPr lang="en-IN" dirty="0"/>
              <a:t>(</a:t>
            </a:r>
            <a:r>
              <a:rPr lang="en-IN" dirty="0" err="1"/>
              <a:t>x_train,y_train</a:t>
            </a:r>
            <a:r>
              <a:rPr lang="en-IN" dirty="0"/>
              <a:t>)</a:t>
            </a:r>
          </a:p>
          <a:p>
            <a:pPr marL="114300" indent="0">
              <a:buNone/>
            </a:pPr>
            <a:r>
              <a:rPr lang="en-IN" dirty="0"/>
              <a:t>KNN=</a:t>
            </a:r>
            <a:r>
              <a:rPr lang="en-IN" dirty="0" err="1"/>
              <a:t>KNeighborsClassifier</a:t>
            </a:r>
            <a:r>
              <a:rPr lang="en-IN" dirty="0"/>
              <a:t>(</a:t>
            </a:r>
            <a:r>
              <a:rPr lang="en-IN" dirty="0" err="1"/>
              <a:t>n_neighbors</a:t>
            </a:r>
            <a:r>
              <a:rPr lang="en-IN" dirty="0"/>
              <a:t>=11,p=2,leaf_size=5)</a:t>
            </a:r>
          </a:p>
          <a:p>
            <a:pPr marL="114300" indent="0">
              <a:buNone/>
            </a:pPr>
            <a:r>
              <a:rPr lang="en-IN" dirty="0" err="1"/>
              <a:t>KNN.fit</a:t>
            </a:r>
            <a:r>
              <a:rPr lang="en-IN" dirty="0"/>
              <a:t>(</a:t>
            </a:r>
            <a:r>
              <a:rPr lang="en-IN" dirty="0" err="1"/>
              <a:t>x_train,y_train</a:t>
            </a:r>
            <a:r>
              <a:rPr lang="en-IN" dirty="0"/>
              <a:t>)</a:t>
            </a:r>
          </a:p>
          <a:p>
            <a:pPr marL="114300" indent="0">
              <a:buNone/>
            </a:pPr>
            <a:r>
              <a:rPr lang="en-IN" dirty="0" err="1"/>
              <a:t>KNN_pred</a:t>
            </a:r>
            <a:r>
              <a:rPr lang="en-IN" dirty="0"/>
              <a:t>=</a:t>
            </a:r>
            <a:r>
              <a:rPr lang="en-IN" dirty="0" err="1"/>
              <a:t>KNN.predict</a:t>
            </a:r>
            <a:r>
              <a:rPr lang="en-IN" dirty="0"/>
              <a:t>(</a:t>
            </a:r>
            <a:r>
              <a:rPr lang="en-IN" dirty="0" err="1"/>
              <a:t>x_test</a:t>
            </a:r>
            <a:r>
              <a:rPr lang="en-IN" dirty="0"/>
              <a:t>)</a:t>
            </a:r>
          </a:p>
          <a:p>
            <a:pPr marL="114300" indent="0">
              <a:buNone/>
            </a:pPr>
            <a:r>
              <a:rPr lang="en-IN" dirty="0" err="1"/>
              <a:t>KNN_pred</a:t>
            </a:r>
            <a:endParaRPr lang="en-IN" dirty="0"/>
          </a:p>
          <a:p>
            <a:pPr marL="114300" indent="0">
              <a:buNone/>
            </a:pPr>
            <a:r>
              <a:rPr lang="en-IN" dirty="0" err="1"/>
              <a:t>knn_accuracy</a:t>
            </a:r>
            <a:r>
              <a:rPr lang="en-IN" dirty="0"/>
              <a:t> = round(</a:t>
            </a:r>
            <a:r>
              <a:rPr lang="en-IN" dirty="0" err="1"/>
              <a:t>accuracy_score</a:t>
            </a:r>
            <a:r>
              <a:rPr lang="en-IN" dirty="0"/>
              <a:t>(</a:t>
            </a:r>
            <a:r>
              <a:rPr lang="en-IN" dirty="0" err="1"/>
              <a:t>y_test</a:t>
            </a:r>
            <a:r>
              <a:rPr lang="en-IN" dirty="0"/>
              <a:t>, </a:t>
            </a:r>
            <a:r>
              <a:rPr lang="en-IN" dirty="0" err="1"/>
              <a:t>KNN_pred</a:t>
            </a:r>
            <a:r>
              <a:rPr lang="en-IN" dirty="0"/>
              <a:t>)*100,8)</a:t>
            </a:r>
          </a:p>
          <a:p>
            <a:pPr marL="114300" indent="0">
              <a:buNone/>
            </a:pPr>
            <a:r>
              <a:rPr lang="en-IN" dirty="0"/>
              <a:t>print('Accuracy = ',</a:t>
            </a:r>
            <a:r>
              <a:rPr lang="en-IN" dirty="0" err="1"/>
              <a:t>knn_accuracy</a:t>
            </a:r>
            <a:r>
              <a:rPr lang="en-IN" dirty="0"/>
              <a:t>,'%')</a:t>
            </a:r>
          </a:p>
        </p:txBody>
      </p:sp>
    </p:spTree>
    <p:extLst>
      <p:ext uri="{BB962C8B-B14F-4D97-AF65-F5344CB8AC3E}">
        <p14:creationId xmlns:p14="http://schemas.microsoft.com/office/powerpoint/2010/main" val="156313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BDE667B6-000A-D96A-5146-C790D5B10E3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Deviation</a:t>
            </a:r>
          </a:p>
        </p:txBody>
      </p:sp>
      <p:sp>
        <p:nvSpPr>
          <p:cNvPr id="6" name="Text Placeholder 5">
            <a:extLst>
              <a:ext uri="{FF2B5EF4-FFF2-40B4-BE49-F238E27FC236}">
                <a16:creationId xmlns:a16="http://schemas.microsoft.com/office/drawing/2014/main" id="{123A5FF2-76C1-547B-DB89-702F7A598920}"/>
              </a:ext>
            </a:extLst>
          </p:cNvPr>
          <p:cNvSpPr>
            <a:spLocks noGrp="1"/>
          </p:cNvSpPr>
          <p:nvPr>
            <p:ph type="body" idx="1"/>
          </p:nvPr>
        </p:nvSpPr>
        <p:spPr/>
        <p:txBody>
          <a:bodyPr>
            <a:normAutofit/>
          </a:bodyPr>
          <a:lstStyle/>
          <a:p>
            <a:r>
              <a:rPr lang="en-US" sz="2400" dirty="0"/>
              <a:t>We have included an extra algorithm in this project which is SVC for more efficient result.</a:t>
            </a:r>
            <a:endParaRPr lang="en-IN" sz="2400" dirty="0"/>
          </a:p>
        </p:txBody>
      </p:sp>
    </p:spTree>
    <p:extLst>
      <p:ext uri="{BB962C8B-B14F-4D97-AF65-F5344CB8AC3E}">
        <p14:creationId xmlns:p14="http://schemas.microsoft.com/office/powerpoint/2010/main" val="420930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a:t>
            </a:r>
            <a:r>
              <a:rPr lang="en-US" sz="2200" dirty="0" err="1"/>
              <a:t>CurrencyDetection</a:t>
            </a:r>
            <a:r>
              <a:rPr lang="en-US" sz="2200" dirty="0"/>
              <a:t>,” 2019 Int. Conf. Recent Adv. </a:t>
            </a:r>
            <a:r>
              <a:rPr lang="en-US" sz="2200" dirty="0" err="1"/>
              <a:t>EnergyEfficient</a:t>
            </a:r>
            <a:r>
              <a:rPr lang="en-US" sz="2200" dirty="0"/>
              <a:t> </a:t>
            </a:r>
            <a:r>
              <a:rPr lang="en-US" sz="2200" dirty="0" err="1"/>
              <a:t>Comput</a:t>
            </a:r>
            <a:r>
              <a:rPr lang="en-US" sz="2200" dirty="0"/>
              <a:t>. </a:t>
            </a:r>
            <a:r>
              <a:rPr lang="en-US" sz="2200" dirty="0" err="1"/>
              <a: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dirty="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In this project, We are building an application for detecting the fake currency. Using this application we can easily find the difference between Fake Currency and Genuine Currency.</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We are making use of KNN and SVC machine learning algorithm to differentiate the currency. KNN has a high accuracy for small data sets making it desirable to be used for the computer vision task. While SVC algorithm is effective for the tasks like image recognition, text classification and bioinformatics. </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We are using these two algorithms in our application to produce the result with more accurate with the help of less dataset and in efficient manner.</a:t>
            </a:r>
            <a:endParaRPr dirty="0"/>
          </a:p>
          <a:p>
            <a:pPr marL="342900" lvl="0" indent="-170180" algn="l" rtl="0">
              <a:lnSpc>
                <a:spcPct val="100000"/>
              </a:lnSpc>
              <a:spcBef>
                <a:spcPts val="0"/>
              </a:spcBef>
              <a:spcAft>
                <a:spcPts val="0"/>
              </a:spcAft>
              <a:buSzPts val="2720"/>
              <a:buNone/>
            </a:pPr>
            <a:endParaRPr lang="en-IN" sz="2000" dirty="0"/>
          </a:p>
          <a:p>
            <a:pPr marL="342900" lvl="0" indent="-170180" algn="l" rtl="0">
              <a:lnSpc>
                <a:spcPct val="100000"/>
              </a:lnSpc>
              <a:spcBef>
                <a:spcPts val="0"/>
              </a:spcBef>
              <a:spcAft>
                <a:spcPts val="0"/>
              </a:spcAft>
              <a:buSzPts val="272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r>
              <a:rPr lang="en-US" sz="2400" dirty="0"/>
              <a:t>In the existing system, different traditional strategies and methods are available for fake currency identification based on the colors, width, and serial numbers mentioned. </a:t>
            </a:r>
          </a:p>
          <a:p>
            <a:pPr indent="-457200" algn="just">
              <a:spcBef>
                <a:spcPts val="0"/>
              </a:spcBef>
              <a:buSzPts val="2800"/>
            </a:pPr>
            <a:endParaRPr lang="en-US" sz="2400" dirty="0"/>
          </a:p>
          <a:p>
            <a:pPr indent="-457200" algn="just">
              <a:spcBef>
                <a:spcPts val="0"/>
              </a:spcBef>
              <a:buSzPts val="2800"/>
            </a:pPr>
            <a:r>
              <a:rPr lang="en-US" sz="2400" dirty="0"/>
              <a:t>Processing these attributes by using digital technologies will give high false positive results leading to lower accuracy of the technology. </a:t>
            </a:r>
          </a:p>
          <a:p>
            <a:pPr indent="-457200" algn="just">
              <a:spcBef>
                <a:spcPts val="0"/>
              </a:spcBef>
              <a:buSzPts val="2800"/>
            </a:pPr>
            <a:endParaRPr lang="en-US" sz="2400" dirty="0"/>
          </a:p>
          <a:p>
            <a:pPr indent="-457200" algn="just">
              <a:spcBef>
                <a:spcPts val="0"/>
              </a:spcBef>
              <a:buSzPts val="2800"/>
            </a:pPr>
            <a:r>
              <a:rPr lang="en-US" sz="2400" dirty="0"/>
              <a:t>In this system First, to classify the nationality to use certain predefined rules. Areas of significance, and then derive the denomination value. </a:t>
            </a:r>
          </a:p>
          <a:p>
            <a:pPr indent="-457200" algn="just">
              <a:spcBef>
                <a:spcPts val="0"/>
              </a:spcBef>
              <a:buSzPts val="2800"/>
            </a:pPr>
            <a:endParaRPr lang="en-US" sz="2400" dirty="0"/>
          </a:p>
          <a:p>
            <a:pPr indent="-457200" algn="just">
              <a:spcBef>
                <a:spcPts val="0"/>
              </a:spcBef>
              <a:buSzPts val="2800"/>
            </a:pPr>
            <a:r>
              <a:rPr lang="en-US" sz="2400" dirty="0"/>
              <a:t>Using features such as scale, color, or script on a note, based on how distinctive the notes are in the same region.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r>
              <a:rPr lang="en-US" sz="2000" dirty="0"/>
              <a:t>Our proposed solution/system is to use  K-Nearest Neighbors and Support Vector Classifier. </a:t>
            </a:r>
          </a:p>
          <a:p>
            <a:pPr marL="520700" algn="just">
              <a:spcBef>
                <a:spcPts val="0"/>
              </a:spcBef>
              <a:buSzPts val="2800"/>
            </a:pPr>
            <a:endParaRPr lang="en-US" sz="2000" dirty="0"/>
          </a:p>
          <a:p>
            <a:pPr marL="520700" algn="just">
              <a:spcBef>
                <a:spcPts val="0"/>
              </a:spcBef>
              <a:buSzPts val="2800"/>
            </a:pPr>
            <a:r>
              <a:rPr lang="en-US" sz="2000" dirty="0"/>
              <a:t>KNN has a high accuracy for data sets making it desirable to be used for the computer vision task. </a:t>
            </a:r>
          </a:p>
          <a:p>
            <a:pPr marL="520700" algn="just">
              <a:spcBef>
                <a:spcPts val="0"/>
              </a:spcBef>
              <a:buSzPts val="2800"/>
            </a:pPr>
            <a:endParaRPr lang="en-US" sz="2000" dirty="0"/>
          </a:p>
          <a:p>
            <a:pPr marL="520700" algn="just">
              <a:spcBef>
                <a:spcPts val="0"/>
              </a:spcBef>
              <a:buSzPts val="2800"/>
            </a:pPr>
            <a:r>
              <a:rPr lang="en-US" sz="2000" dirty="0"/>
              <a:t>While SVC algorithm is effective for the tasks like image recognition, text classification and bioinformatics. </a:t>
            </a:r>
          </a:p>
          <a:p>
            <a:pPr marL="520700" algn="just">
              <a:spcBef>
                <a:spcPts val="0"/>
              </a:spcBef>
              <a:buSzPts val="2800"/>
            </a:pPr>
            <a:endParaRPr lang="en-US" sz="2000" dirty="0"/>
          </a:p>
          <a:p>
            <a:pPr marL="520700" algn="just">
              <a:spcBef>
                <a:spcPts val="0"/>
              </a:spcBef>
              <a:buSzPts val="2800"/>
            </a:pPr>
            <a:r>
              <a:rPr lang="en-US" sz="2000" dirty="0"/>
              <a:t>K- Nearest Neighbor and Support Vector Classifier is trained considering three train test ratio 80:20, 70:30 and 60:40 and measured their performance on the basis various quantitative analysis parameter like Precision, Accuracy, Recall, MCC, F1-Score and others. </a:t>
            </a:r>
          </a:p>
          <a:p>
            <a:pPr marL="520700" algn="just">
              <a:spcBef>
                <a:spcPts val="0"/>
              </a:spcBef>
              <a:buSzPts val="2800"/>
            </a:pPr>
            <a:endParaRPr lang="en-US" sz="2000" dirty="0"/>
          </a:p>
          <a:p>
            <a:pPr marL="520700" algn="just">
              <a:spcBef>
                <a:spcPts val="0"/>
              </a:spcBef>
              <a:buSzPts val="2800"/>
            </a:pPr>
            <a:r>
              <a:rPr lang="en-US" sz="2000" dirty="0"/>
              <a:t>And some of Supervised Machine Learning (SML) algorithm are giving nearly 98% accuracy for this particular train test ratio.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Literature Review</a:t>
            </a:r>
            <a:endParaRPr sz="5400" dirty="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dirty="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dirty="0"/>
          </a:p>
          <a:p>
            <a:pPr marL="457200" lvl="0" indent="-342900" algn="l" rtl="0">
              <a:lnSpc>
                <a:spcPct val="90000"/>
              </a:lnSpc>
              <a:spcBef>
                <a:spcPts val="1000"/>
              </a:spcBef>
              <a:spcAft>
                <a:spcPts val="0"/>
              </a:spcAft>
              <a:buClr>
                <a:schemeClr val="dk1"/>
              </a:buClr>
              <a:buSzPts val="1800"/>
              <a:buChar char="•"/>
            </a:pPr>
            <a:r>
              <a:rPr lang="en-US" sz="2400" dirty="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E23-4354-1D73-F840-A38F8DC1DEF5}"/>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Text Placeholder 2">
            <a:extLst>
              <a:ext uri="{FF2B5EF4-FFF2-40B4-BE49-F238E27FC236}">
                <a16:creationId xmlns:a16="http://schemas.microsoft.com/office/drawing/2014/main" id="{22DA1A53-DB16-A7A8-8B07-B795BC60D0E3}"/>
              </a:ext>
            </a:extLst>
          </p:cNvPr>
          <p:cNvSpPr>
            <a:spLocks noGrp="1"/>
          </p:cNvSpPr>
          <p:nvPr>
            <p:ph type="body" idx="1"/>
          </p:nvPr>
        </p:nvSpPr>
        <p:spPr/>
        <p:txBody>
          <a:bodyPr>
            <a:normAutofit/>
          </a:bodyPr>
          <a:lstStyle/>
          <a:p>
            <a:r>
              <a:rPr lang="en-US" sz="2000" dirty="0"/>
              <a:t>In this century where the majority of people are aware of technology and how it works, many of them indulge in unlawful activities. One of such activities is the production of fake currency which is practiced to deceive people. In this proposal, it is focused on this illegitimate practice and try to bring forward a solution for it. According to a survey, the maximum number of cases of counterfeit in India still relate to fake currency, There were 132 cases of counterfeit currency in 2018, which shot up 37 percent to 181 in 2019. </a:t>
            </a:r>
          </a:p>
          <a:p>
            <a:endParaRPr lang="en-US" sz="2000" dirty="0"/>
          </a:p>
          <a:p>
            <a:r>
              <a:rPr lang="en-US" sz="2000" dirty="0"/>
              <a:t>In order to stop this fraudulent activity, a system is proposed that can be integrated into mobile devices that will detect the fake note as soon as it is scanned by the device. KNN and SVC is a SML algorithm which will be utilized in the proposed system with enhanced accuracy. K-nearest neighbors (KNN) is an algorithm that stores all the available data and classifies a new data point based on the similarity. SVC is effective in high-dimensional spaces.</a:t>
            </a:r>
            <a:endParaRPr lang="en-IN" sz="2000" dirty="0"/>
          </a:p>
        </p:txBody>
      </p:sp>
    </p:spTree>
    <p:extLst>
      <p:ext uri="{BB962C8B-B14F-4D97-AF65-F5344CB8AC3E}">
        <p14:creationId xmlns:p14="http://schemas.microsoft.com/office/powerpoint/2010/main" val="28848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E3997-5173-808D-54BF-8DC0DA7A8091}"/>
              </a:ext>
            </a:extLst>
          </p:cNvPr>
          <p:cNvSpPr>
            <a:spLocks noGrp="1"/>
          </p:cNvSpPr>
          <p:nvPr>
            <p:ph type="body" idx="1"/>
          </p:nvPr>
        </p:nvSpPr>
        <p:spPr>
          <a:xfrm>
            <a:off x="838200" y="612742"/>
            <a:ext cx="10515600" cy="5564221"/>
          </a:xfrm>
        </p:spPr>
        <p:txBody>
          <a:bodyPr>
            <a:normAutofit/>
          </a:bodyPr>
          <a:lstStyle/>
          <a:p>
            <a:r>
              <a:rPr lang="en-US" sz="2400" dirty="0"/>
              <a:t>Supervised machine learning techniques such as KNN and SVC were implemented. The dataset used to train these algorithms was collected by extracting features from banknote images. The dataset also classifies all the samples into a particular class i.e. genuine or forged. The dataset is cleaned and normalized to make the dataset not to be biased.</a:t>
            </a:r>
          </a:p>
          <a:p>
            <a:endParaRPr lang="en-US" sz="2400" dirty="0"/>
          </a:p>
          <a:p>
            <a:r>
              <a:rPr lang="en-US" sz="2400" dirty="0"/>
              <a:t>The model is created using the dataset which is cleaned and normalized. The model is then trained and tested until the accuracy is stable.</a:t>
            </a:r>
          </a:p>
          <a:p>
            <a:endParaRPr lang="en-US" sz="2400" dirty="0"/>
          </a:p>
          <a:p>
            <a:r>
              <a:rPr lang="en-US" sz="2400" dirty="0"/>
              <a:t>Finally the model is integrated with the application using </a:t>
            </a:r>
            <a:r>
              <a:rPr lang="en-US" sz="2400" dirty="0" err="1"/>
              <a:t>api</a:t>
            </a:r>
            <a:r>
              <a:rPr lang="en-US" sz="2400" dirty="0"/>
              <a:t> which will be build using the frameworks mentioned below.</a:t>
            </a:r>
            <a:endParaRPr lang="en-IN" sz="2400" dirty="0"/>
          </a:p>
        </p:txBody>
      </p:sp>
    </p:spTree>
    <p:extLst>
      <p:ext uri="{BB962C8B-B14F-4D97-AF65-F5344CB8AC3E}">
        <p14:creationId xmlns:p14="http://schemas.microsoft.com/office/powerpoint/2010/main" val="11589381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2487</Words>
  <Application>Microsoft Office PowerPoint</Application>
  <PresentationFormat>Widescreen</PresentationFormat>
  <Paragraphs>206</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INTRODUCTION</vt:lpstr>
      <vt:lpstr>PowerPoint Presentation</vt:lpstr>
      <vt:lpstr>Hardware Requirements</vt:lpstr>
      <vt:lpstr>Software Requirements</vt:lpstr>
      <vt:lpstr>System Architecture</vt:lpstr>
      <vt:lpstr>Modules</vt:lpstr>
      <vt:lpstr>PowerPoint Presentation</vt:lpstr>
      <vt:lpstr>PowerPoint Presentation</vt:lpstr>
      <vt:lpstr>PowerPoint Presentation</vt:lpstr>
      <vt:lpstr>PowerPoint Presentation</vt:lpstr>
      <vt:lpstr>PowerPoint Presentation</vt:lpstr>
      <vt:lpstr>PowerPoint Presentation</vt:lpstr>
      <vt:lpstr>  Coding </vt:lpstr>
      <vt:lpstr>PowerPoint Presentation</vt:lpstr>
      <vt:lpstr>PowerPoint Presentation</vt:lpstr>
      <vt:lpstr>PowerPoint Presentation</vt:lpstr>
      <vt:lpstr>PowerPoint Presentation</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VARUNKUMAR</cp:lastModifiedBy>
  <cp:revision>82</cp:revision>
  <dcterms:created xsi:type="dcterms:W3CDTF">2023-01-30T14:11:45Z</dcterms:created>
  <dcterms:modified xsi:type="dcterms:W3CDTF">2023-03-02T01:57:40Z</dcterms:modified>
</cp:coreProperties>
</file>