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87" r:id="rId3"/>
    <p:sldId id="290" r:id="rId4"/>
    <p:sldId id="291" r:id="rId5"/>
    <p:sldId id="292" r:id="rId6"/>
    <p:sldId id="293" r:id="rId7"/>
    <p:sldId id="288" r:id="rId8"/>
    <p:sldId id="294" r:id="rId9"/>
    <p:sldId id="257" r:id="rId10"/>
    <p:sldId id="267" r:id="rId11"/>
    <p:sldId id="259" r:id="rId12"/>
    <p:sldId id="268" r:id="rId13"/>
    <p:sldId id="269" r:id="rId14"/>
    <p:sldId id="270" r:id="rId15"/>
    <p:sldId id="271" r:id="rId16"/>
    <p:sldId id="272" r:id="rId17"/>
    <p:sldId id="273" r:id="rId18"/>
    <p:sldId id="274" r:id="rId19"/>
    <p:sldId id="275" r:id="rId20"/>
    <p:sldId id="276" r:id="rId21"/>
    <p:sldId id="260" r:id="rId22"/>
    <p:sldId id="261" r:id="rId23"/>
    <p:sldId id="262" r:id="rId24"/>
    <p:sldId id="263" r:id="rId25"/>
    <p:sldId id="264" r:id="rId26"/>
    <p:sldId id="277" r:id="rId27"/>
    <p:sldId id="266" r:id="rId28"/>
    <p:sldId id="265" r:id="rId29"/>
    <p:sldId id="278" r:id="rId30"/>
    <p:sldId id="279" r:id="rId31"/>
    <p:sldId id="280" r:id="rId32"/>
    <p:sldId id="281" r:id="rId33"/>
    <p:sldId id="282" r:id="rId34"/>
    <p:sldId id="283" r:id="rId35"/>
    <p:sldId id="284"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66" d="100"/>
          <a:sy n="66" d="100"/>
        </p:scale>
        <p:origin x="119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7/18/2022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7/18/2022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7/18/2022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7/18/2022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sonarqube</a:t>
            </a:r>
            <a:endParaRPr lang="en-IN" dirty="0"/>
          </a:p>
        </p:txBody>
      </p:sp>
    </p:spTree>
    <p:extLst>
      <p:ext uri="{BB962C8B-B14F-4D97-AF65-F5344CB8AC3E}">
        <p14:creationId xmlns:p14="http://schemas.microsoft.com/office/powerpoint/2010/main" val="320799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0076" y="1409700"/>
            <a:ext cx="11285836" cy="5357124"/>
          </a:xfrm>
          <a:prstGeom prst="rect">
            <a:avLst/>
          </a:prstGeom>
        </p:spPr>
      </p:pic>
      <p:sp>
        <p:nvSpPr>
          <p:cNvPr id="5" name="Rectangle 4"/>
          <p:cNvSpPr/>
          <p:nvPr/>
        </p:nvSpPr>
        <p:spPr>
          <a:xfrm>
            <a:off x="682907" y="4734046"/>
            <a:ext cx="11285316" cy="42826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Up Arrow 5"/>
          <p:cNvSpPr/>
          <p:nvPr/>
        </p:nvSpPr>
        <p:spPr>
          <a:xfrm>
            <a:off x="9074552" y="1833166"/>
            <a:ext cx="671332" cy="25927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847635" y="370390"/>
            <a:ext cx="2986269"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Choose the t2.medium instance.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690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9625" y="1171575"/>
            <a:ext cx="11259107" cy="5505712"/>
          </a:xfrm>
          <a:prstGeom prst="rect">
            <a:avLst/>
          </a:prstGeom>
        </p:spPr>
      </p:pic>
      <p:sp>
        <p:nvSpPr>
          <p:cNvPr id="4" name="Rectangle 3"/>
          <p:cNvSpPr/>
          <p:nvPr/>
        </p:nvSpPr>
        <p:spPr>
          <a:xfrm>
            <a:off x="3426106" y="5243332"/>
            <a:ext cx="4305783" cy="93754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7893934" y="5162309"/>
            <a:ext cx="706056" cy="41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913109" y="4458502"/>
            <a:ext cx="2870521"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Add the user data for </a:t>
            </a:r>
            <a:r>
              <a:rPr lang="en-US" sz="2400" dirty="0" err="1" smtClean="0">
                <a:latin typeface="Arial" panose="020B0604020202020204" pitchFamily="34" charset="0"/>
                <a:cs typeface="Arial" panose="020B0604020202020204" pitchFamily="34" charset="0"/>
              </a:rPr>
              <a:t>sonarqube</a:t>
            </a:r>
            <a:r>
              <a:rPr lang="en-US" sz="2400" dirty="0" smtClean="0">
                <a:latin typeface="Arial" panose="020B0604020202020204" pitchFamily="34" charset="0"/>
                <a:cs typeface="Arial" panose="020B0604020202020204" pitchFamily="34" charset="0"/>
              </a:rPr>
              <a:t> or run as a script in terminal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00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473" y="889844"/>
            <a:ext cx="8617527" cy="5078313"/>
          </a:xfrm>
          <a:prstGeom prst="rect">
            <a:avLst/>
          </a:prstGeom>
        </p:spPr>
        <p:txBody>
          <a:bodyPr wrap="square">
            <a:spAutoFit/>
          </a:bodyPr>
          <a:lstStyle/>
          <a:p>
            <a:r>
              <a:rPr lang="en-IN" dirty="0"/>
              <a:t>#!/bin/bash</a:t>
            </a:r>
          </a:p>
          <a:p>
            <a:r>
              <a:rPr lang="en-IN" dirty="0" err="1"/>
              <a:t>cp</a:t>
            </a:r>
            <a:r>
              <a:rPr lang="en-IN" dirty="0"/>
              <a:t> /</a:t>
            </a:r>
            <a:r>
              <a:rPr lang="en-IN" dirty="0" err="1"/>
              <a:t>etc</a:t>
            </a:r>
            <a:r>
              <a:rPr lang="en-IN" dirty="0"/>
              <a:t>/</a:t>
            </a:r>
            <a:r>
              <a:rPr lang="en-IN" dirty="0" err="1"/>
              <a:t>sysctl.conf</a:t>
            </a:r>
            <a:r>
              <a:rPr lang="en-IN" dirty="0"/>
              <a:t> /root/</a:t>
            </a:r>
            <a:r>
              <a:rPr lang="en-IN" dirty="0" err="1"/>
              <a:t>sysctl.conf_backup</a:t>
            </a:r>
            <a:endParaRPr lang="en-IN" dirty="0"/>
          </a:p>
          <a:p>
            <a:r>
              <a:rPr lang="en-IN" dirty="0"/>
              <a:t>cat &lt;&lt;EOT&gt; /</a:t>
            </a:r>
            <a:r>
              <a:rPr lang="en-IN" dirty="0" err="1"/>
              <a:t>etc</a:t>
            </a:r>
            <a:r>
              <a:rPr lang="en-IN" dirty="0"/>
              <a:t>/</a:t>
            </a:r>
            <a:r>
              <a:rPr lang="en-IN" dirty="0" err="1"/>
              <a:t>sysctl.conf</a:t>
            </a:r>
            <a:endParaRPr lang="en-IN" dirty="0"/>
          </a:p>
          <a:p>
            <a:r>
              <a:rPr lang="en-IN" dirty="0" err="1"/>
              <a:t>vm.max_map_count</a:t>
            </a:r>
            <a:r>
              <a:rPr lang="en-IN" dirty="0"/>
              <a:t>=262144</a:t>
            </a:r>
          </a:p>
          <a:p>
            <a:r>
              <a:rPr lang="en-IN" dirty="0" err="1"/>
              <a:t>fs.file</a:t>
            </a:r>
            <a:r>
              <a:rPr lang="en-IN" dirty="0"/>
              <a:t>-max=65536</a:t>
            </a:r>
          </a:p>
          <a:p>
            <a:r>
              <a:rPr lang="en-IN" dirty="0" err="1"/>
              <a:t>ulimit</a:t>
            </a:r>
            <a:r>
              <a:rPr lang="en-IN" dirty="0"/>
              <a:t> -n 65536</a:t>
            </a:r>
          </a:p>
          <a:p>
            <a:r>
              <a:rPr lang="en-IN" dirty="0" err="1"/>
              <a:t>ulimit</a:t>
            </a:r>
            <a:r>
              <a:rPr lang="en-IN" dirty="0"/>
              <a:t> -u 4096</a:t>
            </a:r>
          </a:p>
          <a:p>
            <a:r>
              <a:rPr lang="en-IN" dirty="0"/>
              <a:t>EOT</a:t>
            </a:r>
          </a:p>
          <a:p>
            <a:r>
              <a:rPr lang="en-IN" dirty="0" err="1"/>
              <a:t>cp</a:t>
            </a:r>
            <a:r>
              <a:rPr lang="en-IN" dirty="0"/>
              <a:t> /</a:t>
            </a:r>
            <a:r>
              <a:rPr lang="en-IN" dirty="0" err="1"/>
              <a:t>etc</a:t>
            </a:r>
            <a:r>
              <a:rPr lang="en-IN" dirty="0"/>
              <a:t>/security/</a:t>
            </a:r>
            <a:r>
              <a:rPr lang="en-IN" dirty="0" err="1"/>
              <a:t>limits.conf</a:t>
            </a:r>
            <a:r>
              <a:rPr lang="en-IN" dirty="0"/>
              <a:t> /root/</a:t>
            </a:r>
            <a:r>
              <a:rPr lang="en-IN" dirty="0" err="1"/>
              <a:t>sec_limit.conf_backup</a:t>
            </a:r>
            <a:endParaRPr lang="en-IN" dirty="0"/>
          </a:p>
          <a:p>
            <a:r>
              <a:rPr lang="en-IN" dirty="0"/>
              <a:t>cat &lt;&lt;EOT&gt; /</a:t>
            </a:r>
            <a:r>
              <a:rPr lang="en-IN" dirty="0" err="1"/>
              <a:t>etc</a:t>
            </a:r>
            <a:r>
              <a:rPr lang="en-IN" dirty="0"/>
              <a:t>/security/</a:t>
            </a:r>
            <a:r>
              <a:rPr lang="en-IN" dirty="0" err="1"/>
              <a:t>limits.conf</a:t>
            </a:r>
            <a:endParaRPr lang="en-IN" dirty="0"/>
          </a:p>
          <a:p>
            <a:r>
              <a:rPr lang="en-IN" dirty="0" err="1"/>
              <a:t>sonarqube</a:t>
            </a:r>
            <a:r>
              <a:rPr lang="en-IN" dirty="0"/>
              <a:t>   -   </a:t>
            </a:r>
            <a:r>
              <a:rPr lang="en-IN" dirty="0" err="1"/>
              <a:t>nofile</a:t>
            </a:r>
            <a:r>
              <a:rPr lang="en-IN" dirty="0"/>
              <a:t>   65536</a:t>
            </a:r>
          </a:p>
          <a:p>
            <a:r>
              <a:rPr lang="en-IN" dirty="0" err="1"/>
              <a:t>sonarqube</a:t>
            </a:r>
            <a:r>
              <a:rPr lang="en-IN" dirty="0"/>
              <a:t>   -   </a:t>
            </a:r>
            <a:r>
              <a:rPr lang="en-IN" dirty="0" err="1"/>
              <a:t>nproc</a:t>
            </a:r>
            <a:r>
              <a:rPr lang="en-IN" dirty="0"/>
              <a:t>    409</a:t>
            </a:r>
          </a:p>
          <a:p>
            <a:r>
              <a:rPr lang="en-IN" dirty="0"/>
              <a:t>EOT</a:t>
            </a:r>
          </a:p>
          <a:p>
            <a:r>
              <a:rPr lang="en-IN" dirty="0" err="1"/>
              <a:t>sudo</a:t>
            </a:r>
            <a:r>
              <a:rPr lang="en-IN" dirty="0"/>
              <a:t> apt-get update -y</a:t>
            </a:r>
          </a:p>
          <a:p>
            <a:r>
              <a:rPr lang="en-IN" dirty="0" err="1"/>
              <a:t>sudo</a:t>
            </a:r>
            <a:r>
              <a:rPr lang="en-IN" dirty="0"/>
              <a:t> apt-get install openjdk-11-jdk -y</a:t>
            </a:r>
          </a:p>
          <a:p>
            <a:r>
              <a:rPr lang="en-IN" dirty="0" err="1"/>
              <a:t>sudo</a:t>
            </a:r>
            <a:r>
              <a:rPr lang="en-IN" dirty="0"/>
              <a:t> update-alternatives --</a:t>
            </a:r>
            <a:r>
              <a:rPr lang="en-IN" dirty="0" err="1"/>
              <a:t>config</a:t>
            </a:r>
            <a:r>
              <a:rPr lang="en-IN" dirty="0"/>
              <a:t> java</a:t>
            </a:r>
          </a:p>
          <a:p>
            <a:r>
              <a:rPr lang="en-IN" dirty="0"/>
              <a:t>java -version</a:t>
            </a:r>
          </a:p>
          <a:p>
            <a:r>
              <a:rPr lang="en-IN" dirty="0" err="1"/>
              <a:t>sudo</a:t>
            </a:r>
            <a:r>
              <a:rPr lang="en-IN" dirty="0"/>
              <a:t> apt update</a:t>
            </a:r>
          </a:p>
        </p:txBody>
      </p:sp>
      <p:sp>
        <p:nvSpPr>
          <p:cNvPr id="3" name="TextBox 2"/>
          <p:cNvSpPr txBox="1"/>
          <p:nvPr/>
        </p:nvSpPr>
        <p:spPr>
          <a:xfrm>
            <a:off x="526473" y="58847"/>
            <a:ext cx="10752881" cy="830997"/>
          </a:xfrm>
          <a:prstGeom prst="rect">
            <a:avLst/>
          </a:prstGeom>
          <a:noFill/>
        </p:spPr>
        <p:txBody>
          <a:bodyPr wrap="square" rtlCol="0">
            <a:spAutoFit/>
          </a:bodyPr>
          <a:lstStyle/>
          <a:p>
            <a:r>
              <a:rPr lang="en-US" sz="4800" b="1" dirty="0" smtClean="0">
                <a:latin typeface="Arial" panose="020B0604020202020204" pitchFamily="34" charset="0"/>
                <a:cs typeface="Arial" panose="020B0604020202020204" pitchFamily="34" charset="0"/>
              </a:rPr>
              <a:t>User data for installing sonar-</a:t>
            </a:r>
            <a:r>
              <a:rPr lang="en-US" sz="4800" b="1" dirty="0" err="1" smtClean="0">
                <a:latin typeface="Arial" panose="020B0604020202020204" pitchFamily="34" charset="0"/>
                <a:cs typeface="Arial" panose="020B0604020202020204" pitchFamily="34" charset="0"/>
              </a:rPr>
              <a:t>qube</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688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2435" y="243804"/>
            <a:ext cx="11416145" cy="5909310"/>
          </a:xfrm>
          <a:prstGeom prst="rect">
            <a:avLst/>
          </a:prstGeom>
        </p:spPr>
        <p:txBody>
          <a:bodyPr wrap="square">
            <a:spAutoFit/>
          </a:bodyPr>
          <a:lstStyle/>
          <a:p>
            <a:r>
              <a:rPr lang="en-IN" dirty="0" err="1"/>
              <a:t>wget</a:t>
            </a:r>
            <a:r>
              <a:rPr lang="en-IN" dirty="0"/>
              <a:t> -q https://www.postgresql.org/media/keys/ACCC4CF8.asc -O - | </a:t>
            </a:r>
            <a:r>
              <a:rPr lang="en-IN" dirty="0" err="1"/>
              <a:t>sudo</a:t>
            </a:r>
            <a:r>
              <a:rPr lang="en-IN" dirty="0"/>
              <a:t> apt-key add -</a:t>
            </a:r>
          </a:p>
          <a:p>
            <a:r>
              <a:rPr lang="en-IN" dirty="0" err="1"/>
              <a:t>sudo</a:t>
            </a:r>
            <a:r>
              <a:rPr lang="en-IN" dirty="0"/>
              <a:t> </a:t>
            </a:r>
            <a:r>
              <a:rPr lang="en-IN" dirty="0" err="1"/>
              <a:t>sh</a:t>
            </a:r>
            <a:r>
              <a:rPr lang="en-IN" dirty="0"/>
              <a:t> -c 'echo "deb http://apt.postgresql.org/pub/repos/apt/ `</a:t>
            </a:r>
            <a:r>
              <a:rPr lang="en-IN" dirty="0" err="1"/>
              <a:t>lsb_release</a:t>
            </a:r>
            <a:r>
              <a:rPr lang="en-IN" dirty="0"/>
              <a:t> -</a:t>
            </a:r>
            <a:r>
              <a:rPr lang="en-IN" dirty="0" err="1"/>
              <a:t>cs</a:t>
            </a:r>
            <a:r>
              <a:rPr lang="en-IN" dirty="0"/>
              <a:t>`-</a:t>
            </a:r>
            <a:r>
              <a:rPr lang="en-IN" dirty="0" err="1"/>
              <a:t>pgdg</a:t>
            </a:r>
            <a:r>
              <a:rPr lang="en-IN" dirty="0"/>
              <a:t> main" &gt;&gt; /</a:t>
            </a:r>
            <a:r>
              <a:rPr lang="en-IN" dirty="0" err="1"/>
              <a:t>etc</a:t>
            </a:r>
            <a:r>
              <a:rPr lang="en-IN" dirty="0"/>
              <a:t>/apt/</a:t>
            </a:r>
            <a:r>
              <a:rPr lang="en-IN" dirty="0" err="1"/>
              <a:t>sources.list.d</a:t>
            </a:r>
            <a:r>
              <a:rPr lang="en-IN" dirty="0"/>
              <a:t>/</a:t>
            </a:r>
            <a:r>
              <a:rPr lang="en-IN" dirty="0" err="1"/>
              <a:t>pgdg.list</a:t>
            </a:r>
            <a:r>
              <a:rPr lang="en-IN" dirty="0"/>
              <a:t>'</a:t>
            </a:r>
          </a:p>
          <a:p>
            <a:r>
              <a:rPr lang="en-IN" dirty="0" err="1"/>
              <a:t>sudo</a:t>
            </a:r>
            <a:r>
              <a:rPr lang="en-IN" dirty="0"/>
              <a:t> apt install </a:t>
            </a:r>
            <a:r>
              <a:rPr lang="en-IN" dirty="0" err="1"/>
              <a:t>postgresql</a:t>
            </a:r>
            <a:r>
              <a:rPr lang="en-IN" dirty="0"/>
              <a:t> </a:t>
            </a:r>
            <a:r>
              <a:rPr lang="en-IN" dirty="0" err="1"/>
              <a:t>postgresql-contrib</a:t>
            </a:r>
            <a:r>
              <a:rPr lang="en-IN" dirty="0"/>
              <a:t> -y</a:t>
            </a:r>
          </a:p>
          <a:p>
            <a:r>
              <a:rPr lang="en-IN" dirty="0"/>
              <a:t>#</a:t>
            </a:r>
            <a:r>
              <a:rPr lang="en-IN" dirty="0" err="1"/>
              <a:t>sudo</a:t>
            </a:r>
            <a:r>
              <a:rPr lang="en-IN" dirty="0"/>
              <a:t> -u </a:t>
            </a:r>
            <a:r>
              <a:rPr lang="en-IN" dirty="0" err="1"/>
              <a:t>postgres</a:t>
            </a:r>
            <a:r>
              <a:rPr lang="en-IN" dirty="0"/>
              <a:t> </a:t>
            </a:r>
            <a:r>
              <a:rPr lang="en-IN" dirty="0" err="1"/>
              <a:t>psql</a:t>
            </a:r>
            <a:r>
              <a:rPr lang="en-IN" dirty="0"/>
              <a:t> -c "SELECT version();"</a:t>
            </a:r>
          </a:p>
          <a:p>
            <a:r>
              <a:rPr lang="en-IN" dirty="0" err="1"/>
              <a:t>sudo</a:t>
            </a:r>
            <a:r>
              <a:rPr lang="en-IN" dirty="0"/>
              <a:t> </a:t>
            </a:r>
            <a:r>
              <a:rPr lang="en-IN" dirty="0" err="1"/>
              <a:t>systemctl</a:t>
            </a:r>
            <a:r>
              <a:rPr lang="en-IN" dirty="0"/>
              <a:t> enable </a:t>
            </a:r>
            <a:r>
              <a:rPr lang="en-IN" dirty="0" err="1"/>
              <a:t>postgresql.service</a:t>
            </a:r>
            <a:endParaRPr lang="en-IN" dirty="0"/>
          </a:p>
          <a:p>
            <a:r>
              <a:rPr lang="en-IN" dirty="0" err="1"/>
              <a:t>sudo</a:t>
            </a:r>
            <a:r>
              <a:rPr lang="en-IN" dirty="0"/>
              <a:t> </a:t>
            </a:r>
            <a:r>
              <a:rPr lang="en-IN" dirty="0" err="1"/>
              <a:t>systemctl</a:t>
            </a:r>
            <a:r>
              <a:rPr lang="en-IN" dirty="0"/>
              <a:t> start  </a:t>
            </a:r>
            <a:r>
              <a:rPr lang="en-IN" dirty="0" err="1"/>
              <a:t>postgresql.service</a:t>
            </a:r>
            <a:endParaRPr lang="en-IN" dirty="0"/>
          </a:p>
          <a:p>
            <a:r>
              <a:rPr lang="en-IN" dirty="0" err="1"/>
              <a:t>sudo</a:t>
            </a:r>
            <a:r>
              <a:rPr lang="en-IN" dirty="0"/>
              <a:t> echo "postgres:admin123" | </a:t>
            </a:r>
            <a:r>
              <a:rPr lang="en-IN" dirty="0" err="1"/>
              <a:t>chpasswd</a:t>
            </a:r>
            <a:endParaRPr lang="en-IN" dirty="0"/>
          </a:p>
          <a:p>
            <a:r>
              <a:rPr lang="en-IN" dirty="0" err="1"/>
              <a:t>runuser</a:t>
            </a:r>
            <a:r>
              <a:rPr lang="en-IN" dirty="0"/>
              <a:t> -l </a:t>
            </a:r>
            <a:r>
              <a:rPr lang="en-IN" dirty="0" err="1"/>
              <a:t>postgres</a:t>
            </a:r>
            <a:r>
              <a:rPr lang="en-IN" dirty="0"/>
              <a:t> -c "</a:t>
            </a:r>
            <a:r>
              <a:rPr lang="en-IN" dirty="0" err="1"/>
              <a:t>createuser</a:t>
            </a:r>
            <a:r>
              <a:rPr lang="en-IN" dirty="0"/>
              <a:t> sonar"</a:t>
            </a:r>
          </a:p>
          <a:p>
            <a:r>
              <a:rPr lang="en-IN" dirty="0" err="1"/>
              <a:t>sudo</a:t>
            </a:r>
            <a:r>
              <a:rPr lang="en-IN" dirty="0"/>
              <a:t> -</a:t>
            </a:r>
            <a:r>
              <a:rPr lang="en-IN" dirty="0" err="1"/>
              <a:t>i</a:t>
            </a:r>
            <a:r>
              <a:rPr lang="en-IN" dirty="0"/>
              <a:t> -u </a:t>
            </a:r>
            <a:r>
              <a:rPr lang="en-IN" dirty="0" err="1"/>
              <a:t>postgres</a:t>
            </a:r>
            <a:r>
              <a:rPr lang="en-IN" dirty="0"/>
              <a:t> </a:t>
            </a:r>
            <a:r>
              <a:rPr lang="en-IN" dirty="0" err="1"/>
              <a:t>psql</a:t>
            </a:r>
            <a:r>
              <a:rPr lang="en-IN" dirty="0"/>
              <a:t> -c "ALTER USER sonar WITH ENCRYPTED PASSWORD 'admin123';"</a:t>
            </a:r>
          </a:p>
          <a:p>
            <a:r>
              <a:rPr lang="en-IN" dirty="0" err="1"/>
              <a:t>sudo</a:t>
            </a:r>
            <a:r>
              <a:rPr lang="en-IN" dirty="0"/>
              <a:t> -</a:t>
            </a:r>
            <a:r>
              <a:rPr lang="en-IN" dirty="0" err="1"/>
              <a:t>i</a:t>
            </a:r>
            <a:r>
              <a:rPr lang="en-IN" dirty="0"/>
              <a:t> -u </a:t>
            </a:r>
            <a:r>
              <a:rPr lang="en-IN" dirty="0" err="1"/>
              <a:t>postgres</a:t>
            </a:r>
            <a:r>
              <a:rPr lang="en-IN" dirty="0"/>
              <a:t> </a:t>
            </a:r>
            <a:r>
              <a:rPr lang="en-IN" dirty="0" err="1"/>
              <a:t>psql</a:t>
            </a:r>
            <a:r>
              <a:rPr lang="en-IN" dirty="0"/>
              <a:t> -c "CREATE DATABASE </a:t>
            </a:r>
            <a:r>
              <a:rPr lang="en-IN" dirty="0" err="1"/>
              <a:t>sonarqube</a:t>
            </a:r>
            <a:r>
              <a:rPr lang="en-IN" dirty="0"/>
              <a:t> OWNER sonar;"</a:t>
            </a:r>
          </a:p>
          <a:p>
            <a:r>
              <a:rPr lang="en-IN" dirty="0" err="1"/>
              <a:t>sudo</a:t>
            </a:r>
            <a:r>
              <a:rPr lang="en-IN" dirty="0"/>
              <a:t> -</a:t>
            </a:r>
            <a:r>
              <a:rPr lang="en-IN" dirty="0" err="1"/>
              <a:t>i</a:t>
            </a:r>
            <a:r>
              <a:rPr lang="en-IN" dirty="0"/>
              <a:t> -u </a:t>
            </a:r>
            <a:r>
              <a:rPr lang="en-IN" dirty="0" err="1"/>
              <a:t>postgres</a:t>
            </a:r>
            <a:r>
              <a:rPr lang="en-IN" dirty="0"/>
              <a:t> </a:t>
            </a:r>
            <a:r>
              <a:rPr lang="en-IN" dirty="0" err="1"/>
              <a:t>psql</a:t>
            </a:r>
            <a:r>
              <a:rPr lang="en-IN" dirty="0"/>
              <a:t> -c "GRANT ALL PRIVILEGES ON DATABASE </a:t>
            </a:r>
            <a:r>
              <a:rPr lang="en-IN" dirty="0" err="1"/>
              <a:t>sonarqube</a:t>
            </a:r>
            <a:r>
              <a:rPr lang="en-IN" dirty="0"/>
              <a:t> to sonar;"</a:t>
            </a:r>
          </a:p>
          <a:p>
            <a:r>
              <a:rPr lang="en-IN" dirty="0" err="1"/>
              <a:t>systemctl</a:t>
            </a:r>
            <a:r>
              <a:rPr lang="en-IN" dirty="0"/>
              <a:t> restart  </a:t>
            </a:r>
            <a:r>
              <a:rPr lang="en-IN" dirty="0" err="1"/>
              <a:t>postgresql</a:t>
            </a:r>
            <a:endParaRPr lang="en-IN" dirty="0"/>
          </a:p>
          <a:p>
            <a:r>
              <a:rPr lang="en-IN" dirty="0"/>
              <a:t>#</a:t>
            </a:r>
            <a:r>
              <a:rPr lang="en-IN" dirty="0" err="1"/>
              <a:t>systemctl</a:t>
            </a:r>
            <a:r>
              <a:rPr lang="en-IN" dirty="0"/>
              <a:t> status -l   </a:t>
            </a:r>
            <a:r>
              <a:rPr lang="en-IN" dirty="0" err="1"/>
              <a:t>postgresql</a:t>
            </a:r>
            <a:endParaRPr lang="en-IN" dirty="0"/>
          </a:p>
          <a:p>
            <a:r>
              <a:rPr lang="en-IN" dirty="0" err="1"/>
              <a:t>netstat</a:t>
            </a:r>
            <a:r>
              <a:rPr lang="en-IN" dirty="0"/>
              <a:t> -</a:t>
            </a:r>
            <a:r>
              <a:rPr lang="en-IN" dirty="0" err="1"/>
              <a:t>tulpena</a:t>
            </a:r>
            <a:r>
              <a:rPr lang="en-IN" dirty="0"/>
              <a:t> | </a:t>
            </a:r>
            <a:r>
              <a:rPr lang="en-IN" dirty="0" err="1"/>
              <a:t>grep</a:t>
            </a:r>
            <a:r>
              <a:rPr lang="en-IN" dirty="0"/>
              <a:t> </a:t>
            </a:r>
            <a:r>
              <a:rPr lang="en-IN" dirty="0" err="1"/>
              <a:t>postgres</a:t>
            </a:r>
            <a:endParaRPr lang="en-IN" dirty="0"/>
          </a:p>
          <a:p>
            <a:r>
              <a:rPr lang="en-IN" dirty="0" err="1"/>
              <a:t>sudo</a:t>
            </a:r>
            <a:r>
              <a:rPr lang="en-IN" dirty="0"/>
              <a:t> </a:t>
            </a:r>
            <a:r>
              <a:rPr lang="en-IN" dirty="0" err="1"/>
              <a:t>mkdir</a:t>
            </a:r>
            <a:r>
              <a:rPr lang="en-IN" dirty="0"/>
              <a:t> -p /</a:t>
            </a:r>
            <a:r>
              <a:rPr lang="en-IN" dirty="0" err="1"/>
              <a:t>sonarqube</a:t>
            </a:r>
            <a:r>
              <a:rPr lang="en-IN" dirty="0"/>
              <a:t>/</a:t>
            </a:r>
          </a:p>
          <a:p>
            <a:r>
              <a:rPr lang="en-IN" dirty="0"/>
              <a:t>cd /</a:t>
            </a:r>
            <a:r>
              <a:rPr lang="en-IN" dirty="0" err="1"/>
              <a:t>sonarqube</a:t>
            </a:r>
            <a:r>
              <a:rPr lang="en-IN" dirty="0"/>
              <a:t>/</a:t>
            </a:r>
          </a:p>
          <a:p>
            <a:r>
              <a:rPr lang="en-IN" dirty="0" err="1"/>
              <a:t>sudo</a:t>
            </a:r>
            <a:r>
              <a:rPr lang="en-IN" dirty="0"/>
              <a:t> curl -O https://binaries.sonarsource.com/Distribution/sonarqube/sonarqube-8.3.0.34182.zip</a:t>
            </a:r>
          </a:p>
          <a:p>
            <a:r>
              <a:rPr lang="en-IN" dirty="0" err="1"/>
              <a:t>sudo</a:t>
            </a:r>
            <a:r>
              <a:rPr lang="en-IN" dirty="0"/>
              <a:t> apt-get install zip -y</a:t>
            </a:r>
          </a:p>
          <a:p>
            <a:r>
              <a:rPr lang="en-IN" dirty="0" err="1"/>
              <a:t>sudo</a:t>
            </a:r>
            <a:r>
              <a:rPr lang="en-IN" dirty="0"/>
              <a:t> unzip -o sonarqube-8.3.0.34182.zip -d /opt/</a:t>
            </a:r>
          </a:p>
          <a:p>
            <a:r>
              <a:rPr lang="en-IN" dirty="0" err="1"/>
              <a:t>sudo</a:t>
            </a:r>
            <a:r>
              <a:rPr lang="en-IN" dirty="0"/>
              <a:t> mv /opt/sonarqube-8.3.0.34182/ /opt/</a:t>
            </a:r>
            <a:r>
              <a:rPr lang="en-IN" dirty="0" err="1"/>
              <a:t>sonarqube</a:t>
            </a:r>
            <a:endParaRPr lang="en-IN" dirty="0"/>
          </a:p>
        </p:txBody>
      </p:sp>
    </p:spTree>
    <p:extLst>
      <p:ext uri="{BB962C8B-B14F-4D97-AF65-F5344CB8AC3E}">
        <p14:creationId xmlns:p14="http://schemas.microsoft.com/office/powerpoint/2010/main" val="244855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2" y="58847"/>
            <a:ext cx="8589818" cy="6186309"/>
          </a:xfrm>
          <a:prstGeom prst="rect">
            <a:avLst/>
          </a:prstGeom>
        </p:spPr>
        <p:txBody>
          <a:bodyPr wrap="square">
            <a:spAutoFit/>
          </a:bodyPr>
          <a:lstStyle/>
          <a:p>
            <a:r>
              <a:rPr lang="en-IN" dirty="0" err="1"/>
              <a:t>sudo</a:t>
            </a:r>
            <a:r>
              <a:rPr lang="en-IN" dirty="0"/>
              <a:t> </a:t>
            </a:r>
            <a:r>
              <a:rPr lang="en-IN" dirty="0" err="1"/>
              <a:t>groupadd</a:t>
            </a:r>
            <a:r>
              <a:rPr lang="en-IN" dirty="0"/>
              <a:t> sonar</a:t>
            </a:r>
          </a:p>
          <a:p>
            <a:r>
              <a:rPr lang="en-IN" dirty="0" err="1"/>
              <a:t>sudo</a:t>
            </a:r>
            <a:r>
              <a:rPr lang="en-IN" dirty="0"/>
              <a:t> </a:t>
            </a:r>
            <a:r>
              <a:rPr lang="en-IN" dirty="0" err="1"/>
              <a:t>useradd</a:t>
            </a:r>
            <a:r>
              <a:rPr lang="en-IN" dirty="0"/>
              <a:t> -c "</a:t>
            </a:r>
            <a:r>
              <a:rPr lang="en-IN" dirty="0" err="1"/>
              <a:t>SonarQube</a:t>
            </a:r>
            <a:r>
              <a:rPr lang="en-IN" dirty="0"/>
              <a:t> - User" -d /opt/</a:t>
            </a:r>
            <a:r>
              <a:rPr lang="en-IN" dirty="0" err="1"/>
              <a:t>sonarqube</a:t>
            </a:r>
            <a:r>
              <a:rPr lang="en-IN" dirty="0"/>
              <a:t>/ -g sonar </a:t>
            </a:r>
            <a:r>
              <a:rPr lang="en-IN" dirty="0" err="1"/>
              <a:t>sonar</a:t>
            </a:r>
            <a:endParaRPr lang="en-IN" dirty="0"/>
          </a:p>
          <a:p>
            <a:r>
              <a:rPr lang="en-IN" dirty="0" err="1"/>
              <a:t>sudo</a:t>
            </a:r>
            <a:r>
              <a:rPr lang="en-IN" dirty="0"/>
              <a:t> </a:t>
            </a:r>
            <a:r>
              <a:rPr lang="en-IN" dirty="0" err="1"/>
              <a:t>chown</a:t>
            </a:r>
            <a:r>
              <a:rPr lang="en-IN" dirty="0"/>
              <a:t> </a:t>
            </a:r>
            <a:r>
              <a:rPr lang="en-IN" dirty="0" err="1"/>
              <a:t>sonar:sonar</a:t>
            </a:r>
            <a:r>
              <a:rPr lang="en-IN" dirty="0"/>
              <a:t> /opt/</a:t>
            </a:r>
            <a:r>
              <a:rPr lang="en-IN" dirty="0" err="1"/>
              <a:t>sonarqube</a:t>
            </a:r>
            <a:r>
              <a:rPr lang="en-IN" dirty="0"/>
              <a:t>/ -R</a:t>
            </a:r>
          </a:p>
          <a:p>
            <a:r>
              <a:rPr lang="en-IN" dirty="0" err="1"/>
              <a:t>cp</a:t>
            </a:r>
            <a:r>
              <a:rPr lang="en-IN" dirty="0"/>
              <a:t> /opt/</a:t>
            </a:r>
            <a:r>
              <a:rPr lang="en-IN" dirty="0" err="1"/>
              <a:t>sonarqube</a:t>
            </a:r>
            <a:r>
              <a:rPr lang="en-IN" dirty="0"/>
              <a:t>/</a:t>
            </a:r>
            <a:r>
              <a:rPr lang="en-IN" dirty="0" err="1"/>
              <a:t>conf</a:t>
            </a:r>
            <a:r>
              <a:rPr lang="en-IN" dirty="0"/>
              <a:t>/</a:t>
            </a:r>
            <a:r>
              <a:rPr lang="en-IN" dirty="0" err="1"/>
              <a:t>sonar.properties</a:t>
            </a:r>
            <a:r>
              <a:rPr lang="en-IN" dirty="0"/>
              <a:t> /root/</a:t>
            </a:r>
            <a:r>
              <a:rPr lang="en-IN" dirty="0" err="1"/>
              <a:t>sonar.properties_backup</a:t>
            </a:r>
            <a:endParaRPr lang="en-IN" dirty="0"/>
          </a:p>
          <a:p>
            <a:r>
              <a:rPr lang="en-IN" dirty="0"/>
              <a:t>cat &lt;&lt;EOT&gt; /opt/</a:t>
            </a:r>
            <a:r>
              <a:rPr lang="en-IN" dirty="0" err="1"/>
              <a:t>sonarqube</a:t>
            </a:r>
            <a:r>
              <a:rPr lang="en-IN" dirty="0"/>
              <a:t>/</a:t>
            </a:r>
            <a:r>
              <a:rPr lang="en-IN" dirty="0" err="1"/>
              <a:t>conf</a:t>
            </a:r>
            <a:r>
              <a:rPr lang="en-IN" dirty="0"/>
              <a:t>/</a:t>
            </a:r>
            <a:r>
              <a:rPr lang="en-IN" dirty="0" err="1"/>
              <a:t>sonar.properties</a:t>
            </a:r>
            <a:endParaRPr lang="en-IN" dirty="0"/>
          </a:p>
          <a:p>
            <a:r>
              <a:rPr lang="en-IN" dirty="0" err="1"/>
              <a:t>sonar.jdbc.username</a:t>
            </a:r>
            <a:r>
              <a:rPr lang="en-IN" dirty="0"/>
              <a:t>=sonar</a:t>
            </a:r>
          </a:p>
          <a:p>
            <a:r>
              <a:rPr lang="en-IN" dirty="0" err="1"/>
              <a:t>sonar.jdbc.password</a:t>
            </a:r>
            <a:r>
              <a:rPr lang="en-IN" dirty="0"/>
              <a:t>=admin123</a:t>
            </a:r>
          </a:p>
          <a:p>
            <a:r>
              <a:rPr lang="en-IN" dirty="0"/>
              <a:t>sonar.jdbc.url=</a:t>
            </a:r>
            <a:r>
              <a:rPr lang="en-IN" dirty="0" err="1"/>
              <a:t>jdbc:postgresql</a:t>
            </a:r>
            <a:r>
              <a:rPr lang="en-IN" dirty="0"/>
              <a:t>://localhost/</a:t>
            </a:r>
            <a:r>
              <a:rPr lang="en-IN" dirty="0" err="1"/>
              <a:t>sonarqube</a:t>
            </a:r>
            <a:endParaRPr lang="en-IN" dirty="0"/>
          </a:p>
          <a:p>
            <a:r>
              <a:rPr lang="en-IN" dirty="0" err="1"/>
              <a:t>sonar.web.host</a:t>
            </a:r>
            <a:r>
              <a:rPr lang="en-IN" dirty="0"/>
              <a:t>=0.0.0.0</a:t>
            </a:r>
          </a:p>
          <a:p>
            <a:r>
              <a:rPr lang="en-IN" dirty="0" err="1"/>
              <a:t>sonar.web.port</a:t>
            </a:r>
            <a:r>
              <a:rPr lang="en-IN" dirty="0"/>
              <a:t>=9000</a:t>
            </a:r>
          </a:p>
          <a:p>
            <a:r>
              <a:rPr lang="en-IN" dirty="0" err="1"/>
              <a:t>sonar.web.javaAdditionalOpts</a:t>
            </a:r>
            <a:r>
              <a:rPr lang="en-IN" dirty="0"/>
              <a:t>=-server</a:t>
            </a:r>
          </a:p>
          <a:p>
            <a:r>
              <a:rPr lang="en-IN" dirty="0" err="1"/>
              <a:t>sonar.search.javaOpts</a:t>
            </a:r>
            <a:r>
              <a:rPr lang="en-IN" dirty="0"/>
              <a:t>=-Xmx512m -Xms512m -XX:+</a:t>
            </a:r>
            <a:r>
              <a:rPr lang="en-IN" dirty="0" err="1"/>
              <a:t>HeapDumpOnOutOfMemoryError</a:t>
            </a:r>
            <a:endParaRPr lang="en-IN" dirty="0"/>
          </a:p>
          <a:p>
            <a:r>
              <a:rPr lang="en-IN" dirty="0" err="1"/>
              <a:t>sonar.log.level</a:t>
            </a:r>
            <a:r>
              <a:rPr lang="en-IN" dirty="0"/>
              <a:t>=INFO</a:t>
            </a:r>
          </a:p>
          <a:p>
            <a:r>
              <a:rPr lang="en-IN" dirty="0" err="1"/>
              <a:t>sonar.path.logs</a:t>
            </a:r>
            <a:r>
              <a:rPr lang="en-IN" dirty="0"/>
              <a:t>=logs</a:t>
            </a:r>
          </a:p>
          <a:p>
            <a:r>
              <a:rPr lang="en-IN" dirty="0"/>
              <a:t>EOT</a:t>
            </a:r>
          </a:p>
          <a:p>
            <a:r>
              <a:rPr lang="en-IN" dirty="0"/>
              <a:t>cat &lt;&lt;EOT&gt; /</a:t>
            </a:r>
            <a:r>
              <a:rPr lang="en-IN" dirty="0" err="1"/>
              <a:t>etc</a:t>
            </a:r>
            <a:r>
              <a:rPr lang="en-IN" dirty="0"/>
              <a:t>/</a:t>
            </a:r>
            <a:r>
              <a:rPr lang="en-IN" dirty="0" err="1"/>
              <a:t>systemd</a:t>
            </a:r>
            <a:r>
              <a:rPr lang="en-IN" dirty="0"/>
              <a:t>/system/</a:t>
            </a:r>
            <a:r>
              <a:rPr lang="en-IN" dirty="0" err="1"/>
              <a:t>sonarqube.service</a:t>
            </a:r>
            <a:endParaRPr lang="en-IN" dirty="0"/>
          </a:p>
          <a:p>
            <a:r>
              <a:rPr lang="en-IN" dirty="0"/>
              <a:t>[Unit]</a:t>
            </a:r>
          </a:p>
          <a:p>
            <a:r>
              <a:rPr lang="en-IN" dirty="0"/>
              <a:t>Description=</a:t>
            </a:r>
            <a:r>
              <a:rPr lang="en-IN" dirty="0" err="1"/>
              <a:t>SonarQube</a:t>
            </a:r>
            <a:r>
              <a:rPr lang="en-IN" dirty="0"/>
              <a:t> service</a:t>
            </a:r>
          </a:p>
          <a:p>
            <a:r>
              <a:rPr lang="en-IN" dirty="0"/>
              <a:t>After=</a:t>
            </a:r>
            <a:r>
              <a:rPr lang="en-IN" dirty="0" err="1"/>
              <a:t>syslog.target</a:t>
            </a:r>
            <a:r>
              <a:rPr lang="en-IN" dirty="0"/>
              <a:t> </a:t>
            </a:r>
            <a:r>
              <a:rPr lang="en-IN" dirty="0" err="1"/>
              <a:t>network.target</a:t>
            </a:r>
            <a:endParaRPr lang="en-IN" dirty="0"/>
          </a:p>
          <a:p>
            <a:r>
              <a:rPr lang="en-IN" dirty="0"/>
              <a:t>[Service]</a:t>
            </a:r>
          </a:p>
          <a:p>
            <a:r>
              <a:rPr lang="en-IN" dirty="0"/>
              <a:t>Type=forking</a:t>
            </a:r>
          </a:p>
        </p:txBody>
      </p:sp>
    </p:spTree>
    <p:extLst>
      <p:ext uri="{BB962C8B-B14F-4D97-AF65-F5344CB8AC3E}">
        <p14:creationId xmlns:p14="http://schemas.microsoft.com/office/powerpoint/2010/main" val="102402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4" y="890258"/>
            <a:ext cx="11305309" cy="5078313"/>
          </a:xfrm>
          <a:prstGeom prst="rect">
            <a:avLst/>
          </a:prstGeom>
        </p:spPr>
        <p:txBody>
          <a:bodyPr wrap="square">
            <a:spAutoFit/>
          </a:bodyPr>
          <a:lstStyle/>
          <a:p>
            <a:r>
              <a:rPr lang="en-IN" dirty="0"/>
              <a:t>ExecStart=/opt/sonarqube/bin/linux-x86-64/sonar.sh start</a:t>
            </a:r>
          </a:p>
          <a:p>
            <a:r>
              <a:rPr lang="en-IN" dirty="0"/>
              <a:t>ExecStop=/opt/sonarqube/bin/linux-x86-64/sonar.sh stop</a:t>
            </a:r>
          </a:p>
          <a:p>
            <a:r>
              <a:rPr lang="en-IN" dirty="0"/>
              <a:t>User=sonar</a:t>
            </a:r>
          </a:p>
          <a:p>
            <a:r>
              <a:rPr lang="en-IN" dirty="0"/>
              <a:t>Group=sonar</a:t>
            </a:r>
          </a:p>
          <a:p>
            <a:r>
              <a:rPr lang="en-IN" dirty="0"/>
              <a:t>Restart=always</a:t>
            </a:r>
          </a:p>
          <a:p>
            <a:r>
              <a:rPr lang="en-IN" dirty="0" err="1"/>
              <a:t>LimitNOFILE</a:t>
            </a:r>
            <a:r>
              <a:rPr lang="en-IN" dirty="0"/>
              <a:t>=65536</a:t>
            </a:r>
          </a:p>
          <a:p>
            <a:r>
              <a:rPr lang="en-IN" dirty="0" err="1"/>
              <a:t>LimitNPROC</a:t>
            </a:r>
            <a:r>
              <a:rPr lang="en-IN" dirty="0"/>
              <a:t>=4096</a:t>
            </a:r>
          </a:p>
          <a:p>
            <a:r>
              <a:rPr lang="en-IN" dirty="0"/>
              <a:t>[Install]</a:t>
            </a:r>
          </a:p>
          <a:p>
            <a:r>
              <a:rPr lang="en-IN" dirty="0" err="1"/>
              <a:t>WantedBy</a:t>
            </a:r>
            <a:r>
              <a:rPr lang="en-IN" dirty="0"/>
              <a:t>=multi-</a:t>
            </a:r>
            <a:r>
              <a:rPr lang="en-IN" dirty="0" err="1"/>
              <a:t>user.target</a:t>
            </a:r>
            <a:endParaRPr lang="en-IN" dirty="0"/>
          </a:p>
          <a:p>
            <a:r>
              <a:rPr lang="en-IN" dirty="0"/>
              <a:t>EOT</a:t>
            </a:r>
          </a:p>
          <a:p>
            <a:r>
              <a:rPr lang="en-IN" dirty="0" err="1"/>
              <a:t>systemctl</a:t>
            </a:r>
            <a:r>
              <a:rPr lang="en-IN" dirty="0"/>
              <a:t> daemon-reload</a:t>
            </a:r>
          </a:p>
          <a:p>
            <a:r>
              <a:rPr lang="en-IN" dirty="0" err="1"/>
              <a:t>systemctl</a:t>
            </a:r>
            <a:r>
              <a:rPr lang="en-IN" dirty="0"/>
              <a:t> enable </a:t>
            </a:r>
            <a:r>
              <a:rPr lang="en-IN" dirty="0" err="1"/>
              <a:t>sonarqube.service</a:t>
            </a:r>
            <a:endParaRPr lang="en-IN" dirty="0"/>
          </a:p>
          <a:p>
            <a:r>
              <a:rPr lang="en-IN" dirty="0"/>
              <a:t>#</a:t>
            </a:r>
            <a:r>
              <a:rPr lang="en-IN" dirty="0" err="1"/>
              <a:t>systemctl</a:t>
            </a:r>
            <a:r>
              <a:rPr lang="en-IN" dirty="0"/>
              <a:t> start </a:t>
            </a:r>
            <a:r>
              <a:rPr lang="en-IN" dirty="0" err="1"/>
              <a:t>sonarqube.service</a:t>
            </a:r>
            <a:endParaRPr lang="en-IN" dirty="0"/>
          </a:p>
          <a:p>
            <a:r>
              <a:rPr lang="en-IN" dirty="0"/>
              <a:t>#</a:t>
            </a:r>
            <a:r>
              <a:rPr lang="en-IN" dirty="0" err="1"/>
              <a:t>systemctl</a:t>
            </a:r>
            <a:r>
              <a:rPr lang="en-IN" dirty="0"/>
              <a:t> status -l </a:t>
            </a:r>
            <a:r>
              <a:rPr lang="en-IN" dirty="0" err="1"/>
              <a:t>sonarqube.service</a:t>
            </a:r>
            <a:endParaRPr lang="en-IN" dirty="0"/>
          </a:p>
          <a:p>
            <a:r>
              <a:rPr lang="en-IN" dirty="0"/>
              <a:t>apt-get install </a:t>
            </a:r>
            <a:r>
              <a:rPr lang="en-IN" dirty="0" err="1"/>
              <a:t>nginx</a:t>
            </a:r>
            <a:r>
              <a:rPr lang="en-IN" dirty="0"/>
              <a:t> -y</a:t>
            </a:r>
          </a:p>
          <a:p>
            <a:r>
              <a:rPr lang="en-IN" dirty="0" err="1"/>
              <a:t>rm</a:t>
            </a:r>
            <a:r>
              <a:rPr lang="en-IN" dirty="0"/>
              <a:t> -</a:t>
            </a:r>
            <a:r>
              <a:rPr lang="en-IN" dirty="0" err="1"/>
              <a:t>rf</a:t>
            </a:r>
            <a:r>
              <a:rPr lang="en-IN" dirty="0"/>
              <a:t> /</a:t>
            </a:r>
            <a:r>
              <a:rPr lang="en-IN" dirty="0" err="1"/>
              <a:t>etc</a:t>
            </a:r>
            <a:r>
              <a:rPr lang="en-IN" dirty="0"/>
              <a:t>/</a:t>
            </a:r>
            <a:r>
              <a:rPr lang="en-IN" dirty="0" err="1"/>
              <a:t>nginx</a:t>
            </a:r>
            <a:r>
              <a:rPr lang="en-IN" dirty="0"/>
              <a:t>/sites-enabled/default</a:t>
            </a:r>
          </a:p>
          <a:p>
            <a:r>
              <a:rPr lang="en-IN" dirty="0" err="1"/>
              <a:t>rm</a:t>
            </a:r>
            <a:r>
              <a:rPr lang="en-IN" dirty="0"/>
              <a:t> -</a:t>
            </a:r>
            <a:r>
              <a:rPr lang="en-IN" dirty="0" err="1"/>
              <a:t>rf</a:t>
            </a:r>
            <a:r>
              <a:rPr lang="en-IN" dirty="0"/>
              <a:t> /</a:t>
            </a:r>
            <a:r>
              <a:rPr lang="en-IN" dirty="0" err="1"/>
              <a:t>etc</a:t>
            </a:r>
            <a:r>
              <a:rPr lang="en-IN" dirty="0"/>
              <a:t>/</a:t>
            </a:r>
            <a:r>
              <a:rPr lang="en-IN" dirty="0" err="1"/>
              <a:t>nginx</a:t>
            </a:r>
            <a:r>
              <a:rPr lang="en-IN" dirty="0"/>
              <a:t>/sites-available/default</a:t>
            </a:r>
          </a:p>
          <a:p>
            <a:r>
              <a:rPr lang="en-IN" dirty="0"/>
              <a:t>cat &lt;&lt;EOT&gt; /</a:t>
            </a:r>
            <a:r>
              <a:rPr lang="en-IN" dirty="0" err="1" smtClean="0"/>
              <a:t>etc</a:t>
            </a:r>
            <a:r>
              <a:rPr lang="en-IN" dirty="0" smtClean="0"/>
              <a:t>/</a:t>
            </a:r>
            <a:r>
              <a:rPr lang="en-IN" dirty="0" err="1" smtClean="0"/>
              <a:t>nginx</a:t>
            </a:r>
            <a:r>
              <a:rPr lang="en-IN" dirty="0" smtClean="0"/>
              <a:t>/sites-available/</a:t>
            </a:r>
            <a:r>
              <a:rPr lang="en-IN" dirty="0" err="1" smtClean="0"/>
              <a:t>sonarqube</a:t>
            </a:r>
            <a:endParaRPr lang="en-IN" dirty="0"/>
          </a:p>
        </p:txBody>
      </p:sp>
    </p:spTree>
    <p:extLst>
      <p:ext uri="{BB962C8B-B14F-4D97-AF65-F5344CB8AC3E}">
        <p14:creationId xmlns:p14="http://schemas.microsoft.com/office/powerpoint/2010/main" val="129069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129309"/>
            <a:ext cx="11813309" cy="7294305"/>
          </a:xfrm>
          <a:prstGeom prst="rect">
            <a:avLst/>
          </a:prstGeom>
        </p:spPr>
        <p:txBody>
          <a:bodyPr wrap="square">
            <a:spAutoFit/>
          </a:bodyPr>
          <a:lstStyle/>
          <a:p>
            <a:r>
              <a:rPr lang="en-IN" dirty="0"/>
              <a:t>server{</a:t>
            </a:r>
          </a:p>
          <a:p>
            <a:r>
              <a:rPr lang="en-IN" dirty="0"/>
              <a:t>    listen      80;</a:t>
            </a:r>
          </a:p>
          <a:p>
            <a:r>
              <a:rPr lang="en-IN" dirty="0"/>
              <a:t>    </a:t>
            </a:r>
            <a:r>
              <a:rPr lang="en-IN" dirty="0" err="1"/>
              <a:t>server_name</a:t>
            </a:r>
            <a:r>
              <a:rPr lang="en-IN" dirty="0"/>
              <a:t> sonarqube.groophy.in;</a:t>
            </a:r>
          </a:p>
          <a:p>
            <a:r>
              <a:rPr lang="en-IN" dirty="0"/>
              <a:t>    </a:t>
            </a:r>
            <a:r>
              <a:rPr lang="en-IN" dirty="0" err="1"/>
              <a:t>access_log</a:t>
            </a:r>
            <a:r>
              <a:rPr lang="en-IN" dirty="0"/>
              <a:t>  /</a:t>
            </a:r>
            <a:r>
              <a:rPr lang="en-IN" dirty="0" err="1"/>
              <a:t>var</a:t>
            </a:r>
            <a:r>
              <a:rPr lang="en-IN" dirty="0"/>
              <a:t>/log/</a:t>
            </a:r>
            <a:r>
              <a:rPr lang="en-IN" dirty="0" err="1"/>
              <a:t>nginx</a:t>
            </a:r>
            <a:r>
              <a:rPr lang="en-IN" dirty="0"/>
              <a:t>/sonar.access.log;</a:t>
            </a:r>
          </a:p>
          <a:p>
            <a:r>
              <a:rPr lang="en-IN" dirty="0"/>
              <a:t>    </a:t>
            </a:r>
            <a:r>
              <a:rPr lang="en-IN" dirty="0" err="1"/>
              <a:t>error_log</a:t>
            </a:r>
            <a:r>
              <a:rPr lang="en-IN" dirty="0"/>
              <a:t>   /</a:t>
            </a:r>
            <a:r>
              <a:rPr lang="en-IN" dirty="0" err="1"/>
              <a:t>var</a:t>
            </a:r>
            <a:r>
              <a:rPr lang="en-IN" dirty="0"/>
              <a:t>/log/</a:t>
            </a:r>
            <a:r>
              <a:rPr lang="en-IN" dirty="0" err="1"/>
              <a:t>nginx</a:t>
            </a:r>
            <a:r>
              <a:rPr lang="en-IN" dirty="0"/>
              <a:t>/sonar.error.log;</a:t>
            </a:r>
          </a:p>
          <a:p>
            <a:r>
              <a:rPr lang="en-IN" dirty="0"/>
              <a:t>    </a:t>
            </a:r>
            <a:r>
              <a:rPr lang="en-IN" dirty="0" err="1"/>
              <a:t>proxy_buffers</a:t>
            </a:r>
            <a:r>
              <a:rPr lang="en-IN" dirty="0"/>
              <a:t> 16 64k;</a:t>
            </a:r>
          </a:p>
          <a:p>
            <a:r>
              <a:rPr lang="en-IN" dirty="0"/>
              <a:t>    </a:t>
            </a:r>
            <a:r>
              <a:rPr lang="en-IN" dirty="0" err="1"/>
              <a:t>proxy_buffer_size</a:t>
            </a:r>
            <a:r>
              <a:rPr lang="en-IN" dirty="0"/>
              <a:t> 128k;</a:t>
            </a:r>
          </a:p>
          <a:p>
            <a:r>
              <a:rPr lang="en-IN" dirty="0"/>
              <a:t>    location / {</a:t>
            </a:r>
          </a:p>
          <a:p>
            <a:r>
              <a:rPr lang="en-IN" dirty="0"/>
              <a:t>        </a:t>
            </a:r>
            <a:r>
              <a:rPr lang="en-IN" dirty="0" err="1"/>
              <a:t>proxy_pass</a:t>
            </a:r>
            <a:r>
              <a:rPr lang="en-IN" dirty="0"/>
              <a:t>  http://127.0.0.1:9000;</a:t>
            </a:r>
          </a:p>
          <a:p>
            <a:r>
              <a:rPr lang="en-IN" dirty="0"/>
              <a:t>        </a:t>
            </a:r>
            <a:r>
              <a:rPr lang="en-IN" dirty="0" err="1"/>
              <a:t>proxy_next_upstream</a:t>
            </a:r>
            <a:r>
              <a:rPr lang="en-IN" dirty="0"/>
              <a:t> error timeout </a:t>
            </a:r>
            <a:r>
              <a:rPr lang="en-IN" dirty="0" err="1"/>
              <a:t>invalid_header</a:t>
            </a:r>
            <a:r>
              <a:rPr lang="en-IN" dirty="0"/>
              <a:t> http_500 http_502 http_503 http_504;</a:t>
            </a:r>
          </a:p>
          <a:p>
            <a:r>
              <a:rPr lang="en-IN" dirty="0"/>
              <a:t>        </a:t>
            </a:r>
            <a:r>
              <a:rPr lang="en-IN" dirty="0" err="1"/>
              <a:t>proxy_redirect</a:t>
            </a:r>
            <a:r>
              <a:rPr lang="en-IN" dirty="0"/>
              <a:t> off;         </a:t>
            </a:r>
          </a:p>
          <a:p>
            <a:r>
              <a:rPr lang="en-IN" dirty="0"/>
              <a:t>        </a:t>
            </a:r>
            <a:r>
              <a:rPr lang="en-IN" dirty="0" err="1"/>
              <a:t>proxy_set_header</a:t>
            </a:r>
            <a:r>
              <a:rPr lang="en-IN" dirty="0"/>
              <a:t>    Host            \$host;</a:t>
            </a:r>
          </a:p>
          <a:p>
            <a:r>
              <a:rPr lang="en-IN" dirty="0"/>
              <a:t>        </a:t>
            </a:r>
            <a:r>
              <a:rPr lang="en-IN" dirty="0" err="1"/>
              <a:t>proxy_set_header</a:t>
            </a:r>
            <a:r>
              <a:rPr lang="en-IN" dirty="0"/>
              <a:t>    X-Real-IP       \$</a:t>
            </a:r>
            <a:r>
              <a:rPr lang="en-IN" dirty="0" err="1"/>
              <a:t>remote_addr</a:t>
            </a:r>
            <a:r>
              <a:rPr lang="en-IN" dirty="0"/>
              <a:t>;</a:t>
            </a:r>
          </a:p>
          <a:p>
            <a:r>
              <a:rPr lang="en-IN" dirty="0"/>
              <a:t>        </a:t>
            </a:r>
            <a:r>
              <a:rPr lang="en-IN" dirty="0" err="1"/>
              <a:t>proxy_set_header</a:t>
            </a:r>
            <a:r>
              <a:rPr lang="en-IN" dirty="0"/>
              <a:t>    X-Forwarded-For \$</a:t>
            </a:r>
            <a:r>
              <a:rPr lang="en-IN" dirty="0" err="1"/>
              <a:t>proxy_add_x_forwarded_for</a:t>
            </a:r>
            <a:r>
              <a:rPr lang="en-IN" dirty="0"/>
              <a:t>;</a:t>
            </a:r>
          </a:p>
          <a:p>
            <a:r>
              <a:rPr lang="en-IN" dirty="0"/>
              <a:t>        </a:t>
            </a:r>
            <a:r>
              <a:rPr lang="en-IN" dirty="0" err="1"/>
              <a:t>proxy_set_header</a:t>
            </a:r>
            <a:r>
              <a:rPr lang="en-IN" dirty="0"/>
              <a:t>    X-Forwarded-Proto http;</a:t>
            </a:r>
          </a:p>
          <a:p>
            <a:r>
              <a:rPr lang="en-IN" dirty="0"/>
              <a:t>    </a:t>
            </a:r>
            <a:r>
              <a:rPr lang="en-IN" dirty="0" smtClean="0"/>
              <a:t>} }</a:t>
            </a:r>
          </a:p>
          <a:p>
            <a:r>
              <a:rPr lang="en-IN" dirty="0"/>
              <a:t>EOT</a:t>
            </a:r>
          </a:p>
          <a:p>
            <a:r>
              <a:rPr lang="en-IN" dirty="0"/>
              <a:t>ln -s /</a:t>
            </a:r>
            <a:r>
              <a:rPr lang="en-IN" dirty="0" err="1"/>
              <a:t>etc</a:t>
            </a:r>
            <a:r>
              <a:rPr lang="en-IN" dirty="0"/>
              <a:t>/</a:t>
            </a:r>
            <a:r>
              <a:rPr lang="en-IN" dirty="0" err="1"/>
              <a:t>nginx</a:t>
            </a:r>
            <a:r>
              <a:rPr lang="en-IN" dirty="0"/>
              <a:t>/sites-available/</a:t>
            </a:r>
            <a:r>
              <a:rPr lang="en-IN" dirty="0" err="1"/>
              <a:t>sonarqube</a:t>
            </a:r>
            <a:r>
              <a:rPr lang="en-IN" dirty="0"/>
              <a:t> /</a:t>
            </a:r>
            <a:r>
              <a:rPr lang="en-IN" dirty="0" err="1"/>
              <a:t>etc</a:t>
            </a:r>
            <a:r>
              <a:rPr lang="en-IN" dirty="0"/>
              <a:t>/</a:t>
            </a:r>
            <a:r>
              <a:rPr lang="en-IN" dirty="0" err="1"/>
              <a:t>nginx</a:t>
            </a:r>
            <a:r>
              <a:rPr lang="en-IN" dirty="0"/>
              <a:t>/sites-enabled/</a:t>
            </a:r>
            <a:r>
              <a:rPr lang="en-IN" dirty="0" err="1"/>
              <a:t>sonarqube</a:t>
            </a:r>
            <a:endParaRPr lang="en-IN" dirty="0"/>
          </a:p>
          <a:p>
            <a:r>
              <a:rPr lang="en-IN" dirty="0" err="1"/>
              <a:t>systemctl</a:t>
            </a:r>
            <a:r>
              <a:rPr lang="en-IN" dirty="0"/>
              <a:t> enable </a:t>
            </a:r>
            <a:r>
              <a:rPr lang="en-IN" dirty="0" err="1"/>
              <a:t>nginx.service</a:t>
            </a:r>
            <a:endParaRPr lang="en-IN" dirty="0"/>
          </a:p>
          <a:p>
            <a:r>
              <a:rPr lang="en-IN" dirty="0"/>
              <a:t>#</a:t>
            </a:r>
            <a:r>
              <a:rPr lang="en-IN" dirty="0" err="1"/>
              <a:t>systemctl</a:t>
            </a:r>
            <a:r>
              <a:rPr lang="en-IN" dirty="0"/>
              <a:t> restart </a:t>
            </a:r>
            <a:r>
              <a:rPr lang="en-IN" dirty="0" err="1"/>
              <a:t>nginx.service</a:t>
            </a:r>
            <a:endParaRPr lang="en-IN" dirty="0"/>
          </a:p>
          <a:p>
            <a:r>
              <a:rPr lang="en-IN" dirty="0" err="1"/>
              <a:t>sudo</a:t>
            </a:r>
            <a:r>
              <a:rPr lang="en-IN" dirty="0"/>
              <a:t> </a:t>
            </a:r>
            <a:r>
              <a:rPr lang="en-IN" dirty="0" err="1"/>
              <a:t>ufw</a:t>
            </a:r>
            <a:r>
              <a:rPr lang="en-IN" dirty="0"/>
              <a:t> allow 80,9000,9001/</a:t>
            </a:r>
            <a:r>
              <a:rPr lang="en-IN" dirty="0" err="1"/>
              <a:t>tcp</a:t>
            </a:r>
            <a:endParaRPr lang="en-IN" dirty="0"/>
          </a:p>
          <a:p>
            <a:r>
              <a:rPr lang="en-IN" dirty="0"/>
              <a:t>echo "System reboot in 30 sec"</a:t>
            </a:r>
          </a:p>
          <a:p>
            <a:r>
              <a:rPr lang="en-IN" dirty="0"/>
              <a:t>sleep 30</a:t>
            </a:r>
          </a:p>
          <a:p>
            <a:r>
              <a:rPr lang="en-IN" dirty="0"/>
              <a:t>reboot</a:t>
            </a:r>
          </a:p>
          <a:p>
            <a:endParaRPr lang="en-IN" dirty="0"/>
          </a:p>
        </p:txBody>
      </p:sp>
    </p:spTree>
    <p:extLst>
      <p:ext uri="{BB962C8B-B14F-4D97-AF65-F5344CB8AC3E}">
        <p14:creationId xmlns:p14="http://schemas.microsoft.com/office/powerpoint/2010/main" val="103512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250" y="1323976"/>
            <a:ext cx="11982449" cy="5372100"/>
          </a:xfrm>
          <a:prstGeom prst="rect">
            <a:avLst/>
          </a:prstGeom>
        </p:spPr>
      </p:pic>
      <p:sp>
        <p:nvSpPr>
          <p:cNvPr id="3" name="Rectangle 2"/>
          <p:cNvSpPr/>
          <p:nvPr/>
        </p:nvSpPr>
        <p:spPr>
          <a:xfrm>
            <a:off x="95250" y="4745621"/>
            <a:ext cx="11982449" cy="211237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Up Arrow 3"/>
          <p:cNvSpPr/>
          <p:nvPr/>
        </p:nvSpPr>
        <p:spPr>
          <a:xfrm>
            <a:off x="9120851" y="3416650"/>
            <a:ext cx="565655" cy="11867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414794" y="2199190"/>
            <a:ext cx="2870522"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Allow the custom TCP 9000 port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52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9055" y="664411"/>
            <a:ext cx="10912052" cy="6027942"/>
          </a:xfrm>
          <a:prstGeom prst="rect">
            <a:avLst/>
          </a:prstGeom>
        </p:spPr>
      </p:pic>
      <p:sp>
        <p:nvSpPr>
          <p:cNvPr id="3" name="Rectangle 2"/>
          <p:cNvSpPr/>
          <p:nvPr/>
        </p:nvSpPr>
        <p:spPr>
          <a:xfrm>
            <a:off x="979055" y="664412"/>
            <a:ext cx="11285316" cy="33101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31494" y="110413"/>
            <a:ext cx="10000526"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Copy the </a:t>
            </a:r>
            <a:r>
              <a:rPr lang="en-US" sz="2400" dirty="0" err="1" smtClean="0">
                <a:latin typeface="Arial" panose="020B0604020202020204" pitchFamily="34" charset="0"/>
                <a:cs typeface="Arial" panose="020B0604020202020204" pitchFamily="34" charset="0"/>
              </a:rPr>
              <a:t>sonarqube</a:t>
            </a:r>
            <a:r>
              <a:rPr lang="en-US" sz="2400" dirty="0" smtClean="0">
                <a:latin typeface="Arial" panose="020B0604020202020204" pitchFamily="34" charset="0"/>
                <a:cs typeface="Arial" panose="020B0604020202020204" pitchFamily="34" charset="0"/>
              </a:rPr>
              <a:t> instance IP with port in browser &lt;IP:9000&gt;</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873446" y="2882096"/>
            <a:ext cx="2737855" cy="42826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729468" y="2634562"/>
            <a:ext cx="3426107"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Click on login</a:t>
            </a:r>
            <a:endParaRPr lang="en-IN" sz="2400" b="1" dirty="0">
              <a:latin typeface="Arial" panose="020B0604020202020204" pitchFamily="34" charset="0"/>
              <a:cs typeface="Arial" panose="020B0604020202020204" pitchFamily="34" charset="0"/>
            </a:endParaRPr>
          </a:p>
        </p:txBody>
      </p:sp>
      <p:sp>
        <p:nvSpPr>
          <p:cNvPr id="8" name="Right Arrow 7"/>
          <p:cNvSpPr/>
          <p:nvPr/>
        </p:nvSpPr>
        <p:spPr>
          <a:xfrm>
            <a:off x="3912243" y="2882096"/>
            <a:ext cx="1516284" cy="428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385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3866" y="773200"/>
            <a:ext cx="11164267" cy="5311600"/>
          </a:xfrm>
          <a:prstGeom prst="rect">
            <a:avLst/>
          </a:prstGeom>
        </p:spPr>
      </p:pic>
      <p:sp>
        <p:nvSpPr>
          <p:cNvPr id="3" name="Rectangle 2"/>
          <p:cNvSpPr/>
          <p:nvPr/>
        </p:nvSpPr>
        <p:spPr>
          <a:xfrm>
            <a:off x="1313344" y="2398604"/>
            <a:ext cx="2604305"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 Add </a:t>
            </a:r>
            <a:r>
              <a:rPr lang="en-US" dirty="0">
                <a:latin typeface="Arial" panose="020B0604020202020204" pitchFamily="34" charset="0"/>
                <a:cs typeface="Arial" panose="020B0604020202020204" pitchFamily="34" charset="0"/>
              </a:rPr>
              <a:t>the </a:t>
            </a: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user </a:t>
            </a:r>
            <a:r>
              <a:rPr lang="en-US" b="1" dirty="0">
                <a:latin typeface="Arial" panose="020B0604020202020204" pitchFamily="34" charset="0"/>
                <a:cs typeface="Arial" panose="020B0604020202020204" pitchFamily="34" charset="0"/>
              </a:rPr>
              <a:t>name: admin</a:t>
            </a:r>
          </a:p>
          <a:p>
            <a:r>
              <a:rPr lang="en-US" b="1" dirty="0" err="1">
                <a:latin typeface="Arial" panose="020B0604020202020204" pitchFamily="34" charset="0"/>
                <a:cs typeface="Arial" panose="020B0604020202020204" pitchFamily="34" charset="0"/>
              </a:rPr>
              <a:t>Passwd</a:t>
            </a:r>
            <a:r>
              <a:rPr lang="en-US" b="1" dirty="0">
                <a:latin typeface="Arial" panose="020B0604020202020204" pitchFamily="34" charset="0"/>
                <a:cs typeface="Arial" panose="020B0604020202020204" pitchFamily="34" charset="0"/>
              </a:rPr>
              <a:t>: admin</a:t>
            </a:r>
            <a:endParaRPr lang="en-IN" b="1" dirty="0">
              <a:latin typeface="Arial" panose="020B0604020202020204" pitchFamily="34" charset="0"/>
              <a:cs typeface="Arial" panose="020B0604020202020204" pitchFamily="34" charset="0"/>
            </a:endParaRPr>
          </a:p>
        </p:txBody>
      </p:sp>
      <p:sp>
        <p:nvSpPr>
          <p:cNvPr id="4" name="Rectangle 3"/>
          <p:cNvSpPr/>
          <p:nvPr/>
        </p:nvSpPr>
        <p:spPr>
          <a:xfrm>
            <a:off x="5815835" y="2539601"/>
            <a:ext cx="3478636" cy="149996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Left Arrow 5"/>
          <p:cNvSpPr/>
          <p:nvPr/>
        </p:nvSpPr>
        <p:spPr>
          <a:xfrm>
            <a:off x="3917649" y="2860269"/>
            <a:ext cx="1534027" cy="56873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705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3859" y="1947787"/>
            <a:ext cx="9891377" cy="4050792"/>
          </a:xfrm>
        </p:spPr>
        <p:txBody>
          <a:bodyPr>
            <a:normAutofit/>
          </a:bodyPr>
          <a:lstStyle/>
          <a:p>
            <a:r>
              <a:rPr lang="en-US" sz="2400" dirty="0" err="1" smtClean="0">
                <a:latin typeface="Arial" panose="020B0604020202020204" pitchFamily="34" charset="0"/>
                <a:cs typeface="Arial" panose="020B0604020202020204" pitchFamily="34" charset="0"/>
              </a:rPr>
              <a:t>SonarQube</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an automatic code review tool to detect bugs, vulnerabilities, and code smells in your code. It can integrate with your existing workflow to enable continuous code inspection across your project branches and pull requests</a:t>
            </a:r>
            <a:r>
              <a:rPr lang="en-US" sz="2400" dirty="0" smtClean="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SonarQube</a:t>
            </a:r>
            <a:r>
              <a:rPr lang="en-US" sz="2400" dirty="0">
                <a:latin typeface="Arial" panose="020B0604020202020204" pitchFamily="34" charset="0"/>
                <a:cs typeface="Arial" panose="020B0604020202020204" pitchFamily="34" charset="0"/>
              </a:rPr>
              <a:t> empowers all developers to write cleaner and safer code</a:t>
            </a:r>
            <a:r>
              <a:rPr lang="en-US" dirty="0" smtClean="0"/>
              <a:t>.</a:t>
            </a:r>
          </a:p>
          <a:p>
            <a:r>
              <a:rPr lang="en-US" sz="2400" dirty="0">
                <a:latin typeface="Arial" panose="020B0604020202020204" pitchFamily="34" charset="0"/>
                <a:cs typeface="Arial" panose="020B0604020202020204" pitchFamily="34" charset="0"/>
              </a:rPr>
              <a:t>Enhance Your Workflow with Continuous Code Quality &amp; Code Security</a:t>
            </a:r>
          </a:p>
          <a:p>
            <a:endParaRPr lang="en-IN" sz="2400" dirty="0">
              <a:latin typeface="Arial" panose="020B0604020202020204" pitchFamily="34" charset="0"/>
              <a:cs typeface="Arial" panose="020B0604020202020204" pitchFamily="34" charset="0"/>
            </a:endParaRPr>
          </a:p>
        </p:txBody>
      </p:sp>
      <p:sp>
        <p:nvSpPr>
          <p:cNvPr id="4" name="TextBox 3"/>
          <p:cNvSpPr txBox="1"/>
          <p:nvPr/>
        </p:nvSpPr>
        <p:spPr>
          <a:xfrm>
            <a:off x="1613859" y="717630"/>
            <a:ext cx="5296227" cy="830997"/>
          </a:xfrm>
          <a:prstGeom prst="rect">
            <a:avLst/>
          </a:prstGeom>
          <a:noFill/>
        </p:spPr>
        <p:txBody>
          <a:bodyPr wrap="square" rtlCol="0">
            <a:spAutoFit/>
          </a:bodyPr>
          <a:lstStyle/>
          <a:p>
            <a:r>
              <a:rPr lang="en-US" sz="4800" b="1" dirty="0" err="1" smtClean="0">
                <a:latin typeface="Arial" panose="020B0604020202020204" pitchFamily="34" charset="0"/>
                <a:cs typeface="Arial" panose="020B0604020202020204" pitchFamily="34" charset="0"/>
              </a:rPr>
              <a:t>sonarQube</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90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6544" y="931134"/>
            <a:ext cx="11190517" cy="5494496"/>
          </a:xfrm>
          <a:prstGeom prst="rect">
            <a:avLst/>
          </a:prstGeom>
        </p:spPr>
      </p:pic>
      <p:sp>
        <p:nvSpPr>
          <p:cNvPr id="3" name="Rectangle 2"/>
          <p:cNvSpPr/>
          <p:nvPr/>
        </p:nvSpPr>
        <p:spPr>
          <a:xfrm>
            <a:off x="6840638" y="3333509"/>
            <a:ext cx="1250066" cy="42826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own Arrow 3"/>
          <p:cNvSpPr/>
          <p:nvPr/>
        </p:nvSpPr>
        <p:spPr>
          <a:xfrm>
            <a:off x="7002684" y="3831220"/>
            <a:ext cx="636607" cy="868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400800" y="5127585"/>
            <a:ext cx="2847372"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Click  on create new project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292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15572" y="1032787"/>
            <a:ext cx="11018982" cy="5610380"/>
          </a:xfrm>
          <a:prstGeom prst="rect">
            <a:avLst/>
          </a:prstGeom>
        </p:spPr>
      </p:pic>
      <p:sp>
        <p:nvSpPr>
          <p:cNvPr id="4" name="Rectangle 3"/>
          <p:cNvSpPr/>
          <p:nvPr/>
        </p:nvSpPr>
        <p:spPr>
          <a:xfrm>
            <a:off x="1394307" y="2835797"/>
            <a:ext cx="3351313" cy="2558006"/>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4965539" y="3634451"/>
            <a:ext cx="1359524" cy="7523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597570" y="3414532"/>
            <a:ext cx="3240911" cy="1979271"/>
          </a:xfrm>
          <a:prstGeom prst="rect">
            <a:avLst/>
          </a:prstGeom>
          <a:noFill/>
        </p:spPr>
        <p:txBody>
          <a:bodyPr wrap="square" rtlCol="0">
            <a:spAutoFit/>
          </a:bodyPr>
          <a:lstStyle/>
          <a:p>
            <a:endParaRPr lang="en-IN"/>
          </a:p>
        </p:txBody>
      </p:sp>
      <p:sp>
        <p:nvSpPr>
          <p:cNvPr id="7" name="TextBox 6"/>
          <p:cNvSpPr txBox="1"/>
          <p:nvPr/>
        </p:nvSpPr>
        <p:spPr>
          <a:xfrm>
            <a:off x="6597570" y="3573170"/>
            <a:ext cx="2939969"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Give the project-key(project name).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477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494" y="365197"/>
            <a:ext cx="8986683" cy="6492803"/>
          </a:xfrm>
          <a:prstGeom prst="rect">
            <a:avLst/>
          </a:prstGeom>
        </p:spPr>
      </p:pic>
      <p:sp>
        <p:nvSpPr>
          <p:cNvPr id="3" name="Rectangle 2"/>
          <p:cNvSpPr/>
          <p:nvPr/>
        </p:nvSpPr>
        <p:spPr>
          <a:xfrm>
            <a:off x="514631" y="2696901"/>
            <a:ext cx="4670827" cy="156258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5497975" y="2928395"/>
            <a:ext cx="1805650" cy="648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963382" y="2696901"/>
            <a:ext cx="3426107"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Give a name for token &amp; click on generate.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83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5921" y="589730"/>
            <a:ext cx="7582557" cy="5585944"/>
          </a:xfrm>
          <a:prstGeom prst="rect">
            <a:avLst/>
          </a:prstGeom>
        </p:spPr>
      </p:pic>
      <p:sp>
        <p:nvSpPr>
          <p:cNvPr id="3" name="Rectangle 2"/>
          <p:cNvSpPr/>
          <p:nvPr/>
        </p:nvSpPr>
        <p:spPr>
          <a:xfrm>
            <a:off x="734551" y="2835797"/>
            <a:ext cx="6835292" cy="17940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7789762" y="3298785"/>
            <a:ext cx="937549" cy="434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9074552" y="3102015"/>
            <a:ext cx="2963119"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Copy the token &amp; paste it for future reference.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522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0390" y="439838"/>
            <a:ext cx="11343190" cy="6003634"/>
          </a:xfrm>
          <a:prstGeom prst="rect">
            <a:avLst/>
          </a:prstGeom>
        </p:spPr>
      </p:pic>
      <p:sp>
        <p:nvSpPr>
          <p:cNvPr id="3" name="Rectangle 2"/>
          <p:cNvSpPr/>
          <p:nvPr/>
        </p:nvSpPr>
        <p:spPr>
          <a:xfrm>
            <a:off x="584079" y="3958542"/>
            <a:ext cx="4161541" cy="156258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4930815" y="4409954"/>
            <a:ext cx="1319514" cy="486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609144" y="3958542"/>
            <a:ext cx="3402957"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Choose the script in which language we are going to write the code.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2897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092" y="578734"/>
            <a:ext cx="11482086" cy="6134582"/>
          </a:xfrm>
          <a:prstGeom prst="rect">
            <a:avLst/>
          </a:prstGeom>
        </p:spPr>
      </p:pic>
      <p:sp>
        <p:nvSpPr>
          <p:cNvPr id="3" name="Rectangle 2"/>
          <p:cNvSpPr/>
          <p:nvPr/>
        </p:nvSpPr>
        <p:spPr>
          <a:xfrm>
            <a:off x="803998" y="3946967"/>
            <a:ext cx="4126817" cy="67133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5127585" y="4085863"/>
            <a:ext cx="1273215" cy="474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886937" y="3634451"/>
            <a:ext cx="3750197"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Choose the build tool which we are going to use in software development.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580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1504" y="418839"/>
            <a:ext cx="10988992" cy="6020322"/>
          </a:xfrm>
          <a:prstGeom prst="rect">
            <a:avLst/>
          </a:prstGeom>
        </p:spPr>
      </p:pic>
      <p:sp>
        <p:nvSpPr>
          <p:cNvPr id="3" name="Rectangle 2"/>
          <p:cNvSpPr/>
          <p:nvPr/>
        </p:nvSpPr>
        <p:spPr>
          <a:xfrm>
            <a:off x="850297" y="2893670"/>
            <a:ext cx="10740199" cy="285894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Up Arrow 3"/>
          <p:cNvSpPr/>
          <p:nvPr/>
        </p:nvSpPr>
        <p:spPr>
          <a:xfrm>
            <a:off x="7280476" y="1655180"/>
            <a:ext cx="879676" cy="1111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flipH="1">
            <a:off x="5752615" y="162046"/>
            <a:ext cx="5567425" cy="156966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Install the following plugins for integrating with </a:t>
            </a:r>
            <a:r>
              <a:rPr lang="en-US" sz="2400" dirty="0" err="1" smtClean="0">
                <a:latin typeface="Arial" panose="020B0604020202020204" pitchFamily="34" charset="0"/>
                <a:cs typeface="Arial" panose="020B0604020202020204" pitchFamily="34" charset="0"/>
              </a:rPr>
              <a:t>sonarqube</a:t>
            </a:r>
            <a:endParaRPr lang="en-US" sz="2400" dirty="0" smtClean="0">
              <a:latin typeface="Arial" panose="020B0604020202020204" pitchFamily="34" charset="0"/>
              <a:cs typeface="Arial" panose="020B0604020202020204" pitchFamily="34" charset="0"/>
            </a:endParaRPr>
          </a:p>
          <a:p>
            <a:pPr marL="342900" indent="-342900">
              <a:buAutoNum type="arabicParenR"/>
            </a:pPr>
            <a:r>
              <a:rPr lang="en-US" sz="2400" dirty="0" smtClean="0">
                <a:latin typeface="Arial" panose="020B0604020202020204" pitchFamily="34" charset="0"/>
                <a:cs typeface="Arial" panose="020B0604020202020204" pitchFamily="34" charset="0"/>
              </a:rPr>
              <a:t>Sonar quality gates plugin.</a:t>
            </a:r>
          </a:p>
          <a:p>
            <a:pPr marL="342900" indent="-342900">
              <a:buAutoNum type="arabicParenR"/>
            </a:pPr>
            <a:r>
              <a:rPr lang="en-US" sz="2400" dirty="0" err="1" smtClean="0">
                <a:latin typeface="Arial" panose="020B0604020202020204" pitchFamily="34" charset="0"/>
                <a:cs typeface="Arial" panose="020B0604020202020204" pitchFamily="34" charset="0"/>
              </a:rPr>
              <a:t>Sonarqube</a:t>
            </a:r>
            <a:r>
              <a:rPr lang="en-US" sz="2400" dirty="0" smtClean="0">
                <a:latin typeface="Arial" panose="020B0604020202020204" pitchFamily="34" charset="0"/>
                <a:cs typeface="Arial" panose="020B0604020202020204" pitchFamily="34" charset="0"/>
              </a:rPr>
              <a:t> scanner for Jenkins.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037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0224" y="552221"/>
            <a:ext cx="9073895" cy="5872046"/>
          </a:xfrm>
          <a:prstGeom prst="rect">
            <a:avLst/>
          </a:prstGeom>
        </p:spPr>
      </p:pic>
      <p:sp>
        <p:nvSpPr>
          <p:cNvPr id="3" name="Rectangle 2"/>
          <p:cNvSpPr/>
          <p:nvPr/>
        </p:nvSpPr>
        <p:spPr>
          <a:xfrm>
            <a:off x="1973041" y="2060293"/>
            <a:ext cx="3791151" cy="370389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5995686" y="3379808"/>
            <a:ext cx="1342663" cy="474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743462" y="3148314"/>
            <a:ext cx="4004841"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Open the configure system &amp; provide the IP &amp; server authentication token.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581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019" y="667521"/>
            <a:ext cx="11465135" cy="5932243"/>
          </a:xfrm>
          <a:prstGeom prst="rect">
            <a:avLst/>
          </a:prstGeom>
        </p:spPr>
      </p:pic>
      <p:sp>
        <p:nvSpPr>
          <p:cNvPr id="3" name="Rectangle 2"/>
          <p:cNvSpPr/>
          <p:nvPr/>
        </p:nvSpPr>
        <p:spPr>
          <a:xfrm>
            <a:off x="4259056" y="3472404"/>
            <a:ext cx="6412803" cy="87967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Left Arrow 3"/>
          <p:cNvSpPr/>
          <p:nvPr/>
        </p:nvSpPr>
        <p:spPr>
          <a:xfrm>
            <a:off x="3252486" y="3622876"/>
            <a:ext cx="729205" cy="486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86137" y="3275635"/>
            <a:ext cx="3183038" cy="1938992"/>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open the credentials &amp; click on system, global credentials </a:t>
            </a:r>
          </a:p>
          <a:p>
            <a:r>
              <a:rPr lang="en-US" sz="2400" dirty="0" smtClean="0">
                <a:latin typeface="Arial" panose="020B0604020202020204" pitchFamily="34" charset="0"/>
                <a:cs typeface="Arial" panose="020B0604020202020204" pitchFamily="34" charset="0"/>
              </a:rPr>
              <a:t>Add the </a:t>
            </a:r>
          </a:p>
          <a:p>
            <a:r>
              <a:rPr lang="en-US" sz="2400" b="1" dirty="0" err="1" smtClean="0">
                <a:latin typeface="Arial" panose="020B0604020202020204" pitchFamily="34" charset="0"/>
                <a:cs typeface="Arial" panose="020B0604020202020204" pitchFamily="34" charset="0"/>
              </a:rPr>
              <a:t>sonarqube</a:t>
            </a:r>
            <a:r>
              <a:rPr lang="en-US" sz="2400" b="1" dirty="0" smtClean="0">
                <a:latin typeface="Arial" panose="020B0604020202020204" pitchFamily="34" charset="0"/>
                <a:cs typeface="Arial" panose="020B0604020202020204" pitchFamily="34" charset="0"/>
              </a:rPr>
              <a:t> token</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7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350" y="451413"/>
            <a:ext cx="11545300" cy="5964886"/>
          </a:xfrm>
          <a:prstGeom prst="rect">
            <a:avLst/>
          </a:prstGeom>
        </p:spPr>
      </p:pic>
      <p:sp>
        <p:nvSpPr>
          <p:cNvPr id="3" name="Rectangle 2"/>
          <p:cNvSpPr/>
          <p:nvPr/>
        </p:nvSpPr>
        <p:spPr>
          <a:xfrm>
            <a:off x="2268211" y="3433856"/>
            <a:ext cx="8808761" cy="879678"/>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Up Arrow 3"/>
          <p:cNvSpPr/>
          <p:nvPr/>
        </p:nvSpPr>
        <p:spPr>
          <a:xfrm>
            <a:off x="5567423" y="2708476"/>
            <a:ext cx="567159" cy="590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250329" y="2108311"/>
            <a:ext cx="4224760"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Provide the </a:t>
            </a:r>
            <a:r>
              <a:rPr lang="en-US" sz="2400" dirty="0" err="1" smtClean="0">
                <a:latin typeface="Arial" panose="020B0604020202020204" pitchFamily="34" charset="0"/>
                <a:cs typeface="Arial" panose="020B0604020202020204" pitchFamily="34" charset="0"/>
              </a:rPr>
              <a:t>github</a:t>
            </a:r>
            <a:r>
              <a:rPr lang="en-US" sz="2400" dirty="0" smtClean="0">
                <a:latin typeface="Arial" panose="020B0604020202020204" pitchFamily="34" charset="0"/>
                <a:cs typeface="Arial" panose="020B0604020202020204" pitchFamily="34" charset="0"/>
              </a:rPr>
              <a:t> repository </a:t>
            </a:r>
            <a:r>
              <a:rPr lang="en-US" sz="2400" dirty="0" err="1" smtClean="0">
                <a:latin typeface="Arial" panose="020B0604020202020204" pitchFamily="34" charset="0"/>
                <a:cs typeface="Arial" panose="020B0604020202020204" pitchFamily="34" charset="0"/>
              </a:rPr>
              <a:t>url</a:t>
            </a:r>
            <a:r>
              <a:rPr lang="en-US" sz="2400" dirty="0" smtClean="0">
                <a:latin typeface="Arial" panose="020B0604020202020204" pitchFamily="34" charset="0"/>
                <a:cs typeface="Arial" panose="020B0604020202020204" pitchFamily="34" charset="0"/>
              </a:rPr>
              <a:t> which consist of code.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38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Quality Gate </a:t>
            </a:r>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Release Quality </a:t>
            </a:r>
            <a:r>
              <a:rPr lang="en-US" sz="2400" dirty="0" smtClean="0">
                <a:latin typeface="Arial" panose="020B0604020202020204" pitchFamily="34" charset="0"/>
                <a:cs typeface="Arial" panose="020B0604020202020204" pitchFamily="34" charset="0"/>
              </a:rPr>
              <a:t>Code Every Time</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Quality Gates tell you at every analysis whether your code is ready to release.</a:t>
            </a:r>
          </a:p>
        </p:txBody>
      </p:sp>
      <p:pic>
        <p:nvPicPr>
          <p:cNvPr id="4" name="Picture 3"/>
          <p:cNvPicPr>
            <a:picLocks noChangeAspect="1"/>
          </p:cNvPicPr>
          <p:nvPr/>
        </p:nvPicPr>
        <p:blipFill>
          <a:blip r:embed="rId2"/>
          <a:stretch>
            <a:fillRect/>
          </a:stretch>
        </p:blipFill>
        <p:spPr>
          <a:xfrm>
            <a:off x="1453580" y="3792339"/>
            <a:ext cx="9053345" cy="1333616"/>
          </a:xfrm>
          <a:prstGeom prst="rect">
            <a:avLst/>
          </a:prstGeom>
        </p:spPr>
      </p:pic>
    </p:spTree>
    <p:extLst>
      <p:ext uri="{BB962C8B-B14F-4D97-AF65-F5344CB8AC3E}">
        <p14:creationId xmlns:p14="http://schemas.microsoft.com/office/powerpoint/2010/main" val="426041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5852" y="868101"/>
            <a:ext cx="7734970" cy="5729469"/>
          </a:xfrm>
          <a:prstGeom prst="rect">
            <a:avLst/>
          </a:prstGeom>
        </p:spPr>
      </p:pic>
      <p:sp>
        <p:nvSpPr>
          <p:cNvPr id="3" name="Rectangle 2"/>
          <p:cNvSpPr/>
          <p:nvPr/>
        </p:nvSpPr>
        <p:spPr>
          <a:xfrm>
            <a:off x="682480" y="1273213"/>
            <a:ext cx="4653450" cy="160888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5521124" y="1886673"/>
            <a:ext cx="1632030" cy="601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7477246" y="1689904"/>
            <a:ext cx="4421529"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Click on add build step &amp; select the </a:t>
            </a:r>
          </a:p>
          <a:p>
            <a:r>
              <a:rPr lang="en-US" sz="2400" b="1" dirty="0">
                <a:latin typeface="Arial" panose="020B0604020202020204" pitchFamily="34" charset="0"/>
                <a:cs typeface="Arial" panose="020B0604020202020204" pitchFamily="34" charset="0"/>
              </a:rPr>
              <a:t>E</a:t>
            </a:r>
            <a:r>
              <a:rPr lang="en-US" sz="2400" b="1" dirty="0" smtClean="0">
                <a:latin typeface="Arial" panose="020B0604020202020204" pitchFamily="34" charset="0"/>
                <a:cs typeface="Arial" panose="020B0604020202020204" pitchFamily="34" charset="0"/>
              </a:rPr>
              <a:t>xecute </a:t>
            </a:r>
            <a:r>
              <a:rPr lang="en-US" sz="2400" b="1" dirty="0" err="1" smtClean="0">
                <a:latin typeface="Arial" panose="020B0604020202020204" pitchFamily="34" charset="0"/>
                <a:cs typeface="Arial" panose="020B0604020202020204" pitchFamily="34" charset="0"/>
              </a:rPr>
              <a:t>sonarqube</a:t>
            </a:r>
            <a:r>
              <a:rPr lang="en-US" sz="2400" b="1" dirty="0" smtClean="0">
                <a:latin typeface="Arial" panose="020B0604020202020204" pitchFamily="34" charset="0"/>
                <a:cs typeface="Arial" panose="020B0604020202020204" pitchFamily="34" charset="0"/>
              </a:rPr>
              <a:t> scanner</a:t>
            </a:r>
            <a:r>
              <a:rPr lang="en-US" sz="2400" dirty="0" smtClean="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495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94563" y="455143"/>
            <a:ext cx="10197437" cy="6271803"/>
          </a:xfrm>
          <a:prstGeom prst="rect">
            <a:avLst/>
          </a:prstGeom>
        </p:spPr>
      </p:pic>
      <p:sp>
        <p:nvSpPr>
          <p:cNvPr id="3" name="Rectangle 2"/>
          <p:cNvSpPr/>
          <p:nvPr/>
        </p:nvSpPr>
        <p:spPr>
          <a:xfrm>
            <a:off x="3437253" y="4456252"/>
            <a:ext cx="8496246" cy="218967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Left Arrow 4"/>
          <p:cNvSpPr/>
          <p:nvPr/>
        </p:nvSpPr>
        <p:spPr>
          <a:xfrm>
            <a:off x="2581154" y="4872942"/>
            <a:ext cx="740780" cy="3009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38896" y="4328931"/>
            <a:ext cx="2924109" cy="1938992"/>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Add the properties which and all properties should be check in analysis properties.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607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263" y="1997839"/>
            <a:ext cx="8715737" cy="3416320"/>
          </a:xfrm>
          <a:prstGeom prst="rect">
            <a:avLst/>
          </a:prstGeom>
        </p:spPr>
        <p:txBody>
          <a:bodyPr wrap="square">
            <a:spAutoFit/>
          </a:bodyPr>
          <a:lstStyle/>
          <a:p>
            <a:r>
              <a:rPr lang="en-IN" sz="2400" dirty="0" err="1">
                <a:latin typeface="Arial" panose="020B0604020202020204" pitchFamily="34" charset="0"/>
                <a:cs typeface="Arial" panose="020B0604020202020204" pitchFamily="34" charset="0"/>
              </a:rPr>
              <a:t>sonar.projectKey</a:t>
            </a:r>
            <a:r>
              <a:rPr lang="en-IN" sz="2400" dirty="0">
                <a:latin typeface="Arial" panose="020B0604020202020204" pitchFamily="34" charset="0"/>
                <a:cs typeface="Arial" panose="020B0604020202020204" pitchFamily="34" charset="0"/>
              </a:rPr>
              <a:t>=new-sample</a:t>
            </a:r>
          </a:p>
          <a:p>
            <a:r>
              <a:rPr lang="en-IN" sz="2400" dirty="0" err="1">
                <a:latin typeface="Arial" panose="020B0604020202020204" pitchFamily="34" charset="0"/>
                <a:cs typeface="Arial" panose="020B0604020202020204" pitchFamily="34" charset="0"/>
              </a:rPr>
              <a:t>sonar.projectName</a:t>
            </a:r>
            <a:r>
              <a:rPr lang="en-IN" sz="2400" dirty="0">
                <a:latin typeface="Arial" panose="020B0604020202020204" pitchFamily="34" charset="0"/>
                <a:cs typeface="Arial" panose="020B0604020202020204" pitchFamily="34" charset="0"/>
              </a:rPr>
              <a:t>=new-sample</a:t>
            </a:r>
          </a:p>
          <a:p>
            <a:r>
              <a:rPr lang="en-IN" sz="2400" dirty="0" err="1">
                <a:latin typeface="Arial" panose="020B0604020202020204" pitchFamily="34" charset="0"/>
                <a:cs typeface="Arial" panose="020B0604020202020204" pitchFamily="34" charset="0"/>
              </a:rPr>
              <a:t>sonar.projectVersion</a:t>
            </a:r>
            <a:r>
              <a:rPr lang="en-IN" sz="2400" dirty="0">
                <a:latin typeface="Arial" panose="020B0604020202020204" pitchFamily="34" charset="0"/>
                <a:cs typeface="Arial" panose="020B0604020202020204" pitchFamily="34" charset="0"/>
              </a:rPr>
              <a:t>=1.0</a:t>
            </a:r>
          </a:p>
          <a:p>
            <a:r>
              <a:rPr lang="en-IN" sz="2400" dirty="0" err="1">
                <a:latin typeface="Arial" panose="020B0604020202020204" pitchFamily="34" charset="0"/>
                <a:cs typeface="Arial" panose="020B0604020202020204" pitchFamily="34" charset="0"/>
              </a:rPr>
              <a:t>sonar.sources</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src</a:t>
            </a:r>
            <a:r>
              <a:rPr lang="en-IN" sz="2400" dirty="0">
                <a:latin typeface="Arial" panose="020B0604020202020204" pitchFamily="34" charset="0"/>
                <a:cs typeface="Arial" panose="020B0604020202020204" pitchFamily="34" charset="0"/>
              </a:rPr>
              <a:t>/</a:t>
            </a:r>
          </a:p>
          <a:p>
            <a:r>
              <a:rPr lang="en-IN" sz="2400" dirty="0" err="1">
                <a:latin typeface="Arial" panose="020B0604020202020204" pitchFamily="34" charset="0"/>
                <a:cs typeface="Arial" panose="020B0604020202020204" pitchFamily="34" charset="0"/>
              </a:rPr>
              <a:t>sonar.java.binaries</a:t>
            </a:r>
            <a:r>
              <a:rPr lang="en-IN" sz="2400" dirty="0">
                <a:latin typeface="Arial" panose="020B0604020202020204" pitchFamily="34" charset="0"/>
                <a:cs typeface="Arial" panose="020B0604020202020204" pitchFamily="34" charset="0"/>
              </a:rPr>
              <a:t>=target/test-classes/com/</a:t>
            </a:r>
            <a:r>
              <a:rPr lang="en-IN" sz="2400" dirty="0" err="1">
                <a:latin typeface="Arial" panose="020B0604020202020204" pitchFamily="34" charset="0"/>
                <a:cs typeface="Arial" panose="020B0604020202020204" pitchFamily="34" charset="0"/>
              </a:rPr>
              <a:t>visualpathit</a:t>
            </a:r>
            <a:r>
              <a:rPr lang="en-IN" sz="2400" dirty="0">
                <a:latin typeface="Arial" panose="020B0604020202020204" pitchFamily="34" charset="0"/>
                <a:cs typeface="Arial" panose="020B0604020202020204" pitchFamily="34" charset="0"/>
              </a:rPr>
              <a:t>/account/</a:t>
            </a:r>
            <a:r>
              <a:rPr lang="en-IN" sz="2400" dirty="0" err="1">
                <a:latin typeface="Arial" panose="020B0604020202020204" pitchFamily="34" charset="0"/>
                <a:cs typeface="Arial" panose="020B0604020202020204" pitchFamily="34" charset="0"/>
              </a:rPr>
              <a:t>controllerTest</a:t>
            </a:r>
            <a:r>
              <a:rPr lang="en-IN" sz="2400" dirty="0">
                <a:latin typeface="Arial" panose="020B0604020202020204" pitchFamily="34" charset="0"/>
                <a:cs typeface="Arial" panose="020B0604020202020204" pitchFamily="34" charset="0"/>
              </a:rPr>
              <a:t>/</a:t>
            </a:r>
          </a:p>
          <a:p>
            <a:r>
              <a:rPr lang="en-IN" sz="2400" dirty="0" err="1">
                <a:latin typeface="Arial" panose="020B0604020202020204" pitchFamily="34" charset="0"/>
                <a:cs typeface="Arial" panose="020B0604020202020204" pitchFamily="34" charset="0"/>
              </a:rPr>
              <a:t>sonar.junit.reportsPath</a:t>
            </a:r>
            <a:r>
              <a:rPr lang="en-IN" sz="2400" dirty="0">
                <a:latin typeface="Arial" panose="020B0604020202020204" pitchFamily="34" charset="0"/>
                <a:cs typeface="Arial" panose="020B0604020202020204" pitchFamily="34" charset="0"/>
              </a:rPr>
              <a:t>=target/</a:t>
            </a:r>
            <a:r>
              <a:rPr lang="en-IN" sz="2400" dirty="0" err="1">
                <a:latin typeface="Arial" panose="020B0604020202020204" pitchFamily="34" charset="0"/>
                <a:cs typeface="Arial" panose="020B0604020202020204" pitchFamily="34" charset="0"/>
              </a:rPr>
              <a:t>surefire</a:t>
            </a:r>
            <a:r>
              <a:rPr lang="en-IN" sz="2400" dirty="0">
                <a:latin typeface="Arial" panose="020B0604020202020204" pitchFamily="34" charset="0"/>
                <a:cs typeface="Arial" panose="020B0604020202020204" pitchFamily="34" charset="0"/>
              </a:rPr>
              <a:t>-reports/</a:t>
            </a:r>
          </a:p>
          <a:p>
            <a:r>
              <a:rPr lang="en-IN" sz="2400" dirty="0" err="1">
                <a:latin typeface="Arial" panose="020B0604020202020204" pitchFamily="34" charset="0"/>
                <a:cs typeface="Arial" panose="020B0604020202020204" pitchFamily="34" charset="0"/>
              </a:rPr>
              <a:t>sonar.jacoco.reportsPath</a:t>
            </a:r>
            <a:r>
              <a:rPr lang="en-IN" sz="2400" dirty="0">
                <a:latin typeface="Arial" panose="020B0604020202020204" pitchFamily="34" charset="0"/>
                <a:cs typeface="Arial" panose="020B0604020202020204" pitchFamily="34" charset="0"/>
              </a:rPr>
              <a:t>=target/</a:t>
            </a:r>
            <a:r>
              <a:rPr lang="en-IN" sz="2400" dirty="0" err="1">
                <a:latin typeface="Arial" panose="020B0604020202020204" pitchFamily="34" charset="0"/>
                <a:cs typeface="Arial" panose="020B0604020202020204" pitchFamily="34" charset="0"/>
              </a:rPr>
              <a:t>jacoco.exec</a:t>
            </a:r>
            <a:endParaRPr lang="en-IN" sz="2400" dirty="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sonar.java.checkstyle.reportPaths</a:t>
            </a:r>
            <a:r>
              <a:rPr lang="en-IN" sz="2400" dirty="0">
                <a:latin typeface="Arial" panose="020B0604020202020204" pitchFamily="34" charset="0"/>
                <a:cs typeface="Arial" panose="020B0604020202020204" pitchFamily="34" charset="0"/>
              </a:rPr>
              <a:t>=target/checkstyle-result.xml</a:t>
            </a:r>
          </a:p>
        </p:txBody>
      </p:sp>
      <p:sp>
        <p:nvSpPr>
          <p:cNvPr id="5" name="TextBox 4"/>
          <p:cNvSpPr txBox="1"/>
          <p:nvPr/>
        </p:nvSpPr>
        <p:spPr>
          <a:xfrm>
            <a:off x="509285" y="821803"/>
            <a:ext cx="881991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a:t>
            </a:r>
            <a:r>
              <a:rPr lang="en-US" sz="2400" b="1" dirty="0" smtClean="0">
                <a:latin typeface="Arial" panose="020B0604020202020204" pitchFamily="34" charset="0"/>
                <a:cs typeface="Arial" panose="020B0604020202020204" pitchFamily="34" charset="0"/>
              </a:rPr>
              <a:t>roperties which need to  </a:t>
            </a:r>
            <a:r>
              <a:rPr lang="en-US" sz="2400" b="1" dirty="0">
                <a:latin typeface="Arial" panose="020B0604020202020204" pitchFamily="34" charset="0"/>
                <a:cs typeface="Arial" panose="020B0604020202020204" pitchFamily="34" charset="0"/>
              </a:rPr>
              <a:t>be check in analysis properties.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3038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2627" y="96829"/>
            <a:ext cx="12093988" cy="6965284"/>
          </a:xfrm>
          <a:prstGeom prst="rect">
            <a:avLst/>
          </a:prstGeom>
        </p:spPr>
      </p:pic>
      <p:sp>
        <p:nvSpPr>
          <p:cNvPr id="3" name="Rectangle 2"/>
          <p:cNvSpPr/>
          <p:nvPr/>
        </p:nvSpPr>
        <p:spPr>
          <a:xfrm>
            <a:off x="3263633" y="2092124"/>
            <a:ext cx="3449683" cy="297469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Arrow 3"/>
          <p:cNvSpPr/>
          <p:nvPr/>
        </p:nvSpPr>
        <p:spPr>
          <a:xfrm>
            <a:off x="6852213" y="3044142"/>
            <a:ext cx="1238491" cy="601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322197" y="2731625"/>
            <a:ext cx="3206188"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When we click on project it will display the report of bugs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349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1412" y="1099595"/>
            <a:ext cx="11424213" cy="5521434"/>
          </a:xfrm>
          <a:prstGeom prst="rect">
            <a:avLst/>
          </a:prstGeom>
        </p:spPr>
      </p:pic>
      <p:sp>
        <p:nvSpPr>
          <p:cNvPr id="3" name="Rectangle 2"/>
          <p:cNvSpPr/>
          <p:nvPr/>
        </p:nvSpPr>
        <p:spPr>
          <a:xfrm>
            <a:off x="2661749" y="2199189"/>
            <a:ext cx="9074980" cy="442184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Up Arrow 3"/>
          <p:cNvSpPr/>
          <p:nvPr/>
        </p:nvSpPr>
        <p:spPr>
          <a:xfrm>
            <a:off x="5868364" y="1169043"/>
            <a:ext cx="590308" cy="8218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59482" y="441822"/>
            <a:ext cx="3808071" cy="461665"/>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Generated report.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0677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7785" y="1285651"/>
            <a:ext cx="11115714" cy="5360272"/>
          </a:xfrm>
          <a:prstGeom prst="rect">
            <a:avLst/>
          </a:prstGeom>
        </p:spPr>
      </p:pic>
      <p:sp>
        <p:nvSpPr>
          <p:cNvPr id="3" name="Rectangle 2"/>
          <p:cNvSpPr/>
          <p:nvPr/>
        </p:nvSpPr>
        <p:spPr>
          <a:xfrm>
            <a:off x="3437253" y="3090440"/>
            <a:ext cx="8496246" cy="218967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Up Arrow 3"/>
          <p:cNvSpPr/>
          <p:nvPr/>
        </p:nvSpPr>
        <p:spPr>
          <a:xfrm>
            <a:off x="5741043" y="1145894"/>
            <a:ext cx="891251" cy="17940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444678" y="173620"/>
            <a:ext cx="3634451" cy="1200329"/>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Bugs report/ it will display the errors &amp; which needs to fix.</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658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241279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86" y="229989"/>
            <a:ext cx="10058400" cy="1609344"/>
          </a:xfrm>
        </p:spPr>
        <p:txBody>
          <a:bodyPr>
            <a:normAutofit/>
          </a:bodyPr>
          <a:lstStyle/>
          <a:p>
            <a:r>
              <a:rPr lang="en-US" sz="4800" b="1" dirty="0">
                <a:latin typeface="Arial" panose="020B0604020202020204" pitchFamily="34" charset="0"/>
                <a:cs typeface="Arial" panose="020B0604020202020204" pitchFamily="34" charset="0"/>
              </a:rPr>
              <a:t>Quality Gates show your project </a:t>
            </a:r>
            <a:r>
              <a:rPr lang="en-US" sz="4800" b="1" dirty="0" err="1">
                <a:latin typeface="Arial" panose="020B0604020202020204" pitchFamily="34" charset="0"/>
                <a:cs typeface="Arial" panose="020B0604020202020204" pitchFamily="34" charset="0"/>
              </a:rPr>
              <a:t>Releasability</a:t>
            </a:r>
            <a:endParaRPr lang="en-US" sz="4800" b="1" dirty="0">
              <a:latin typeface="Arial" panose="020B0604020202020204" pitchFamily="34" charset="0"/>
              <a:cs typeface="Arial" panose="020B0604020202020204" pitchFamily="34" charset="0"/>
            </a:endParaRPr>
          </a:p>
        </p:txBody>
      </p:sp>
      <p:sp>
        <p:nvSpPr>
          <p:cNvPr id="8" name="TextBox 7"/>
          <p:cNvSpPr txBox="1"/>
          <p:nvPr/>
        </p:nvSpPr>
        <p:spPr>
          <a:xfrm>
            <a:off x="1088019" y="2662177"/>
            <a:ext cx="9259747" cy="1938992"/>
          </a:xfrm>
          <a:prstGeom prst="rect">
            <a:avLst/>
          </a:prstGeom>
          <a:noFill/>
        </p:spPr>
        <p:txBody>
          <a:bodyPr wrap="square" rtlCol="0">
            <a:spAutoFit/>
          </a:bodyPr>
          <a:lstStyle/>
          <a:p>
            <a:pPr>
              <a:buFont typeface="Wingdings" panose="05000000000000000000" pitchFamily="2" charset="2"/>
              <a:buChar char="Ø"/>
            </a:pPr>
            <a:r>
              <a:rPr lang="en-US" sz="4800" b="1" dirty="0">
                <a:latin typeface="Arial" panose="020B0604020202020204" pitchFamily="34" charset="0"/>
                <a:cs typeface="Arial" panose="020B0604020202020204" pitchFamily="34" charset="0"/>
              </a:rPr>
              <a:t>Bugs suck</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Delivering </a:t>
            </a:r>
            <a:r>
              <a:rPr lang="en-US" sz="2400" dirty="0">
                <a:latin typeface="Arial" panose="020B0604020202020204" pitchFamily="34" charset="0"/>
                <a:cs typeface="Arial" panose="020B0604020202020204" pitchFamily="34" charset="0"/>
              </a:rPr>
              <a:t>buggy software erodes your reputation and your users' confidence.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84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2511" y="817619"/>
            <a:ext cx="10598551" cy="4154984"/>
          </a:xfrm>
          <a:prstGeom prst="rect">
            <a:avLst/>
          </a:prstGeom>
        </p:spPr>
        <p:txBody>
          <a:bodyPr wrap="square">
            <a:spAutoFit/>
          </a:bodyPr>
          <a:lstStyle/>
          <a:p>
            <a:pPr marL="685800" indent="-685800">
              <a:buFont typeface="Wingdings" panose="05000000000000000000" pitchFamily="2" charset="2"/>
              <a:buChar char="Ø"/>
            </a:pPr>
            <a:r>
              <a:rPr lang="en-US" sz="4800" b="1" dirty="0" smtClean="0">
                <a:latin typeface="Arial" panose="020B0604020202020204" pitchFamily="34" charset="0"/>
                <a:cs typeface="Arial" panose="020B0604020202020204" pitchFamily="34" charset="0"/>
              </a:rPr>
              <a:t>Protect </a:t>
            </a:r>
            <a:r>
              <a:rPr lang="en-US" sz="4800" b="1" dirty="0">
                <a:latin typeface="Arial" panose="020B0604020202020204" pitchFamily="34" charset="0"/>
                <a:cs typeface="Arial" panose="020B0604020202020204" pitchFamily="34" charset="0"/>
              </a:rPr>
              <a:t>your reputation</a:t>
            </a:r>
          </a:p>
          <a:p>
            <a:r>
              <a:rPr lang="en-US" sz="2400" dirty="0">
                <a:latin typeface="Arial" panose="020B0604020202020204" pitchFamily="34" charset="0"/>
                <a:cs typeface="Arial" panose="020B0604020202020204" pitchFamily="34" charset="0"/>
              </a:rPr>
              <a:t>Out of the box, </a:t>
            </a:r>
            <a:r>
              <a:rPr lang="en-US" sz="2400" dirty="0" err="1">
                <a:latin typeface="Arial" panose="020B0604020202020204" pitchFamily="34" charset="0"/>
                <a:cs typeface="Arial" panose="020B0604020202020204" pitchFamily="34" charset="0"/>
              </a:rPr>
              <a:t>SonarQube</a:t>
            </a:r>
            <a:r>
              <a:rPr lang="en-US" sz="2400" dirty="0">
                <a:latin typeface="Arial" panose="020B0604020202020204" pitchFamily="34" charset="0"/>
                <a:cs typeface="Arial" panose="020B0604020202020204" pitchFamily="34" charset="0"/>
              </a:rPr>
              <a:t> clearly signals whether your commits are clean, your projects are releasable, and how well your organization is hitting the mark.</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685800" indent="-685800">
              <a:buFont typeface="Wingdings" panose="05000000000000000000" pitchFamily="2" charset="2"/>
              <a:buChar char="Ø"/>
            </a:pPr>
            <a:r>
              <a:rPr lang="en-US" sz="4800" b="1" dirty="0">
                <a:latin typeface="Arial" panose="020B0604020202020204" pitchFamily="34" charset="0"/>
                <a:cs typeface="Arial" panose="020B0604020202020204" pitchFamily="34" charset="0"/>
              </a:rPr>
              <a:t>Get clear feedback</a:t>
            </a:r>
          </a:p>
          <a:p>
            <a:r>
              <a:rPr lang="en-US" sz="2400" dirty="0">
                <a:latin typeface="Arial" panose="020B0604020202020204" pitchFamily="34" charset="0"/>
                <a:cs typeface="Arial" panose="020B0604020202020204" pitchFamily="34" charset="0"/>
              </a:rPr>
              <a:t>And if you’re not hitting the mark, you’ll know immediately what’s wrong and how to fix it. Wouldn’t it be nice if all feedback were that clear and direct?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40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972" y="505895"/>
            <a:ext cx="11374056" cy="452431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Always know where you stand</a:t>
            </a:r>
          </a:p>
          <a:p>
            <a:r>
              <a:rPr lang="en-US" sz="2400" dirty="0">
                <a:latin typeface="Arial" panose="020B0604020202020204" pitchFamily="34" charset="0"/>
                <a:cs typeface="Arial" panose="020B0604020202020204" pitchFamily="34" charset="0"/>
              </a:rPr>
              <a:t>Keep quality front and center throughout the development cycle</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Quality Gate Quality Gate Passed </a:t>
            </a:r>
          </a:p>
          <a:p>
            <a:r>
              <a:rPr lang="en-US" sz="2400" dirty="0">
                <a:latin typeface="Arial" panose="020B0604020202020204" pitchFamily="34" charset="0"/>
                <a:cs typeface="Arial" panose="020B0604020202020204" pitchFamily="34" charset="0"/>
              </a:rPr>
              <a:t>You won’t be surprised at the last minute with quality problems. </a:t>
            </a:r>
            <a:r>
              <a:rPr lang="en-US" sz="2400" dirty="0" err="1">
                <a:latin typeface="Arial" panose="020B0604020202020204" pitchFamily="34" charset="0"/>
                <a:cs typeface="Arial" panose="020B0604020202020204" pitchFamily="34" charset="0"/>
              </a:rPr>
              <a:t>SonarQube</a:t>
            </a:r>
            <a:r>
              <a:rPr lang="en-US" sz="2400" dirty="0">
                <a:latin typeface="Arial" panose="020B0604020202020204" pitchFamily="34" charset="0"/>
                <a:cs typeface="Arial" panose="020B0604020202020204" pitchFamily="34" charset="0"/>
              </a:rPr>
              <a:t> gives you a clear </a:t>
            </a:r>
            <a:r>
              <a:rPr lang="en-US" sz="2400" dirty="0" err="1">
                <a:latin typeface="Arial" panose="020B0604020202020204" pitchFamily="34" charset="0"/>
                <a:cs typeface="Arial" panose="020B0604020202020204" pitchFamily="34" charset="0"/>
              </a:rPr>
              <a:t>releaseability</a:t>
            </a:r>
            <a:r>
              <a:rPr lang="en-US" sz="2400" dirty="0">
                <a:latin typeface="Arial" panose="020B0604020202020204" pitchFamily="34" charset="0"/>
                <a:cs typeface="Arial" panose="020B0604020202020204" pitchFamily="34" charset="0"/>
              </a:rPr>
              <a:t> indicator at every build</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Quality Gate Quality Gate Failed </a:t>
            </a:r>
          </a:p>
          <a:p>
            <a:r>
              <a:rPr lang="en-US" sz="2400" dirty="0">
                <a:latin typeface="Arial" panose="020B0604020202020204" pitchFamily="34" charset="0"/>
                <a:cs typeface="Arial" panose="020B0604020202020204" pitchFamily="34" charset="0"/>
              </a:rPr>
              <a:t>Quality Gates coalesce the team around a shared vision of quality. Everyone knows the standard and whether it’s being met.</a:t>
            </a:r>
            <a:endParaRPr lang="en-IN" sz="2400" dirty="0">
              <a:latin typeface="Arial" panose="020B0604020202020204" pitchFamily="34" charset="0"/>
              <a:cs typeface="Arial" panose="020B0604020202020204" pitchFamily="34" charset="0"/>
            </a:endParaRPr>
          </a:p>
        </p:txBody>
      </p:sp>
      <p:sp>
        <p:nvSpPr>
          <p:cNvPr id="3" name="Rectangle 2"/>
          <p:cNvSpPr/>
          <p:nvPr/>
        </p:nvSpPr>
        <p:spPr>
          <a:xfrm>
            <a:off x="4375230" y="1966966"/>
            <a:ext cx="1226917" cy="393539"/>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4375229" y="3821576"/>
            <a:ext cx="1226917" cy="3935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596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10765" y="2385181"/>
            <a:ext cx="8229600" cy="3726251"/>
          </a:xfrm>
          <a:prstGeom prst="rect">
            <a:avLst/>
          </a:prstGeom>
        </p:spPr>
      </p:pic>
      <p:sp>
        <p:nvSpPr>
          <p:cNvPr id="5" name="TextBox 4"/>
          <p:cNvSpPr txBox="1"/>
          <p:nvPr/>
        </p:nvSpPr>
        <p:spPr>
          <a:xfrm>
            <a:off x="1886673" y="752354"/>
            <a:ext cx="6157732" cy="830997"/>
          </a:xfrm>
          <a:prstGeom prst="rect">
            <a:avLst/>
          </a:prstGeom>
          <a:noFill/>
        </p:spPr>
        <p:txBody>
          <a:bodyPr wrap="square" rtlCol="0">
            <a:spAutoFit/>
          </a:bodyPr>
          <a:lstStyle/>
          <a:p>
            <a:r>
              <a:rPr lang="en-US" sz="4800" b="1" dirty="0" smtClean="0">
                <a:latin typeface="Arial" panose="020B0604020202020204" pitchFamily="34" charset="0"/>
                <a:cs typeface="Arial" panose="020B0604020202020204" pitchFamily="34" charset="0"/>
              </a:rPr>
              <a:t>Overview </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70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9352" y="2037144"/>
            <a:ext cx="8183301" cy="1569660"/>
          </a:xfrm>
          <a:prstGeom prst="rect">
            <a:avLst/>
          </a:prstGeom>
          <a:noFill/>
        </p:spPr>
        <p:txBody>
          <a:bodyPr wrap="square" rtlCol="0">
            <a:spAutoFit/>
          </a:bodyPr>
          <a:lstStyle/>
          <a:p>
            <a:pPr algn="ctr"/>
            <a:r>
              <a:rPr lang="en-US" sz="4800" b="1" dirty="0" smtClean="0">
                <a:latin typeface="Arial" panose="020B0604020202020204" pitchFamily="34" charset="0"/>
                <a:cs typeface="Arial" panose="020B0604020202020204" pitchFamily="34" charset="0"/>
              </a:rPr>
              <a:t>Installation of </a:t>
            </a:r>
            <a:r>
              <a:rPr lang="en-US" sz="4800" b="1" dirty="0" err="1" smtClean="0">
                <a:latin typeface="Arial" panose="020B0604020202020204" pitchFamily="34" charset="0"/>
                <a:cs typeface="Arial" panose="020B0604020202020204" pitchFamily="34" charset="0"/>
              </a:rPr>
              <a:t>sonarQube</a:t>
            </a:r>
            <a:r>
              <a:rPr lang="en-US" sz="4800" b="1" dirty="0" smtClean="0">
                <a:latin typeface="Arial" panose="020B0604020202020204" pitchFamily="34" charset="0"/>
                <a:cs typeface="Arial" panose="020B0604020202020204" pitchFamily="34" charset="0"/>
              </a:rPr>
              <a:t> &amp; integrating with Jenkins  </a:t>
            </a:r>
            <a:endParaRPr lang="en-IN"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52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6725" y="1428750"/>
            <a:ext cx="11483954" cy="5256089"/>
          </a:xfrm>
          <a:prstGeom prst="rect">
            <a:avLst/>
          </a:prstGeom>
        </p:spPr>
      </p:pic>
      <p:sp>
        <p:nvSpPr>
          <p:cNvPr id="5" name="Rectangle 4"/>
          <p:cNvSpPr/>
          <p:nvPr/>
        </p:nvSpPr>
        <p:spPr>
          <a:xfrm>
            <a:off x="2164466" y="4027990"/>
            <a:ext cx="9572263" cy="1192192"/>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Up Arrow 5"/>
          <p:cNvSpPr/>
          <p:nvPr/>
        </p:nvSpPr>
        <p:spPr>
          <a:xfrm>
            <a:off x="7986532" y="2419109"/>
            <a:ext cx="671331" cy="14468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500395" y="1226916"/>
            <a:ext cx="3449256" cy="830997"/>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Choose the Ubuntu 22.04 AMI</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489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1351</TotalTime>
  <Words>1003</Words>
  <Application>Microsoft Office PowerPoint</Application>
  <PresentationFormat>Widescreen</PresentationFormat>
  <Paragraphs>171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Rockwell</vt:lpstr>
      <vt:lpstr>Rockwell Condensed</vt:lpstr>
      <vt:lpstr>Wingdings</vt:lpstr>
      <vt:lpstr>Wood Type</vt:lpstr>
      <vt:lpstr>sonarqube</vt:lpstr>
      <vt:lpstr>PowerPoint Presentation</vt:lpstr>
      <vt:lpstr>Quality Gate </vt:lpstr>
      <vt:lpstr>Quality Gates show your project Releasability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Asus</dc:creator>
  <cp:lastModifiedBy>Asus</cp:lastModifiedBy>
  <cp:revision>25</cp:revision>
  <dcterms:created xsi:type="dcterms:W3CDTF">2022-07-18T06:56:34Z</dcterms:created>
  <dcterms:modified xsi:type="dcterms:W3CDTF">2022-07-19T05:27:45Z</dcterms:modified>
</cp:coreProperties>
</file>