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CA2A-2037-B699-05C5-7D48A48FBA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D5BEA3-270D-FF2B-4281-C14922A19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0C65F4-C1A7-C071-284A-F0C04CFFA62D}"/>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5" name="Footer Placeholder 4">
            <a:extLst>
              <a:ext uri="{FF2B5EF4-FFF2-40B4-BE49-F238E27FC236}">
                <a16:creationId xmlns:a16="http://schemas.microsoft.com/office/drawing/2014/main" id="{83E7A159-302B-C9D9-F7C4-577663226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864F8D-7BFB-D9FA-4B15-A59DA71F742B}"/>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272396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0EBD-A70E-6D7B-E0BE-4DFF83EAB4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1DD390-2299-DB5C-0037-EBE0041B5A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13B0E-A032-26F7-470C-762B07DA3ACD}"/>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5" name="Footer Placeholder 4">
            <a:extLst>
              <a:ext uri="{FF2B5EF4-FFF2-40B4-BE49-F238E27FC236}">
                <a16:creationId xmlns:a16="http://schemas.microsoft.com/office/drawing/2014/main" id="{99A600A7-D216-26B2-AC4B-56EE7D417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020A17-511D-7C56-6F6D-38677B7F5F5F}"/>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22051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66C39-A8FA-2277-F11C-8FB95EA88E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4A57C6-931C-62CF-2C89-13B8755BA7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2B7E86-64E6-D979-935F-2DF858A99DB5}"/>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5" name="Footer Placeholder 4">
            <a:extLst>
              <a:ext uri="{FF2B5EF4-FFF2-40B4-BE49-F238E27FC236}">
                <a16:creationId xmlns:a16="http://schemas.microsoft.com/office/drawing/2014/main" id="{29996883-B228-CA07-733A-97BB6306FF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55474-4BBA-64D3-CAC6-15107FD77A0A}"/>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169136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CBF0-3853-944F-8E1D-359BE06A68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753BB8-DF75-6D6B-F7EF-FE220AA44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39C3D-CA14-6675-A3AB-6C1B900EC8EC}"/>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5" name="Footer Placeholder 4">
            <a:extLst>
              <a:ext uri="{FF2B5EF4-FFF2-40B4-BE49-F238E27FC236}">
                <a16:creationId xmlns:a16="http://schemas.microsoft.com/office/drawing/2014/main" id="{F4D0DC7B-DACC-513D-5C3F-AE22FDDAF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C94C0-06A0-2985-23EE-33203CB73632}"/>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394992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2B76-233E-C581-D18F-E6F1B27088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0E1699-68B5-4D04-0A05-3C98B52C3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36AD5B-7168-1355-582F-EFD539CE1212}"/>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5" name="Footer Placeholder 4">
            <a:extLst>
              <a:ext uri="{FF2B5EF4-FFF2-40B4-BE49-F238E27FC236}">
                <a16:creationId xmlns:a16="http://schemas.microsoft.com/office/drawing/2014/main" id="{5ADDA566-0328-4B89-A372-CE6D96C53C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3C5F8-5DDA-D633-AD3C-7D939DBDF533}"/>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144034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14CE-300E-D88F-EAE0-94DA7CD8AD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B3F306-3C2B-2D1B-71B9-CBB2FC5E9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26B076-6699-B22E-EABE-F216F5FC9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35CDC3-CD08-BCB7-208F-DDBCCBF990BB}"/>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6" name="Footer Placeholder 5">
            <a:extLst>
              <a:ext uri="{FF2B5EF4-FFF2-40B4-BE49-F238E27FC236}">
                <a16:creationId xmlns:a16="http://schemas.microsoft.com/office/drawing/2014/main" id="{5EDAD27D-08A8-9F40-D92B-F5EA8F8D61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5D0AD1-195C-99CB-AF57-3D9D360B0E1B}"/>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347891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F009-C9CD-448B-3EE9-971D9EDD0C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A5470A-9922-0D42-D570-B2CC43E72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AF621-B3AA-73B4-2998-5F25A18DC3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B65D05-F628-E9D5-7E84-2A2E613A3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69D870-ED6C-2970-49EE-570C349CB5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F0130E-D200-675A-BDDB-D1F425ABE8A6}"/>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8" name="Footer Placeholder 7">
            <a:extLst>
              <a:ext uri="{FF2B5EF4-FFF2-40B4-BE49-F238E27FC236}">
                <a16:creationId xmlns:a16="http://schemas.microsoft.com/office/drawing/2014/main" id="{D0D99B2B-6693-BD81-5A91-1F13625529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3708FB-E877-750D-5D89-41159029E3A9}"/>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417818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F82D-8E27-DCA4-412D-917BFF48CF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91575-EBFA-75DF-405E-BB24EA920A0F}"/>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4" name="Footer Placeholder 3">
            <a:extLst>
              <a:ext uri="{FF2B5EF4-FFF2-40B4-BE49-F238E27FC236}">
                <a16:creationId xmlns:a16="http://schemas.microsoft.com/office/drawing/2014/main" id="{596FFA8B-BEDF-5F94-3316-D2BD7F5436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0C3946-4E39-EEE3-4FA2-FDA8D266F69D}"/>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326832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E6E2FE-DF2E-29F7-285F-AD446F29806E}"/>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3" name="Footer Placeholder 2">
            <a:extLst>
              <a:ext uri="{FF2B5EF4-FFF2-40B4-BE49-F238E27FC236}">
                <a16:creationId xmlns:a16="http://schemas.microsoft.com/office/drawing/2014/main" id="{BDB12FAE-EA25-3A8C-68B8-1714DC9D86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0F553E-16E9-61DE-FF9C-43799ED69F38}"/>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411234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63BA-09C0-5F08-A7CF-83EA503DB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F5AAAE-93C2-5929-528B-922F778EC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7DECF6-2106-0CB4-797B-3288E24F2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C2096-1B9F-3BC0-63AF-B97DF6AA9096}"/>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6" name="Footer Placeholder 5">
            <a:extLst>
              <a:ext uri="{FF2B5EF4-FFF2-40B4-BE49-F238E27FC236}">
                <a16:creationId xmlns:a16="http://schemas.microsoft.com/office/drawing/2014/main" id="{E51C709D-7EDC-9033-A8A5-94CC81DF69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705081-C892-F409-AB3B-FFB41FF1DABC}"/>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368617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4667-0445-2724-2501-F2971F9BD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90178A-FC11-3321-EC40-594852456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43178-8BC2-5DD1-A925-D292BCCB3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F03D2-4BCC-018D-05B0-A886E5F3E8A8}"/>
              </a:ext>
            </a:extLst>
          </p:cNvPr>
          <p:cNvSpPr>
            <a:spLocks noGrp="1"/>
          </p:cNvSpPr>
          <p:nvPr>
            <p:ph type="dt" sz="half" idx="10"/>
          </p:nvPr>
        </p:nvSpPr>
        <p:spPr/>
        <p:txBody>
          <a:bodyPr/>
          <a:lstStyle/>
          <a:p>
            <a:fld id="{C7C5A8F0-F2D6-41E7-AC8A-37598FEA5FCC}" type="datetimeFigureOut">
              <a:rPr lang="en-IN" smtClean="0"/>
              <a:t>07-10-2022</a:t>
            </a:fld>
            <a:endParaRPr lang="en-IN"/>
          </a:p>
        </p:txBody>
      </p:sp>
      <p:sp>
        <p:nvSpPr>
          <p:cNvPr id="6" name="Footer Placeholder 5">
            <a:extLst>
              <a:ext uri="{FF2B5EF4-FFF2-40B4-BE49-F238E27FC236}">
                <a16:creationId xmlns:a16="http://schemas.microsoft.com/office/drawing/2014/main" id="{8C7E9EEB-CA6F-2EFA-5D96-A99585C36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5C559-4A25-8F49-E484-22BDA01768D5}"/>
              </a:ext>
            </a:extLst>
          </p:cNvPr>
          <p:cNvSpPr>
            <a:spLocks noGrp="1"/>
          </p:cNvSpPr>
          <p:nvPr>
            <p:ph type="sldNum" sz="quarter" idx="12"/>
          </p:nvPr>
        </p:nvSpPr>
        <p:spPr/>
        <p:txBody>
          <a:bodyPr/>
          <a:lstStyle/>
          <a:p>
            <a:fld id="{2E75B54E-5741-410F-8B7A-F66392D563A1}" type="slidenum">
              <a:rPr lang="en-IN" smtClean="0"/>
              <a:t>‹#›</a:t>
            </a:fld>
            <a:endParaRPr lang="en-IN"/>
          </a:p>
        </p:txBody>
      </p:sp>
    </p:spTree>
    <p:extLst>
      <p:ext uri="{BB962C8B-B14F-4D97-AF65-F5344CB8AC3E}">
        <p14:creationId xmlns:p14="http://schemas.microsoft.com/office/powerpoint/2010/main" val="112221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19DA17-2AC5-F169-73F6-7F8258D98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2F1F91-5C8B-8C6A-DE3B-DDA68F235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21D6A4-16F8-620D-F599-65E8357AD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5A8F0-F2D6-41E7-AC8A-37598FEA5FCC}" type="datetimeFigureOut">
              <a:rPr lang="en-IN" smtClean="0"/>
              <a:t>07-10-2022</a:t>
            </a:fld>
            <a:endParaRPr lang="en-IN"/>
          </a:p>
        </p:txBody>
      </p:sp>
      <p:sp>
        <p:nvSpPr>
          <p:cNvPr id="5" name="Footer Placeholder 4">
            <a:extLst>
              <a:ext uri="{FF2B5EF4-FFF2-40B4-BE49-F238E27FC236}">
                <a16:creationId xmlns:a16="http://schemas.microsoft.com/office/drawing/2014/main" id="{74652A8A-216F-8393-FF2D-7F28754AA3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CAAEDA-AEC9-3103-06E6-E8D00B0F42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5B54E-5741-410F-8B7A-F66392D563A1}" type="slidenum">
              <a:rPr lang="en-IN" smtClean="0"/>
              <a:t>‹#›</a:t>
            </a:fld>
            <a:endParaRPr lang="en-IN"/>
          </a:p>
        </p:txBody>
      </p:sp>
    </p:spTree>
    <p:extLst>
      <p:ext uri="{BB962C8B-B14F-4D97-AF65-F5344CB8AC3E}">
        <p14:creationId xmlns:p14="http://schemas.microsoft.com/office/powerpoint/2010/main" val="226291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google.com/search?sxsrf=ALiCzsYDn5_8xXZSTsNBg44cdsSiMeW1Vg:1665133390391&amp;q=linux+programming+languages&amp;stick=H4sIAAAAAAAAAOPgE-LUz9U3SCuoqirQ0skot9JPzs_JSU0uyczP0y_OTyspTyxKtSooyk8vSszNzcxLV8hJzEsvTUxPXcQqnZOZV1qhgE2yGAA1b8abWQAAAA&amp;sa=X&amp;ved=2ahUKEwjnkPOh4c36AhUigGMGHSPTAQYQ6BMoAHoECF8QAg" TargetMode="External"/><Relationship Id="rId13" Type="http://schemas.openxmlformats.org/officeDocument/2006/relationships/hyperlink" Target="https://www.google.com/search?sxsrf=ALiCzsYDn5_8xXZSTsNBg44cdsSiMeW1Vg:1665133390391&amp;q=dpkg&amp;stick=H4sIAAAAAAAAAOPgE-LUz9U3SCuoqipQAjMNLfNMk7VUM8qt9JPzc3JSk0sy8_P0i_PTSsoTi1KtSgtSEktSFXJTSzLyUxaxsqQUZKfvYGXcxc7EwQgApdAR5k4AAAA&amp;sa=X&amp;ved=2ahUKEwjnkPOh4c36AhUigGMGHSPTAQYQmxMoAnoECGIQBA" TargetMode="External"/><Relationship Id="rId3" Type="http://schemas.openxmlformats.org/officeDocument/2006/relationships/hyperlink" Target="https://www.google.com/search?sxsrf=ALiCzsYDn5_8xXZSTsNBg44cdsSiMeW1Vg:1665133390391&amp;q=linux+initial+release+date&amp;stick=H4sIAAAAAAAAAOPgE-LUz9U3SCuoqirQ0soot9JPzs_JSU0uyczP088vSC1KLMnMS48vriwuSc0ttirOyCxQSEksSV3EKpWTmVdaoZCZl1mSmZijUJSak5pYnAqWBAADZw0_VgAAAA&amp;sa=X&amp;ved=2ahUKEwjnkPOh4c36AhUigGMGHSPTAQYQ6BMoAHoECG0QAg" TargetMode="External"/><Relationship Id="rId7" Type="http://schemas.openxmlformats.org/officeDocument/2006/relationships/hyperlink" Target="https://www.google.com/search?sxsrf=ALiCzsYDn5_8xXZSTsNBg44cdsSiMeW1Vg:1665133390391&amp;q=Linus+Torvalds&amp;stick=H4sIAAAAAAAAAOPgE-LUz9U3SCuoqipQ4gAxTdLz0rRUs5Ot9JPzcwtKS1KL9Ivz00rKE4tSrfKLMtMz8xJz4hNLSzLyixax8vlk5pUWK4TkF5Ul5qQU72Bl3MXOxMEAAKXaYipXAAAA&amp;sa=X&amp;ved=2ahUKEwjnkPOh4c36AhUigGMGHSPTAQYQmxMoAXoECGAQAw" TargetMode="External"/><Relationship Id="rId12" Type="http://schemas.openxmlformats.org/officeDocument/2006/relationships/hyperlink" Target="https://www.google.com/search?sxsrf=ALiCzsYDn5_8xXZSTsNBg44cdsSiMeW1Vg:1665133390391&amp;q=KernelCare&amp;stick=H4sIAAAAAAAAAOPgE-LUz9U3SCuoqipQ4tVP1zc0TCo3NUwvTCrTUs0ot9JPzs_JSU0uyczP0y_OTyspTyxKtSotSEksSVXITS3JyE9ZxMrlnVqUl5rjDJTawcq4i52JgxEAw8z8fVgAAAA&amp;sa=X&amp;ved=2ahUKEwjnkPOh4c36AhUigGMGHSPTAQYQmxMoAXoECGIQAw" TargetMode="External"/><Relationship Id="rId2" Type="http://schemas.openxmlformats.org/officeDocument/2006/relationships/hyperlink" Target="https://en.wikipedia.org/wiki/Linux" TargetMode="External"/><Relationship Id="rId1" Type="http://schemas.openxmlformats.org/officeDocument/2006/relationships/slideLayout" Target="../slideLayouts/slideLayout1.xml"/><Relationship Id="rId6" Type="http://schemas.openxmlformats.org/officeDocument/2006/relationships/hyperlink" Target="https://www.google.com/search?sxsrf=ALiCzsYDn5_8xXZSTsNBg44cdsSiMeW1Vg:1665133390391&amp;q=linux+original+author&amp;stick=H4sIAAAAAAAAAOPgE-LUz9U3SCuoqirQUs1OttJPzs8tKC1JLdIvzk8rKU8sSrXKL8pMz8xLzIlPLC3JyC9axCqak5lXWqEAE1eAiAMAIjZvCkwAAAA&amp;sa=X&amp;ved=2ahUKEwjnkPOh4c36AhUigGMGHSPTAQYQ6BMoAHoECGAQAg" TargetMode="External"/><Relationship Id="rId11" Type="http://schemas.openxmlformats.org/officeDocument/2006/relationships/hyperlink" Target="https://www.google.com/search?sxsrf=ALiCzsYDn5_8xXZSTsNBg44cdsSiMeW1Vg:1665133390391&amp;q=linux+update+methods&amp;stick=H4sIAAAAAAAAAOPgE-LUz9U3SCuoqirQUs0ot9JPzs_JSU0uyczP0y_OTyspTyxKtSotSEksSVXITS3JyE9ZxCqSk5lXWqGAIloMAF9WMYBLAAAA&amp;sa=X&amp;ved=2ahUKEwjnkPOh4c36AhUigGMGHSPTAQYQ6BMoAHoECGIQAg" TargetMode="External"/><Relationship Id="rId5" Type="http://schemas.openxmlformats.org/officeDocument/2006/relationships/hyperlink" Target="https://www.google.com/search?sxsrf=ALiCzsYDn5_8xXZSTsNBg44cdsSiMeW1Vg:1665133390391&amp;q=Linus+Torvalds&amp;stick=H4sIAAAAAAAAAOPgE-LUz9U3SCuoqipQ4gAxTdLz0rTks5Ot9JPzcwtKS1KL9Ivz00rKE4tSrVJSy1Jz8gtSixax8vlk5pUWK4TkF5Ul5qQU72Bl3MXOxMEAAK7CjmNRAAAA&amp;sa=X&amp;ved=2ahUKEwjnkPOh4c36AhUigGMGHSPTAQYQmxMoAXoECGEQAw" TargetMode="External"/><Relationship Id="rId15" Type="http://schemas.openxmlformats.org/officeDocument/2006/relationships/hyperlink" Target="https://searchservervirtualization.techtarget.com/definition/SPARC" TargetMode="External"/><Relationship Id="rId10" Type="http://schemas.openxmlformats.org/officeDocument/2006/relationships/hyperlink" Target="https://www.google.com/search?sxsrf=ALiCzsYDn5_8xXZSTsNBg44cdsSiMeW1Vg:1665133390391&amp;q=Assembly+language&amp;stick=H4sIAAAAAAAAAOPgE-LUz9U3SCuoqipQYgcxCyzStXQyyq30k_NzclKTSzLz8_SL89NKyhOLUq0KivLTixJzczPz0hVyEvPSSxPTUxexCjoWF6fmJuVUwsV2sDLuYmfiYAQAeyhHdmAAAAA&amp;sa=X&amp;ved=2ahUKEwjnkPOh4c36AhUigGMGHSPTAQYQmxMoAnoECF8QBA" TargetMode="External"/><Relationship Id="rId4" Type="http://schemas.openxmlformats.org/officeDocument/2006/relationships/hyperlink" Target="https://www.google.com/search?sxsrf=ALiCzsYDn5_8xXZSTsNBg44cdsSiMeW1Vg:1665133390391&amp;q=linux+developer&amp;stick=H4sIAAAAAAAAAOPgE-LUz9U3SCuoqirQks9OttJPzs8tKC1JLdIvzk8rKU8sSrVKSS1LzckvSC1axMqfk5lXWqEAFwEAKtx1CEAAAAA&amp;sa=X&amp;ved=2ahUKEwjnkPOh4c36AhUigGMGHSPTAQYQ6BMoAHoECGEQAg" TargetMode="External"/><Relationship Id="rId9" Type="http://schemas.openxmlformats.org/officeDocument/2006/relationships/hyperlink" Target="https://www.google.com/search?sxsrf=ALiCzsYDn5_8xXZSTsNBg44cdsSiMeW1Vg:1665133390391&amp;q=C&amp;stick=H4sIAAAAAAAAAOPgE-LUz9U3SCuoqipQ4gAxDUvMkrR0Msqt9JPzc3JSk0sy8_P0i_PTSsoTi1KtCory04sSc3Mz89IVchLz0ksT01MXsTI672Bl3MXOxMEIAFfsujJRAAAA&amp;sa=X&amp;ved=2ahUKEwjnkPOh4c36AhUigGMGHSPTAQYQmxMoAXoECF8QAw" TargetMode="External"/><Relationship Id="rId14" Type="http://schemas.openxmlformats.org/officeDocument/2006/relationships/hyperlink" Target="https://www.google.com/search?sxsrf=ALiCzsYDn5_8xXZSTsNBg44cdsSiMeW1Vg:1665133390391&amp;q=GNOME+Software&amp;stick=H4sIAAAAAAAAAOPgE-LUz9U3SCuoqipQ4gYxDQ2MLDIKS7RUM8qt9JPzc3JSk0sy8_P0i_PTSsoTi1KtSgtSEktSFXJTSzLyUxax8rn7-fu6KgRDpXewMu5iZ-JgBAB7aNG4WgAAAA&amp;sa=X&amp;ved=2ahUKEwjnkPOh4c36AhUigGMGHSPTAQYQmxMoA3oECGIQBQ"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echtarget.com/whatis/definition/Web-serv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EBE7-7DF4-EFAA-278C-2D3BB2629C5A}"/>
              </a:ext>
            </a:extLst>
          </p:cNvPr>
          <p:cNvSpPr>
            <a:spLocks noGrp="1"/>
          </p:cNvSpPr>
          <p:nvPr>
            <p:ph type="ctrTitle"/>
          </p:nvPr>
        </p:nvSpPr>
        <p:spPr>
          <a:xfrm>
            <a:off x="0" y="0"/>
            <a:ext cx="9144000" cy="653428"/>
          </a:xfrm>
        </p:spPr>
        <p:txBody>
          <a:bodyPr>
            <a:normAutofit/>
          </a:bodyPr>
          <a:lstStyle/>
          <a:p>
            <a:pPr algn="l"/>
            <a:r>
              <a:rPr lang="en-US" sz="2400" b="1" dirty="0"/>
              <a:t>Linux :</a:t>
            </a:r>
            <a:endParaRPr lang="en-IN" sz="2400" b="1" dirty="0"/>
          </a:p>
        </p:txBody>
      </p:sp>
      <p:sp>
        <p:nvSpPr>
          <p:cNvPr id="3" name="Subtitle 2">
            <a:extLst>
              <a:ext uri="{FF2B5EF4-FFF2-40B4-BE49-F238E27FC236}">
                <a16:creationId xmlns:a16="http://schemas.microsoft.com/office/drawing/2014/main" id="{2DF1BC83-4F67-7E45-1626-66A01C23A903}"/>
              </a:ext>
            </a:extLst>
          </p:cNvPr>
          <p:cNvSpPr>
            <a:spLocks noGrp="1"/>
          </p:cNvSpPr>
          <p:nvPr>
            <p:ph type="subTitle" idx="1"/>
          </p:nvPr>
        </p:nvSpPr>
        <p:spPr>
          <a:xfrm>
            <a:off x="132522" y="781877"/>
            <a:ext cx="11741426" cy="5870713"/>
          </a:xfrm>
        </p:spPr>
        <p:txBody>
          <a:bodyPr/>
          <a:lstStyle/>
          <a:p>
            <a:pPr algn="l"/>
            <a:r>
              <a:rPr lang="en-IN" b="0" i="0" dirty="0">
                <a:solidFill>
                  <a:srgbClr val="4D5156"/>
                </a:solidFill>
                <a:effectLst/>
                <a:latin typeface="arial" panose="020B0604020202020204" pitchFamily="34" charset="0"/>
              </a:rPr>
              <a:t>Linux is an open-source Unix-like operating system based on the Linux kernel, an operating system kernel first released on September 17, 1991, by Linus Torvalds. Linux is typically packaged as a Linux distribution. </a:t>
            </a:r>
            <a:r>
              <a:rPr lang="en-IN" b="0" i="0" u="none" strike="noStrike" dirty="0">
                <a:solidFill>
                  <a:srgbClr val="1A0DAB"/>
                </a:solidFill>
                <a:effectLst/>
                <a:latin typeface="arial" panose="020B0604020202020204" pitchFamily="34" charset="0"/>
                <a:hlinkClick r:id="rId2"/>
              </a:rPr>
              <a:t>Wikipedia</a:t>
            </a:r>
            <a:endParaRPr lang="en-IN" b="0" i="0" dirty="0">
              <a:solidFill>
                <a:srgbClr val="4D5156"/>
              </a:solidFill>
              <a:effectLst/>
              <a:latin typeface="arial" panose="020B0604020202020204" pitchFamily="34" charset="0"/>
            </a:endParaRPr>
          </a:p>
          <a:p>
            <a:pPr algn="l"/>
            <a:r>
              <a:rPr lang="en-IN" b="1" i="0" u="none" strike="noStrike" dirty="0">
                <a:solidFill>
                  <a:srgbClr val="202124"/>
                </a:solidFill>
                <a:effectLst/>
                <a:latin typeface="arial" panose="020B0604020202020204" pitchFamily="34" charset="0"/>
                <a:hlinkClick r:id="rId3"/>
              </a:rPr>
              <a:t>Initial release date</a:t>
            </a:r>
            <a:r>
              <a:rPr lang="en-IN" b="1" i="0" dirty="0">
                <a:solidFill>
                  <a:srgbClr val="202124"/>
                </a:solidFill>
                <a:effectLst/>
                <a:latin typeface="arial" panose="020B0604020202020204" pitchFamily="34" charset="0"/>
              </a:rPr>
              <a:t>: </a:t>
            </a:r>
            <a:r>
              <a:rPr lang="en-IN" b="0" i="0" dirty="0">
                <a:solidFill>
                  <a:srgbClr val="4D5156"/>
                </a:solidFill>
                <a:effectLst/>
                <a:latin typeface="arial" panose="020B0604020202020204" pitchFamily="34" charset="0"/>
              </a:rPr>
              <a:t>17 September 1991</a:t>
            </a:r>
            <a:endParaRPr lang="en-IN" b="0" i="0" dirty="0">
              <a:solidFill>
                <a:srgbClr val="202124"/>
              </a:solidFill>
              <a:effectLst/>
              <a:latin typeface="arial" panose="020B0604020202020204" pitchFamily="34" charset="0"/>
            </a:endParaRPr>
          </a:p>
          <a:p>
            <a:pPr algn="l"/>
            <a:r>
              <a:rPr lang="en-IN" b="1" i="0" u="none" strike="noStrike" dirty="0">
                <a:solidFill>
                  <a:srgbClr val="202124"/>
                </a:solidFill>
                <a:effectLst/>
                <a:latin typeface="arial" panose="020B0604020202020204" pitchFamily="34" charset="0"/>
                <a:hlinkClick r:id="rId4"/>
              </a:rPr>
              <a:t>Developer</a:t>
            </a:r>
            <a:r>
              <a:rPr lang="en-IN" b="1" i="0" dirty="0">
                <a:solidFill>
                  <a:srgbClr val="202124"/>
                </a:solidFill>
                <a:effectLst/>
                <a:latin typeface="arial" panose="020B0604020202020204" pitchFamily="34" charset="0"/>
              </a:rPr>
              <a:t>: </a:t>
            </a:r>
            <a:r>
              <a:rPr lang="en-IN" b="0" i="0" u="none" strike="noStrike" dirty="0">
                <a:solidFill>
                  <a:srgbClr val="1A0DAB"/>
                </a:solidFill>
                <a:effectLst/>
                <a:latin typeface="arial" panose="020B0604020202020204" pitchFamily="34" charset="0"/>
                <a:hlinkClick r:id="rId5"/>
              </a:rPr>
              <a:t>Linus Torvalds</a:t>
            </a:r>
            <a:endParaRPr lang="en-IN" b="0" i="0" dirty="0">
              <a:solidFill>
                <a:srgbClr val="202124"/>
              </a:solidFill>
              <a:effectLst/>
              <a:latin typeface="arial" panose="020B0604020202020204" pitchFamily="34" charset="0"/>
            </a:endParaRPr>
          </a:p>
          <a:p>
            <a:pPr algn="l"/>
            <a:r>
              <a:rPr lang="en-IN" b="1" i="0" u="none" strike="noStrike" dirty="0">
                <a:solidFill>
                  <a:srgbClr val="202124"/>
                </a:solidFill>
                <a:effectLst/>
                <a:latin typeface="arial" panose="020B0604020202020204" pitchFamily="34" charset="0"/>
                <a:hlinkClick r:id="rId6"/>
              </a:rPr>
              <a:t>Original author</a:t>
            </a:r>
            <a:r>
              <a:rPr lang="en-IN" b="1" i="0" dirty="0">
                <a:solidFill>
                  <a:srgbClr val="202124"/>
                </a:solidFill>
                <a:effectLst/>
                <a:latin typeface="arial" panose="020B0604020202020204" pitchFamily="34" charset="0"/>
              </a:rPr>
              <a:t>: </a:t>
            </a:r>
            <a:r>
              <a:rPr lang="en-IN" b="0" i="0" u="none" strike="noStrike" dirty="0">
                <a:solidFill>
                  <a:srgbClr val="1A0DAB"/>
                </a:solidFill>
                <a:effectLst/>
                <a:latin typeface="arial" panose="020B0604020202020204" pitchFamily="34" charset="0"/>
                <a:hlinkClick r:id="rId7"/>
              </a:rPr>
              <a:t>Linus Torvalds</a:t>
            </a:r>
            <a:endParaRPr lang="en-IN" b="0" i="0" dirty="0">
              <a:solidFill>
                <a:srgbClr val="202124"/>
              </a:solidFill>
              <a:effectLst/>
              <a:latin typeface="arial" panose="020B0604020202020204" pitchFamily="34" charset="0"/>
            </a:endParaRPr>
          </a:p>
          <a:p>
            <a:pPr algn="l"/>
            <a:r>
              <a:rPr lang="en-IN" b="1" i="0" u="none" strike="noStrike" dirty="0">
                <a:solidFill>
                  <a:srgbClr val="202124"/>
                </a:solidFill>
                <a:effectLst/>
                <a:latin typeface="arial" panose="020B0604020202020204" pitchFamily="34" charset="0"/>
                <a:hlinkClick r:id="rId8"/>
              </a:rPr>
              <a:t>Programming languages</a:t>
            </a:r>
            <a:r>
              <a:rPr lang="en-IN" b="1" i="0" dirty="0">
                <a:solidFill>
                  <a:srgbClr val="202124"/>
                </a:solidFill>
                <a:effectLst/>
                <a:latin typeface="arial" panose="020B0604020202020204" pitchFamily="34" charset="0"/>
              </a:rPr>
              <a:t>: </a:t>
            </a:r>
            <a:r>
              <a:rPr lang="en-IN" b="0" i="0" u="none" strike="noStrike" dirty="0">
                <a:solidFill>
                  <a:srgbClr val="1A0DAB"/>
                </a:solidFill>
                <a:effectLst/>
                <a:latin typeface="arial" panose="020B0604020202020204" pitchFamily="34" charset="0"/>
                <a:hlinkClick r:id="rId9"/>
              </a:rPr>
              <a:t>C</a:t>
            </a:r>
            <a:r>
              <a:rPr lang="en-IN" b="0" i="0" dirty="0">
                <a:solidFill>
                  <a:srgbClr val="4D5156"/>
                </a:solidFill>
                <a:effectLst/>
                <a:latin typeface="arial" panose="020B0604020202020204" pitchFamily="34" charset="0"/>
              </a:rPr>
              <a:t>, </a:t>
            </a:r>
            <a:r>
              <a:rPr lang="en-IN" b="0" i="0" u="none" strike="noStrike" dirty="0">
                <a:solidFill>
                  <a:srgbClr val="1A0DAB"/>
                </a:solidFill>
                <a:effectLst/>
                <a:latin typeface="arial" panose="020B0604020202020204" pitchFamily="34" charset="0"/>
                <a:hlinkClick r:id="rId10"/>
              </a:rPr>
              <a:t>Assembly language</a:t>
            </a:r>
            <a:endParaRPr lang="en-IN" b="0" i="0" dirty="0">
              <a:solidFill>
                <a:srgbClr val="202124"/>
              </a:solidFill>
              <a:effectLst/>
              <a:latin typeface="arial" panose="020B0604020202020204" pitchFamily="34" charset="0"/>
            </a:endParaRPr>
          </a:p>
          <a:p>
            <a:pPr algn="l"/>
            <a:r>
              <a:rPr lang="en-IN" b="1" i="0" u="none" strike="noStrike" dirty="0">
                <a:solidFill>
                  <a:srgbClr val="202124"/>
                </a:solidFill>
                <a:effectLst/>
                <a:latin typeface="arial" panose="020B0604020202020204" pitchFamily="34" charset="0"/>
                <a:hlinkClick r:id="rId11"/>
              </a:rPr>
              <a:t>Update methods</a:t>
            </a:r>
            <a:r>
              <a:rPr lang="en-IN" b="1" i="0" dirty="0">
                <a:solidFill>
                  <a:srgbClr val="202124"/>
                </a:solidFill>
                <a:effectLst/>
                <a:latin typeface="arial" panose="020B0604020202020204" pitchFamily="34" charset="0"/>
              </a:rPr>
              <a:t>: </a:t>
            </a:r>
            <a:r>
              <a:rPr lang="en-IN" b="0" i="0" u="none" strike="noStrike" dirty="0" err="1">
                <a:solidFill>
                  <a:srgbClr val="1A0DAB"/>
                </a:solidFill>
                <a:effectLst/>
                <a:latin typeface="arial" panose="020B0604020202020204" pitchFamily="34" charset="0"/>
                <a:hlinkClick r:id="rId12"/>
              </a:rPr>
              <a:t>KernelCare</a:t>
            </a:r>
            <a:r>
              <a:rPr lang="en-IN" b="0" i="0" dirty="0">
                <a:solidFill>
                  <a:srgbClr val="4D5156"/>
                </a:solidFill>
                <a:effectLst/>
                <a:latin typeface="arial" panose="020B0604020202020204" pitchFamily="34" charset="0"/>
              </a:rPr>
              <a:t>, </a:t>
            </a:r>
            <a:r>
              <a:rPr lang="en-IN" b="0" i="0" u="none" strike="noStrike" dirty="0" err="1">
                <a:solidFill>
                  <a:srgbClr val="1A0DAB"/>
                </a:solidFill>
                <a:effectLst/>
                <a:latin typeface="arial" panose="020B0604020202020204" pitchFamily="34" charset="0"/>
                <a:hlinkClick r:id="rId13"/>
              </a:rPr>
              <a:t>dpkg</a:t>
            </a:r>
            <a:r>
              <a:rPr lang="en-IN" b="0" i="0" dirty="0">
                <a:solidFill>
                  <a:srgbClr val="4D5156"/>
                </a:solidFill>
                <a:effectLst/>
                <a:latin typeface="arial" panose="020B0604020202020204" pitchFamily="34" charset="0"/>
              </a:rPr>
              <a:t>, </a:t>
            </a:r>
            <a:r>
              <a:rPr lang="en-IN" b="0" i="0" u="none" strike="noStrike" dirty="0">
                <a:solidFill>
                  <a:srgbClr val="1A0DAB"/>
                </a:solidFill>
                <a:effectLst/>
                <a:latin typeface="arial" panose="020B0604020202020204" pitchFamily="34" charset="0"/>
                <a:hlinkClick r:id="rId14"/>
              </a:rPr>
              <a:t>GNOME Software</a:t>
            </a:r>
            <a:endParaRPr lang="en-IN" b="0" i="0" u="none" strike="noStrike" dirty="0">
              <a:solidFill>
                <a:srgbClr val="1A0DAB"/>
              </a:solidFill>
              <a:effectLst/>
              <a:latin typeface="arial" panose="020B0604020202020204" pitchFamily="34" charset="0"/>
            </a:endParaRPr>
          </a:p>
          <a:p>
            <a:pPr algn="l"/>
            <a:r>
              <a:rPr lang="en-US" b="0" i="0" dirty="0">
                <a:solidFill>
                  <a:srgbClr val="666666"/>
                </a:solidFill>
                <a:effectLst/>
                <a:latin typeface="Arial" panose="020B0604020202020204" pitchFamily="34" charset="0"/>
              </a:rPr>
              <a:t>Linux is a Unix-like, open source and community-developed operating system (OS) for computers, servers, mainframes, mobile devices and embedded devices. It is supported on almost every major computer platform, including x86, ARM and </a:t>
            </a:r>
            <a:r>
              <a:rPr lang="en-US" b="0" i="0" u="sng" dirty="0">
                <a:solidFill>
                  <a:srgbClr val="007CAD"/>
                </a:solidFill>
                <a:effectLst/>
                <a:latin typeface="Arial" panose="020B0604020202020204" pitchFamily="34" charset="0"/>
                <a:hlinkClick r:id="rId15"/>
              </a:rPr>
              <a:t>SPARC</a:t>
            </a:r>
            <a:r>
              <a:rPr lang="en-US" b="0" i="0" dirty="0">
                <a:solidFill>
                  <a:srgbClr val="666666"/>
                </a:solidFill>
                <a:effectLst/>
                <a:latin typeface="Arial" panose="020B0604020202020204" pitchFamily="34" charset="0"/>
              </a:rPr>
              <a:t>, making it one of the most widely supported operating systems.</a:t>
            </a:r>
            <a:endParaRPr lang="en-IN" b="0" i="0" dirty="0">
              <a:solidFill>
                <a:srgbClr val="202124"/>
              </a:solidFill>
              <a:effectLst/>
              <a:latin typeface="arial" panose="020B0604020202020204" pitchFamily="34" charset="0"/>
            </a:endParaRPr>
          </a:p>
          <a:p>
            <a:pPr algn="l"/>
            <a:endParaRPr lang="en-IN" dirty="0"/>
          </a:p>
        </p:txBody>
      </p:sp>
    </p:spTree>
    <p:extLst>
      <p:ext uri="{BB962C8B-B14F-4D97-AF65-F5344CB8AC3E}">
        <p14:creationId xmlns:p14="http://schemas.microsoft.com/office/powerpoint/2010/main" val="138138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C49B-C8E8-F96D-0061-44703398EDCA}"/>
              </a:ext>
            </a:extLst>
          </p:cNvPr>
          <p:cNvSpPr>
            <a:spLocks noGrp="1"/>
          </p:cNvSpPr>
          <p:nvPr>
            <p:ph type="ctrTitle"/>
          </p:nvPr>
        </p:nvSpPr>
        <p:spPr>
          <a:xfrm>
            <a:off x="92766" y="298174"/>
            <a:ext cx="11290852" cy="781879"/>
          </a:xfrm>
        </p:spPr>
        <p:txBody>
          <a:bodyPr>
            <a:noAutofit/>
          </a:bodyPr>
          <a:lstStyle/>
          <a:p>
            <a:pPr algn="l"/>
            <a:r>
              <a:rPr lang="en-US" sz="1800" b="0" i="0" dirty="0">
                <a:solidFill>
                  <a:srgbClr val="202124"/>
                </a:solidFill>
                <a:effectLst/>
                <a:latin typeface="arial" panose="020B0604020202020204" pitchFamily="34" charset="0"/>
              </a:rPr>
              <a:t>The network statistics ( netstat ) command is a networking tool used for </a:t>
            </a:r>
            <a:r>
              <a:rPr lang="en-US" sz="1800" b="1" i="0" dirty="0">
                <a:solidFill>
                  <a:srgbClr val="202124"/>
                </a:solidFill>
                <a:effectLst/>
                <a:latin typeface="arial" panose="020B0604020202020204" pitchFamily="34" charset="0"/>
              </a:rPr>
              <a:t>troubleshooting and configuration, that can also serve as a monitoring tool for connections over the network</a:t>
            </a:r>
            <a:r>
              <a:rPr lang="en-US" sz="1800" b="0" i="0" dirty="0">
                <a:solidFill>
                  <a:srgbClr val="202124"/>
                </a:solidFill>
                <a:effectLst/>
                <a:latin typeface="arial" panose="020B0604020202020204" pitchFamily="34" charset="0"/>
              </a:rPr>
              <a:t>. Both incoming and outgoing connections, routing tables, port listening, and usage statistics are common uses for this command.</a:t>
            </a:r>
            <a:endParaRPr lang="en-IN" sz="1800" dirty="0"/>
          </a:p>
        </p:txBody>
      </p:sp>
      <p:sp>
        <p:nvSpPr>
          <p:cNvPr id="3" name="Subtitle 2">
            <a:extLst>
              <a:ext uri="{FF2B5EF4-FFF2-40B4-BE49-F238E27FC236}">
                <a16:creationId xmlns:a16="http://schemas.microsoft.com/office/drawing/2014/main" id="{0B55E9F3-938C-985B-01B4-858AB30B70D6}"/>
              </a:ext>
            </a:extLst>
          </p:cNvPr>
          <p:cNvSpPr>
            <a:spLocks noGrp="1"/>
          </p:cNvSpPr>
          <p:nvPr>
            <p:ph type="subTitle" idx="1"/>
          </p:nvPr>
        </p:nvSpPr>
        <p:spPr>
          <a:xfrm>
            <a:off x="92766" y="1285461"/>
            <a:ext cx="11396869" cy="5261113"/>
          </a:xfrm>
        </p:spPr>
        <p:txBody>
          <a:bodyPr/>
          <a:lstStyle/>
          <a:p>
            <a:pPr algn="l"/>
            <a:endParaRPr lang="en-IN" dirty="0"/>
          </a:p>
        </p:txBody>
      </p:sp>
      <p:pic>
        <p:nvPicPr>
          <p:cNvPr id="5" name="Picture 4">
            <a:extLst>
              <a:ext uri="{FF2B5EF4-FFF2-40B4-BE49-F238E27FC236}">
                <a16:creationId xmlns:a16="http://schemas.microsoft.com/office/drawing/2014/main" id="{13F747D9-4B52-3B98-97D0-6CEF8BB74F44}"/>
              </a:ext>
            </a:extLst>
          </p:cNvPr>
          <p:cNvPicPr>
            <a:picLocks noChangeAspect="1"/>
          </p:cNvPicPr>
          <p:nvPr/>
        </p:nvPicPr>
        <p:blipFill>
          <a:blip r:embed="rId2"/>
          <a:stretch>
            <a:fillRect/>
          </a:stretch>
        </p:blipFill>
        <p:spPr>
          <a:xfrm>
            <a:off x="227358" y="1371600"/>
            <a:ext cx="9247946" cy="5174974"/>
          </a:xfrm>
          <a:prstGeom prst="rect">
            <a:avLst/>
          </a:prstGeom>
        </p:spPr>
      </p:pic>
    </p:spTree>
    <p:extLst>
      <p:ext uri="{BB962C8B-B14F-4D97-AF65-F5344CB8AC3E}">
        <p14:creationId xmlns:p14="http://schemas.microsoft.com/office/powerpoint/2010/main" val="2656108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BF98-6762-50EB-90AE-5589C2A05D78}"/>
              </a:ext>
            </a:extLst>
          </p:cNvPr>
          <p:cNvSpPr>
            <a:spLocks noGrp="1"/>
          </p:cNvSpPr>
          <p:nvPr>
            <p:ph type="title"/>
          </p:nvPr>
        </p:nvSpPr>
        <p:spPr>
          <a:xfrm>
            <a:off x="134178" y="166703"/>
            <a:ext cx="11923643" cy="1028667"/>
          </a:xfrm>
        </p:spPr>
        <p:txBody>
          <a:bodyPr>
            <a:normAutofit/>
          </a:bodyPr>
          <a:lstStyle/>
          <a:p>
            <a:r>
              <a:rPr lang="en-US" sz="2000" b="0" i="0" dirty="0">
                <a:solidFill>
                  <a:srgbClr val="202124"/>
                </a:solidFill>
                <a:effectLst/>
                <a:latin typeface="arial" panose="020B0604020202020204" pitchFamily="34" charset="0"/>
              </a:rPr>
              <a:t>host command in Linux system is </a:t>
            </a:r>
            <a:r>
              <a:rPr lang="en-US" sz="2000" b="1" i="0" dirty="0">
                <a:solidFill>
                  <a:srgbClr val="202124"/>
                </a:solidFill>
                <a:effectLst/>
                <a:latin typeface="arial" panose="020B0604020202020204" pitchFamily="34" charset="0"/>
              </a:rPr>
              <a:t>used for DNS (Domain Name System) lookup operations</a:t>
            </a:r>
            <a:r>
              <a:rPr lang="en-US" sz="2000" b="0" i="0" dirty="0">
                <a:solidFill>
                  <a:srgbClr val="202124"/>
                </a:solidFill>
                <a:effectLst/>
                <a:latin typeface="arial" panose="020B0604020202020204" pitchFamily="34" charset="0"/>
              </a:rPr>
              <a:t>. In simple words, this command is used to find the IP address of a particular domain name or if you want to find out the domain name of a particular IP address the host command becomes handy</a:t>
            </a:r>
            <a:endParaRPr lang="en-IN" sz="2000" dirty="0"/>
          </a:p>
        </p:txBody>
      </p:sp>
      <p:sp>
        <p:nvSpPr>
          <p:cNvPr id="3" name="Content Placeholder 2">
            <a:extLst>
              <a:ext uri="{FF2B5EF4-FFF2-40B4-BE49-F238E27FC236}">
                <a16:creationId xmlns:a16="http://schemas.microsoft.com/office/drawing/2014/main" id="{A950D11B-E506-0CAA-1A12-6DC714C24AC9}"/>
              </a:ext>
            </a:extLst>
          </p:cNvPr>
          <p:cNvSpPr>
            <a:spLocks noGrp="1"/>
          </p:cNvSpPr>
          <p:nvPr>
            <p:ph idx="1"/>
          </p:nvPr>
        </p:nvSpPr>
        <p:spPr>
          <a:xfrm>
            <a:off x="238539" y="1417983"/>
            <a:ext cx="11819282" cy="5440017"/>
          </a:xfrm>
        </p:spPr>
        <p:txBody>
          <a:bodyPr/>
          <a:lstStyle/>
          <a:p>
            <a:pPr marL="0" indent="0">
              <a:buNone/>
            </a:pPr>
            <a:r>
              <a:rPr lang="en-US" dirty="0"/>
              <a:t>Ex : Host Instagram.com</a:t>
            </a:r>
          </a:p>
          <a:p>
            <a:pPr marL="0" indent="0">
              <a:buNone/>
            </a:pPr>
            <a:r>
              <a:rPr lang="en-US" dirty="0"/>
              <a:t>        Host facebook.com</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64E1A3C0-340D-7230-73AC-9630169D9B18}"/>
              </a:ext>
            </a:extLst>
          </p:cNvPr>
          <p:cNvPicPr>
            <a:picLocks noChangeAspect="1"/>
          </p:cNvPicPr>
          <p:nvPr/>
        </p:nvPicPr>
        <p:blipFill>
          <a:blip r:embed="rId2"/>
          <a:stretch>
            <a:fillRect/>
          </a:stretch>
        </p:blipFill>
        <p:spPr>
          <a:xfrm>
            <a:off x="776080" y="2975941"/>
            <a:ext cx="8036616" cy="3504372"/>
          </a:xfrm>
          <a:prstGeom prst="rect">
            <a:avLst/>
          </a:prstGeom>
        </p:spPr>
      </p:pic>
    </p:spTree>
    <p:extLst>
      <p:ext uri="{BB962C8B-B14F-4D97-AF65-F5344CB8AC3E}">
        <p14:creationId xmlns:p14="http://schemas.microsoft.com/office/powerpoint/2010/main" val="2355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731-60CF-9897-E462-1A0CAEBC8979}"/>
              </a:ext>
            </a:extLst>
          </p:cNvPr>
          <p:cNvSpPr>
            <a:spLocks noGrp="1"/>
          </p:cNvSpPr>
          <p:nvPr>
            <p:ph type="title"/>
          </p:nvPr>
        </p:nvSpPr>
        <p:spPr>
          <a:xfrm>
            <a:off x="185530" y="159027"/>
            <a:ext cx="11608904" cy="1531662"/>
          </a:xfrm>
        </p:spPr>
        <p:txBody>
          <a:bodyPr>
            <a:normAutofit/>
          </a:bodyPr>
          <a:lstStyle/>
          <a:p>
            <a:r>
              <a:rPr lang="en-US" sz="2000" b="1" dirty="0"/>
              <a:t>NS lookup </a:t>
            </a:r>
            <a:r>
              <a:rPr lang="en-US" sz="2000" dirty="0"/>
              <a:t>:</a:t>
            </a:r>
            <a:r>
              <a:rPr lang="en-US" sz="2000" b="1" i="0" dirty="0" err="1">
                <a:solidFill>
                  <a:srgbClr val="202124"/>
                </a:solidFill>
                <a:effectLst/>
                <a:latin typeface="arial" panose="020B0604020202020204" pitchFamily="34" charset="0"/>
              </a:rPr>
              <a:t>Nslookup</a:t>
            </a:r>
            <a:r>
              <a:rPr lang="en-US" sz="2000" b="1" i="0" dirty="0">
                <a:solidFill>
                  <a:srgbClr val="202124"/>
                </a:solidFill>
                <a:effectLst/>
                <a:latin typeface="arial" panose="020B0604020202020204" pitchFamily="34" charset="0"/>
              </a:rPr>
              <a:t> (stands for “Name Server Lookup”)</a:t>
            </a:r>
            <a:r>
              <a:rPr lang="en-US" sz="2000" b="0" i="0" dirty="0">
                <a:solidFill>
                  <a:srgbClr val="202124"/>
                </a:solidFill>
                <a:effectLst/>
                <a:latin typeface="arial" panose="020B0604020202020204" pitchFamily="34" charset="0"/>
              </a:rPr>
              <a:t> is a useful command for getting information from the DNS server. It is a network administration tool for querying the Domain Name System (DNS) to obtain domain name or IP address mapping or any other specific DNS record. It is also used to troubleshoot DNS-related problems.</a:t>
            </a:r>
            <a:endParaRPr lang="en-IN" sz="2000" dirty="0"/>
          </a:p>
        </p:txBody>
      </p:sp>
      <p:sp>
        <p:nvSpPr>
          <p:cNvPr id="3" name="Content Placeholder 2">
            <a:extLst>
              <a:ext uri="{FF2B5EF4-FFF2-40B4-BE49-F238E27FC236}">
                <a16:creationId xmlns:a16="http://schemas.microsoft.com/office/drawing/2014/main" id="{4B6C1F7D-9537-7247-2AC3-C7E991EB884A}"/>
              </a:ext>
            </a:extLst>
          </p:cNvPr>
          <p:cNvSpPr>
            <a:spLocks noGrp="1"/>
          </p:cNvSpPr>
          <p:nvPr>
            <p:ph idx="1"/>
          </p:nvPr>
        </p:nvSpPr>
        <p:spPr>
          <a:xfrm>
            <a:off x="185530" y="1690689"/>
            <a:ext cx="11608904" cy="5008284"/>
          </a:xfrm>
        </p:spPr>
        <p:txBody>
          <a:bodyPr/>
          <a:lstStyle/>
          <a:p>
            <a:pPr marL="0" indent="0">
              <a:buNone/>
            </a:pPr>
            <a:r>
              <a:rPr lang="en-US" dirty="0"/>
              <a:t>Ex: </a:t>
            </a:r>
            <a:r>
              <a:rPr lang="en-US" dirty="0" err="1"/>
              <a:t>nslookup</a:t>
            </a:r>
            <a:r>
              <a:rPr lang="en-US" dirty="0"/>
              <a:t> twitter.com</a:t>
            </a:r>
          </a:p>
          <a:p>
            <a:pPr marL="0" indent="0">
              <a:buNone/>
            </a:pPr>
            <a:r>
              <a:rPr lang="en-US" dirty="0"/>
              <a:t>      </a:t>
            </a:r>
            <a:r>
              <a:rPr lang="en-US" dirty="0" err="1"/>
              <a:t>nslookup</a:t>
            </a:r>
            <a:r>
              <a:rPr lang="en-US" dirty="0"/>
              <a:t> facebook.com</a:t>
            </a:r>
          </a:p>
          <a:p>
            <a:pPr marL="0" indent="0">
              <a:buNone/>
            </a:pPr>
            <a:endParaRPr lang="en-IN" dirty="0"/>
          </a:p>
        </p:txBody>
      </p:sp>
      <p:pic>
        <p:nvPicPr>
          <p:cNvPr id="5" name="Picture 4">
            <a:extLst>
              <a:ext uri="{FF2B5EF4-FFF2-40B4-BE49-F238E27FC236}">
                <a16:creationId xmlns:a16="http://schemas.microsoft.com/office/drawing/2014/main" id="{25D608A6-5A7A-BC4B-F8F3-DA9B30E2764F}"/>
              </a:ext>
            </a:extLst>
          </p:cNvPr>
          <p:cNvPicPr>
            <a:picLocks noChangeAspect="1"/>
          </p:cNvPicPr>
          <p:nvPr/>
        </p:nvPicPr>
        <p:blipFill>
          <a:blip r:embed="rId2"/>
          <a:stretch>
            <a:fillRect/>
          </a:stretch>
        </p:blipFill>
        <p:spPr>
          <a:xfrm>
            <a:off x="397566" y="2869924"/>
            <a:ext cx="7301947" cy="3238500"/>
          </a:xfrm>
          <a:prstGeom prst="rect">
            <a:avLst/>
          </a:prstGeom>
        </p:spPr>
      </p:pic>
    </p:spTree>
    <p:extLst>
      <p:ext uri="{BB962C8B-B14F-4D97-AF65-F5344CB8AC3E}">
        <p14:creationId xmlns:p14="http://schemas.microsoft.com/office/powerpoint/2010/main" val="178978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530E-CA95-4260-5E0A-47833AA0930A}"/>
              </a:ext>
            </a:extLst>
          </p:cNvPr>
          <p:cNvSpPr>
            <a:spLocks noGrp="1"/>
          </p:cNvSpPr>
          <p:nvPr>
            <p:ph type="title"/>
          </p:nvPr>
        </p:nvSpPr>
        <p:spPr>
          <a:xfrm>
            <a:off x="0" y="92765"/>
            <a:ext cx="11900452" cy="1597923"/>
          </a:xfrm>
        </p:spPr>
        <p:txBody>
          <a:bodyPr>
            <a:normAutofit/>
          </a:bodyPr>
          <a:lstStyle/>
          <a:p>
            <a:r>
              <a:rPr lang="en-US" sz="2400" b="1" dirty="0"/>
              <a:t>Dig command in Linux :</a:t>
            </a:r>
            <a:r>
              <a:rPr lang="en-US" sz="2400" b="0" i="0" dirty="0">
                <a:solidFill>
                  <a:srgbClr val="202124"/>
                </a:solidFill>
                <a:effectLst/>
                <a:latin typeface="arial" panose="020B0604020202020204" pitchFamily="34" charset="0"/>
              </a:rPr>
              <a:t>The dig command in Linux is </a:t>
            </a:r>
            <a:r>
              <a:rPr lang="en-US" sz="2400" b="1" i="0" dirty="0">
                <a:solidFill>
                  <a:srgbClr val="202124"/>
                </a:solidFill>
                <a:effectLst/>
                <a:latin typeface="arial" panose="020B0604020202020204" pitchFamily="34" charset="0"/>
              </a:rPr>
              <a:t>used to gather DNS information</a:t>
            </a:r>
            <a:r>
              <a:rPr lang="en-US" sz="2400" b="0" i="0" dirty="0">
                <a:solidFill>
                  <a:srgbClr val="202124"/>
                </a:solidFill>
                <a:effectLst/>
                <a:latin typeface="arial" panose="020B0604020202020204" pitchFamily="34" charset="0"/>
              </a:rPr>
              <a:t>. It stands for Domain Information Groper, and it collects data about Domain Name Servers. The dig command is helpful for troubleshooting DNS problems, but is also used to display DNS information.</a:t>
            </a:r>
            <a:endParaRPr lang="en-IN" sz="2400" b="1" dirty="0"/>
          </a:p>
        </p:txBody>
      </p:sp>
      <p:sp>
        <p:nvSpPr>
          <p:cNvPr id="3" name="Content Placeholder 2">
            <a:extLst>
              <a:ext uri="{FF2B5EF4-FFF2-40B4-BE49-F238E27FC236}">
                <a16:creationId xmlns:a16="http://schemas.microsoft.com/office/drawing/2014/main" id="{48C7CFFA-9699-A43D-46E8-892C11419562}"/>
              </a:ext>
            </a:extLst>
          </p:cNvPr>
          <p:cNvSpPr>
            <a:spLocks noGrp="1"/>
          </p:cNvSpPr>
          <p:nvPr>
            <p:ph idx="1"/>
          </p:nvPr>
        </p:nvSpPr>
        <p:spPr>
          <a:xfrm>
            <a:off x="92765" y="1828799"/>
            <a:ext cx="11807687" cy="4936436"/>
          </a:xfrm>
        </p:spPr>
        <p:txBody>
          <a:bodyPr/>
          <a:lstStyle/>
          <a:p>
            <a:r>
              <a:rPr lang="en-US" dirty="0"/>
              <a:t>For example : dig facebook.com</a:t>
            </a:r>
          </a:p>
          <a:p>
            <a:endParaRPr lang="en-IN" dirty="0"/>
          </a:p>
        </p:txBody>
      </p:sp>
      <p:pic>
        <p:nvPicPr>
          <p:cNvPr id="5" name="Picture 4">
            <a:extLst>
              <a:ext uri="{FF2B5EF4-FFF2-40B4-BE49-F238E27FC236}">
                <a16:creationId xmlns:a16="http://schemas.microsoft.com/office/drawing/2014/main" id="{F742AD9B-1EE0-40DE-8C5C-60C3D9EE8B86}"/>
              </a:ext>
            </a:extLst>
          </p:cNvPr>
          <p:cNvPicPr>
            <a:picLocks noChangeAspect="1"/>
          </p:cNvPicPr>
          <p:nvPr/>
        </p:nvPicPr>
        <p:blipFill>
          <a:blip r:embed="rId2"/>
          <a:stretch>
            <a:fillRect/>
          </a:stretch>
        </p:blipFill>
        <p:spPr>
          <a:xfrm>
            <a:off x="291548" y="2430117"/>
            <a:ext cx="10077450" cy="3733800"/>
          </a:xfrm>
          <a:prstGeom prst="rect">
            <a:avLst/>
          </a:prstGeom>
        </p:spPr>
      </p:pic>
    </p:spTree>
    <p:extLst>
      <p:ext uri="{BB962C8B-B14F-4D97-AF65-F5344CB8AC3E}">
        <p14:creationId xmlns:p14="http://schemas.microsoft.com/office/powerpoint/2010/main" val="213510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36BF-95EE-C4CD-FB93-4B237F95912F}"/>
              </a:ext>
            </a:extLst>
          </p:cNvPr>
          <p:cNvSpPr>
            <a:spLocks noGrp="1"/>
          </p:cNvSpPr>
          <p:nvPr>
            <p:ph type="title"/>
          </p:nvPr>
        </p:nvSpPr>
        <p:spPr>
          <a:xfrm>
            <a:off x="159025" y="106017"/>
            <a:ext cx="11688417" cy="1584671"/>
          </a:xfrm>
        </p:spPr>
        <p:txBody>
          <a:bodyPr>
            <a:normAutofit/>
          </a:bodyPr>
          <a:lstStyle/>
          <a:p>
            <a:r>
              <a:rPr lang="en-US" sz="2400" b="0" i="0" dirty="0">
                <a:solidFill>
                  <a:srgbClr val="202124"/>
                </a:solidFill>
                <a:effectLst/>
                <a:latin typeface="arial" panose="020B0604020202020204" pitchFamily="34" charset="0"/>
              </a:rPr>
              <a:t>The last command </a:t>
            </a:r>
            <a:r>
              <a:rPr lang="en-US" sz="2400" b="1" i="0" dirty="0">
                <a:solidFill>
                  <a:srgbClr val="202124"/>
                </a:solidFill>
                <a:effectLst/>
                <a:latin typeface="arial" panose="020B0604020202020204" pitchFamily="34" charset="0"/>
              </a:rPr>
              <a:t>displays information about the last logged-in users</a:t>
            </a:r>
            <a:r>
              <a:rPr lang="en-US" sz="2400" b="0" i="0" dirty="0">
                <a:solidFill>
                  <a:srgbClr val="202124"/>
                </a:solidFill>
                <a:effectLst/>
                <a:latin typeface="arial" panose="020B0604020202020204" pitchFamily="34" charset="0"/>
              </a:rPr>
              <a:t>. It's pretty convenient and handy when we need to track login activities or investigate a possible security breach. The last command will, by default, take the system log file /var/log/</a:t>
            </a:r>
            <a:r>
              <a:rPr lang="en-US" sz="2400" b="0" i="0" dirty="0" err="1">
                <a:solidFill>
                  <a:srgbClr val="202124"/>
                </a:solidFill>
                <a:effectLst/>
                <a:latin typeface="arial" panose="020B0604020202020204" pitchFamily="34" charset="0"/>
              </a:rPr>
              <a:t>wtmp</a:t>
            </a:r>
            <a:r>
              <a:rPr lang="en-US" sz="2400" b="0" i="0" dirty="0">
                <a:solidFill>
                  <a:srgbClr val="202124"/>
                </a:solidFill>
                <a:effectLst/>
                <a:latin typeface="arial" panose="020B0604020202020204" pitchFamily="34" charset="0"/>
              </a:rPr>
              <a:t> as the data source to generate reports.</a:t>
            </a:r>
            <a:endParaRPr lang="en-IN" sz="2400" dirty="0"/>
          </a:p>
        </p:txBody>
      </p:sp>
      <p:pic>
        <p:nvPicPr>
          <p:cNvPr id="5" name="Content Placeholder 4">
            <a:extLst>
              <a:ext uri="{FF2B5EF4-FFF2-40B4-BE49-F238E27FC236}">
                <a16:creationId xmlns:a16="http://schemas.microsoft.com/office/drawing/2014/main" id="{01835430-4975-EAEC-4F22-836E270D8B87}"/>
              </a:ext>
            </a:extLst>
          </p:cNvPr>
          <p:cNvPicPr>
            <a:picLocks noGrp="1" noChangeAspect="1"/>
          </p:cNvPicPr>
          <p:nvPr>
            <p:ph idx="1"/>
          </p:nvPr>
        </p:nvPicPr>
        <p:blipFill>
          <a:blip r:embed="rId2"/>
          <a:stretch>
            <a:fillRect/>
          </a:stretch>
        </p:blipFill>
        <p:spPr>
          <a:xfrm>
            <a:off x="159025" y="1908313"/>
            <a:ext cx="10356801" cy="3790121"/>
          </a:xfrm>
        </p:spPr>
      </p:pic>
    </p:spTree>
    <p:extLst>
      <p:ext uri="{BB962C8B-B14F-4D97-AF65-F5344CB8AC3E}">
        <p14:creationId xmlns:p14="http://schemas.microsoft.com/office/powerpoint/2010/main" val="33000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B09E-EAF1-1AAC-6A53-D405D405F752}"/>
              </a:ext>
            </a:extLst>
          </p:cNvPr>
          <p:cNvSpPr>
            <a:spLocks noGrp="1"/>
          </p:cNvSpPr>
          <p:nvPr>
            <p:ph type="title"/>
          </p:nvPr>
        </p:nvSpPr>
        <p:spPr>
          <a:xfrm>
            <a:off x="291547" y="278297"/>
            <a:ext cx="11502887" cy="1412392"/>
          </a:xfrm>
        </p:spPr>
        <p:txBody>
          <a:bodyPr>
            <a:normAutofit/>
          </a:bodyPr>
          <a:lstStyle/>
          <a:p>
            <a:r>
              <a:rPr lang="en-US" sz="2400" b="0" i="0" dirty="0">
                <a:solidFill>
                  <a:srgbClr val="404040"/>
                </a:solidFill>
                <a:effectLst/>
                <a:latin typeface="Roboto" panose="02000000000000000000" pitchFamily="2" charset="0"/>
              </a:rPr>
              <a:t>Disk Utilities make it easy for system administrators to easily monitor and manage disk partitions in Linux. In this article, we will look at the most popular disk utilities in Linux. Most of them are available in almost every Linux distribution, by default.</a:t>
            </a:r>
            <a:endParaRPr lang="en-IN" sz="2400" dirty="0"/>
          </a:p>
        </p:txBody>
      </p:sp>
      <p:sp>
        <p:nvSpPr>
          <p:cNvPr id="3" name="Content Placeholder 2">
            <a:extLst>
              <a:ext uri="{FF2B5EF4-FFF2-40B4-BE49-F238E27FC236}">
                <a16:creationId xmlns:a16="http://schemas.microsoft.com/office/drawing/2014/main" id="{56F7701D-18D1-028B-88C8-0695FA1544AF}"/>
              </a:ext>
            </a:extLst>
          </p:cNvPr>
          <p:cNvSpPr>
            <a:spLocks noGrp="1"/>
          </p:cNvSpPr>
          <p:nvPr>
            <p:ph idx="1"/>
          </p:nvPr>
        </p:nvSpPr>
        <p:spPr>
          <a:xfrm>
            <a:off x="291548" y="1895060"/>
            <a:ext cx="11622156" cy="4810539"/>
          </a:xfrm>
        </p:spPr>
        <p:txBody>
          <a:bodyPr/>
          <a:lstStyle/>
          <a:p>
            <a:pPr marL="514350" indent="-514350">
              <a:buAutoNum type="arabicPeriod"/>
            </a:pPr>
            <a:r>
              <a:rPr lang="en-US" dirty="0" err="1"/>
              <a:t>Df</a:t>
            </a:r>
            <a:r>
              <a:rPr lang="en-US" dirty="0"/>
              <a:t>  -</a:t>
            </a:r>
            <a:r>
              <a:rPr lang="en-US" dirty="0" err="1"/>
              <a:t>Ht</a:t>
            </a:r>
            <a:r>
              <a:rPr lang="en-US" dirty="0"/>
              <a:t>: This command will display the information in human readable language.</a:t>
            </a:r>
          </a:p>
          <a:p>
            <a:pPr marL="0" indent="0">
              <a:buNone/>
            </a:pPr>
            <a:endParaRPr lang="en-IN" dirty="0"/>
          </a:p>
        </p:txBody>
      </p:sp>
      <p:pic>
        <p:nvPicPr>
          <p:cNvPr id="5" name="Picture 4">
            <a:extLst>
              <a:ext uri="{FF2B5EF4-FFF2-40B4-BE49-F238E27FC236}">
                <a16:creationId xmlns:a16="http://schemas.microsoft.com/office/drawing/2014/main" id="{F1D0698D-053B-92E2-DCE6-A1BD29CB60F0}"/>
              </a:ext>
            </a:extLst>
          </p:cNvPr>
          <p:cNvPicPr>
            <a:picLocks noChangeAspect="1"/>
          </p:cNvPicPr>
          <p:nvPr/>
        </p:nvPicPr>
        <p:blipFill>
          <a:blip r:embed="rId2"/>
          <a:stretch>
            <a:fillRect/>
          </a:stretch>
        </p:blipFill>
        <p:spPr>
          <a:xfrm>
            <a:off x="630513" y="2949023"/>
            <a:ext cx="7678600" cy="3239742"/>
          </a:xfrm>
          <a:prstGeom prst="rect">
            <a:avLst/>
          </a:prstGeom>
        </p:spPr>
      </p:pic>
    </p:spTree>
    <p:extLst>
      <p:ext uri="{BB962C8B-B14F-4D97-AF65-F5344CB8AC3E}">
        <p14:creationId xmlns:p14="http://schemas.microsoft.com/office/powerpoint/2010/main" val="15761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B8BA-1361-6449-F591-CCDC295C2192}"/>
              </a:ext>
            </a:extLst>
          </p:cNvPr>
          <p:cNvSpPr>
            <a:spLocks noGrp="1"/>
          </p:cNvSpPr>
          <p:nvPr>
            <p:ph type="title"/>
          </p:nvPr>
        </p:nvSpPr>
        <p:spPr>
          <a:xfrm>
            <a:off x="132522" y="92765"/>
            <a:ext cx="11221278" cy="3075954"/>
          </a:xfrm>
        </p:spPr>
        <p:txBody>
          <a:bodyPr>
            <a:normAutofit/>
          </a:bodyPr>
          <a:lstStyle/>
          <a:p>
            <a:r>
              <a:rPr lang="en-US" sz="2000" dirty="0"/>
              <a:t>Parted  -l : This command helps to create ,reorganize the </a:t>
            </a:r>
            <a:r>
              <a:rPr lang="en-US" sz="2000" dirty="0" err="1"/>
              <a:t>block,copy</a:t>
            </a:r>
            <a:r>
              <a:rPr lang="en-US" sz="2000" dirty="0"/>
              <a:t> the </a:t>
            </a:r>
            <a:r>
              <a:rPr lang="en-US" sz="2000" dirty="0" err="1"/>
              <a:t>diska</a:t>
            </a:r>
            <a:r>
              <a:rPr lang="en-US" sz="2000" dirty="0"/>
              <a:t> data etc.</a:t>
            </a:r>
            <a:br>
              <a:rPr lang="en-US" sz="2000" dirty="0"/>
            </a:br>
            <a:br>
              <a:rPr lang="en-US" sz="2000" dirty="0"/>
            </a:br>
            <a:br>
              <a:rPr lang="en-US" sz="2000" dirty="0"/>
            </a:br>
            <a:br>
              <a:rPr lang="en-US" sz="2000" dirty="0"/>
            </a:br>
            <a:br>
              <a:rPr lang="en-US" sz="2000" dirty="0"/>
            </a:br>
            <a:br>
              <a:rPr lang="en-US" sz="2000" dirty="0"/>
            </a:br>
            <a:endParaRPr lang="en-IN" sz="2000" dirty="0"/>
          </a:p>
        </p:txBody>
      </p:sp>
      <p:sp>
        <p:nvSpPr>
          <p:cNvPr id="3" name="Content Placeholder 2">
            <a:extLst>
              <a:ext uri="{FF2B5EF4-FFF2-40B4-BE49-F238E27FC236}">
                <a16:creationId xmlns:a16="http://schemas.microsoft.com/office/drawing/2014/main" id="{61BC1E9B-FECB-0DCB-A96E-4BFDA01558A7}"/>
              </a:ext>
            </a:extLst>
          </p:cNvPr>
          <p:cNvSpPr>
            <a:spLocks noGrp="1"/>
          </p:cNvSpPr>
          <p:nvPr>
            <p:ph idx="1"/>
          </p:nvPr>
        </p:nvSpPr>
        <p:spPr>
          <a:xfrm>
            <a:off x="132522" y="3101009"/>
            <a:ext cx="11221278" cy="3075954"/>
          </a:xfrm>
        </p:spPr>
        <p:txBody>
          <a:bodyPr>
            <a:normAutofit/>
          </a:bodyPr>
          <a:lstStyle/>
          <a:p>
            <a:pPr marL="0" indent="0">
              <a:buNone/>
            </a:pPr>
            <a:r>
              <a:rPr lang="en-US" sz="2400" dirty="0" err="1"/>
              <a:t>fdisk</a:t>
            </a:r>
            <a:r>
              <a:rPr lang="en-US" sz="2400" dirty="0"/>
              <a:t>  –l: This command helps to create and manage disk partitions.</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E9E5465E-BFF1-C473-74CC-BEA84BE69B37}"/>
              </a:ext>
            </a:extLst>
          </p:cNvPr>
          <p:cNvPicPr>
            <a:picLocks noChangeAspect="1"/>
          </p:cNvPicPr>
          <p:nvPr/>
        </p:nvPicPr>
        <p:blipFill>
          <a:blip r:embed="rId2"/>
          <a:stretch>
            <a:fillRect/>
          </a:stretch>
        </p:blipFill>
        <p:spPr>
          <a:xfrm>
            <a:off x="463826" y="1016690"/>
            <a:ext cx="8998226" cy="1633745"/>
          </a:xfrm>
          <a:prstGeom prst="rect">
            <a:avLst/>
          </a:prstGeom>
        </p:spPr>
      </p:pic>
      <p:pic>
        <p:nvPicPr>
          <p:cNvPr id="7" name="Picture 6">
            <a:extLst>
              <a:ext uri="{FF2B5EF4-FFF2-40B4-BE49-F238E27FC236}">
                <a16:creationId xmlns:a16="http://schemas.microsoft.com/office/drawing/2014/main" id="{995A42B7-590B-F71A-DF85-92B410841717}"/>
              </a:ext>
            </a:extLst>
          </p:cNvPr>
          <p:cNvPicPr>
            <a:picLocks noChangeAspect="1"/>
          </p:cNvPicPr>
          <p:nvPr/>
        </p:nvPicPr>
        <p:blipFill>
          <a:blip r:embed="rId3"/>
          <a:stretch>
            <a:fillRect/>
          </a:stretch>
        </p:blipFill>
        <p:spPr>
          <a:xfrm>
            <a:off x="587444" y="3755335"/>
            <a:ext cx="7787930" cy="2085975"/>
          </a:xfrm>
          <a:prstGeom prst="rect">
            <a:avLst/>
          </a:prstGeom>
        </p:spPr>
      </p:pic>
    </p:spTree>
    <p:extLst>
      <p:ext uri="{BB962C8B-B14F-4D97-AF65-F5344CB8AC3E}">
        <p14:creationId xmlns:p14="http://schemas.microsoft.com/office/powerpoint/2010/main" val="390675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B18C-204A-3972-E5A8-54BCBCCCEB84}"/>
              </a:ext>
            </a:extLst>
          </p:cNvPr>
          <p:cNvSpPr>
            <a:spLocks noGrp="1"/>
          </p:cNvSpPr>
          <p:nvPr>
            <p:ph type="title"/>
          </p:nvPr>
        </p:nvSpPr>
        <p:spPr>
          <a:xfrm>
            <a:off x="225287" y="132522"/>
            <a:ext cx="11128513" cy="3047999"/>
          </a:xfrm>
        </p:spPr>
        <p:txBody>
          <a:bodyPr>
            <a:normAutofit/>
          </a:bodyPr>
          <a:lstStyle/>
          <a:p>
            <a:r>
              <a:rPr lang="en-US" sz="2000" dirty="0"/>
              <a:t> </a:t>
            </a:r>
            <a:r>
              <a:rPr lang="en-US" sz="2000" b="1" dirty="0" err="1"/>
              <a:t>lsblk</a:t>
            </a:r>
            <a:r>
              <a:rPr lang="en-US" sz="2000" b="1" dirty="0"/>
              <a:t>(list block): </a:t>
            </a:r>
            <a:r>
              <a:rPr lang="en-US" sz="2000" b="1" dirty="0" err="1"/>
              <a:t>mounted,block</a:t>
            </a:r>
            <a:r>
              <a:rPr lang="en-US" sz="2000" b="1" dirty="0"/>
              <a:t> devices ,</a:t>
            </a:r>
            <a:r>
              <a:rPr lang="en-US" sz="2000" b="1" dirty="0" err="1"/>
              <a:t>names,mount</a:t>
            </a:r>
            <a:r>
              <a:rPr lang="en-US" sz="2000" b="1" dirty="0"/>
              <a:t> points:</a:t>
            </a:r>
            <a:br>
              <a:rPr lang="en-US" sz="2000" dirty="0"/>
            </a:br>
            <a:br>
              <a:rPr lang="en-US" sz="2000" dirty="0"/>
            </a:br>
            <a:endParaRPr lang="en-IN" sz="2000" dirty="0"/>
          </a:p>
        </p:txBody>
      </p:sp>
      <p:sp>
        <p:nvSpPr>
          <p:cNvPr id="3" name="Content Placeholder 2">
            <a:extLst>
              <a:ext uri="{FF2B5EF4-FFF2-40B4-BE49-F238E27FC236}">
                <a16:creationId xmlns:a16="http://schemas.microsoft.com/office/drawing/2014/main" id="{00A97692-5D3A-BA61-E0AC-9C60AA7EEFC0}"/>
              </a:ext>
            </a:extLst>
          </p:cNvPr>
          <p:cNvSpPr>
            <a:spLocks noGrp="1"/>
          </p:cNvSpPr>
          <p:nvPr>
            <p:ph idx="1"/>
          </p:nvPr>
        </p:nvSpPr>
        <p:spPr>
          <a:xfrm>
            <a:off x="225287" y="3530253"/>
            <a:ext cx="11304104" cy="3195224"/>
          </a:xfrm>
        </p:spPr>
        <p:txBody>
          <a:bodyPr>
            <a:normAutofit/>
          </a:bodyPr>
          <a:lstStyle/>
          <a:p>
            <a:pPr marL="0" indent="0">
              <a:buNone/>
            </a:pPr>
            <a:r>
              <a:rPr lang="en-US" sz="2400" dirty="0" err="1"/>
              <a:t>blkid</a:t>
            </a:r>
            <a:r>
              <a:rPr lang="en-US" sz="2400" dirty="0"/>
              <a:t>(Block id): This shows us the block devices or partition </a:t>
            </a:r>
            <a:r>
              <a:rPr lang="en-US" sz="2400" dirty="0" err="1"/>
              <a:t>names,labels,filesystem,uuid</a:t>
            </a:r>
            <a:r>
              <a:rPr lang="en-US" sz="2400" dirty="0"/>
              <a:t> info.</a:t>
            </a:r>
          </a:p>
          <a:p>
            <a:pPr marL="0" indent="0">
              <a:buNone/>
            </a:pPr>
            <a:endParaRPr lang="en-IN" sz="2400" dirty="0"/>
          </a:p>
        </p:txBody>
      </p:sp>
      <p:pic>
        <p:nvPicPr>
          <p:cNvPr id="5" name="Picture 4">
            <a:extLst>
              <a:ext uri="{FF2B5EF4-FFF2-40B4-BE49-F238E27FC236}">
                <a16:creationId xmlns:a16="http://schemas.microsoft.com/office/drawing/2014/main" id="{0EBC7D08-2C81-A8F4-45CC-9E55CBE00357}"/>
              </a:ext>
            </a:extLst>
          </p:cNvPr>
          <p:cNvPicPr>
            <a:picLocks noChangeAspect="1"/>
          </p:cNvPicPr>
          <p:nvPr/>
        </p:nvPicPr>
        <p:blipFill>
          <a:blip r:embed="rId2"/>
          <a:stretch>
            <a:fillRect/>
          </a:stretch>
        </p:blipFill>
        <p:spPr>
          <a:xfrm>
            <a:off x="669235" y="1656521"/>
            <a:ext cx="5161722" cy="1192696"/>
          </a:xfrm>
          <a:prstGeom prst="rect">
            <a:avLst/>
          </a:prstGeom>
        </p:spPr>
      </p:pic>
      <p:pic>
        <p:nvPicPr>
          <p:cNvPr id="7" name="Picture 6">
            <a:extLst>
              <a:ext uri="{FF2B5EF4-FFF2-40B4-BE49-F238E27FC236}">
                <a16:creationId xmlns:a16="http://schemas.microsoft.com/office/drawing/2014/main" id="{C681AB80-C4E4-C77E-923C-7C770DB0E4AF}"/>
              </a:ext>
            </a:extLst>
          </p:cNvPr>
          <p:cNvPicPr>
            <a:picLocks noChangeAspect="1"/>
          </p:cNvPicPr>
          <p:nvPr/>
        </p:nvPicPr>
        <p:blipFill>
          <a:blip r:embed="rId3"/>
          <a:stretch>
            <a:fillRect/>
          </a:stretch>
        </p:blipFill>
        <p:spPr>
          <a:xfrm>
            <a:off x="360293" y="4717771"/>
            <a:ext cx="10858500" cy="1603516"/>
          </a:xfrm>
          <a:prstGeom prst="rect">
            <a:avLst/>
          </a:prstGeom>
        </p:spPr>
      </p:pic>
    </p:spTree>
    <p:extLst>
      <p:ext uri="{BB962C8B-B14F-4D97-AF65-F5344CB8AC3E}">
        <p14:creationId xmlns:p14="http://schemas.microsoft.com/office/powerpoint/2010/main" val="271440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4E50-C59F-BAA0-DF13-361829AA218C}"/>
              </a:ext>
            </a:extLst>
          </p:cNvPr>
          <p:cNvSpPr>
            <a:spLocks noGrp="1"/>
          </p:cNvSpPr>
          <p:nvPr>
            <p:ph type="title"/>
          </p:nvPr>
        </p:nvSpPr>
        <p:spPr>
          <a:xfrm>
            <a:off x="132522" y="119271"/>
            <a:ext cx="11221278" cy="1571418"/>
          </a:xfrm>
        </p:spPr>
        <p:txBody>
          <a:bodyPr>
            <a:noAutofit/>
          </a:bodyPr>
          <a:lstStyle/>
          <a:p>
            <a:r>
              <a:rPr lang="en-US" sz="2400" b="0" i="0" dirty="0">
                <a:solidFill>
                  <a:srgbClr val="666666"/>
                </a:solidFill>
                <a:effectLst/>
                <a:latin typeface="Arial" panose="020B0604020202020204" pitchFamily="34" charset="0"/>
              </a:rPr>
              <a:t>Every version of the Linux OS manages hardware resources, launches and handles applications, and provides some form of user interface. The enormous community for developers and wide range of distributions means that a Linux version is available for almost any task, and Linux has penetrated many areas of computing.</a:t>
            </a:r>
            <a:endParaRPr lang="en-IN" sz="2400" dirty="0"/>
          </a:p>
        </p:txBody>
      </p:sp>
      <p:sp>
        <p:nvSpPr>
          <p:cNvPr id="3" name="Content Placeholder 2">
            <a:extLst>
              <a:ext uri="{FF2B5EF4-FFF2-40B4-BE49-F238E27FC236}">
                <a16:creationId xmlns:a16="http://schemas.microsoft.com/office/drawing/2014/main" id="{D5918BAA-3D44-E2FE-A43C-DA43A086044A}"/>
              </a:ext>
            </a:extLst>
          </p:cNvPr>
          <p:cNvSpPr>
            <a:spLocks noGrp="1"/>
          </p:cNvSpPr>
          <p:nvPr>
            <p:ph idx="1"/>
          </p:nvPr>
        </p:nvSpPr>
        <p:spPr>
          <a:xfrm>
            <a:off x="132522" y="1802296"/>
            <a:ext cx="11221278" cy="4374667"/>
          </a:xfrm>
        </p:spPr>
        <p:txBody>
          <a:bodyPr/>
          <a:lstStyle/>
          <a:p>
            <a:pPr marL="0" indent="0">
              <a:buNone/>
            </a:pPr>
            <a:r>
              <a:rPr lang="en-US" b="0" i="0" dirty="0">
                <a:solidFill>
                  <a:srgbClr val="666666"/>
                </a:solidFill>
                <a:effectLst/>
                <a:latin typeface="Arial" panose="020B0604020202020204" pitchFamily="34" charset="0"/>
              </a:rPr>
              <a:t>For example, Linux has emerged as a popular OS for </a:t>
            </a:r>
            <a:r>
              <a:rPr lang="en-US" b="0" i="0" u="sng" dirty="0">
                <a:solidFill>
                  <a:srgbClr val="007CAD"/>
                </a:solidFill>
                <a:effectLst/>
                <a:latin typeface="Arial" panose="020B0604020202020204" pitchFamily="34" charset="0"/>
                <a:hlinkClick r:id="rId2"/>
              </a:rPr>
              <a:t>web servers</a:t>
            </a:r>
            <a:r>
              <a:rPr lang="en-US" b="0" i="0" dirty="0">
                <a:solidFill>
                  <a:srgbClr val="666666"/>
                </a:solidFill>
                <a:effectLst/>
                <a:latin typeface="Arial" panose="020B0604020202020204" pitchFamily="34" charset="0"/>
              </a:rPr>
              <a:t> such as Apache, as well as for network operations, scientific computing tasks that require huge compute clusters, running databases, desktop and endpoint computing, and running mobile devices with OS versions like Android.</a:t>
            </a:r>
            <a:endParaRPr lang="en-IN" dirty="0"/>
          </a:p>
        </p:txBody>
      </p:sp>
    </p:spTree>
    <p:extLst>
      <p:ext uri="{BB962C8B-B14F-4D97-AF65-F5344CB8AC3E}">
        <p14:creationId xmlns:p14="http://schemas.microsoft.com/office/powerpoint/2010/main" val="420443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9E3F-73CB-4106-D188-629FADFAEB94}"/>
              </a:ext>
            </a:extLst>
          </p:cNvPr>
          <p:cNvSpPr>
            <a:spLocks noGrp="1"/>
          </p:cNvSpPr>
          <p:nvPr>
            <p:ph type="title"/>
          </p:nvPr>
        </p:nvSpPr>
        <p:spPr>
          <a:xfrm>
            <a:off x="96078" y="113335"/>
            <a:ext cx="10515600" cy="567702"/>
          </a:xfrm>
        </p:spPr>
        <p:txBody>
          <a:bodyPr>
            <a:normAutofit/>
          </a:bodyPr>
          <a:lstStyle/>
          <a:p>
            <a:r>
              <a:rPr lang="en-US" sz="2400" dirty="0"/>
              <a:t>File Permissions:</a:t>
            </a:r>
            <a:endParaRPr lang="en-IN" sz="2400" dirty="0"/>
          </a:p>
        </p:txBody>
      </p:sp>
      <p:sp>
        <p:nvSpPr>
          <p:cNvPr id="3" name="Content Placeholder 2">
            <a:extLst>
              <a:ext uri="{FF2B5EF4-FFF2-40B4-BE49-F238E27FC236}">
                <a16:creationId xmlns:a16="http://schemas.microsoft.com/office/drawing/2014/main" id="{7F0806DC-8171-5724-DDEB-C70A13D44DA5}"/>
              </a:ext>
            </a:extLst>
          </p:cNvPr>
          <p:cNvSpPr>
            <a:spLocks noGrp="1"/>
          </p:cNvSpPr>
          <p:nvPr>
            <p:ph idx="1"/>
          </p:nvPr>
        </p:nvSpPr>
        <p:spPr>
          <a:xfrm>
            <a:off x="96077" y="681036"/>
            <a:ext cx="11685106" cy="6176963"/>
          </a:xfrm>
        </p:spPr>
        <p:txBody>
          <a:bodyPr>
            <a:normAutofit/>
          </a:bodyPr>
          <a:lstStyle/>
          <a:p>
            <a:pPr algn="l"/>
            <a:r>
              <a:rPr lang="en-US" sz="2000" b="1" i="0" dirty="0">
                <a:solidFill>
                  <a:srgbClr val="202124"/>
                </a:solidFill>
                <a:effectLst/>
                <a:latin typeface="Google Sans"/>
              </a:rPr>
              <a:t>Nine characters denotes the three types of permissions.</a:t>
            </a:r>
            <a:endParaRPr lang="en-US" sz="2000" b="0" i="0" dirty="0">
              <a:solidFill>
                <a:srgbClr val="202124"/>
              </a:solidFill>
              <a:effectLst/>
              <a:latin typeface="Google Sans"/>
            </a:endParaRPr>
          </a:p>
          <a:p>
            <a:pPr algn="l">
              <a:buFont typeface="+mj-lt"/>
              <a:buAutoNum type="arabicPeriod"/>
            </a:pPr>
            <a:r>
              <a:rPr lang="en-US" sz="2000" b="0" i="0" dirty="0">
                <a:solidFill>
                  <a:srgbClr val="202124"/>
                </a:solidFill>
                <a:effectLst/>
                <a:latin typeface="arial" panose="020B0604020202020204" pitchFamily="34" charset="0"/>
              </a:rPr>
              <a:t>Read (r) : The read permission allows you to open and read the content of a file. ...</a:t>
            </a:r>
          </a:p>
          <a:p>
            <a:pPr algn="l">
              <a:buFont typeface="+mj-lt"/>
              <a:buAutoNum type="arabicPeriod"/>
            </a:pPr>
            <a:r>
              <a:rPr lang="en-US" sz="2000" b="0" i="0" dirty="0">
                <a:solidFill>
                  <a:srgbClr val="202124"/>
                </a:solidFill>
                <a:effectLst/>
                <a:latin typeface="arial" panose="020B0604020202020204" pitchFamily="34" charset="0"/>
              </a:rPr>
              <a:t>Write (w) : The write permission allows you to edit, remove or rename a file. ...</a:t>
            </a:r>
          </a:p>
          <a:p>
            <a:pPr algn="l">
              <a:buFont typeface="+mj-lt"/>
              <a:buAutoNum type="arabicPeriod"/>
            </a:pPr>
            <a:r>
              <a:rPr lang="en-US" sz="2000" b="0" i="0" dirty="0">
                <a:solidFill>
                  <a:srgbClr val="202124"/>
                </a:solidFill>
                <a:effectLst/>
                <a:latin typeface="arial" panose="020B0604020202020204" pitchFamily="34" charset="0"/>
              </a:rPr>
              <a:t>Execute (x): In Unix type system, you can't run or execute a program unless execute permission is set.</a:t>
            </a:r>
          </a:p>
          <a:p>
            <a:pPr algn="l"/>
            <a:r>
              <a:rPr lang="en-US" sz="2000" b="0" i="0" dirty="0">
                <a:solidFill>
                  <a:srgbClr val="202124"/>
                </a:solidFill>
                <a:effectLst/>
                <a:latin typeface="arial" panose="020B0604020202020204" pitchFamily="34" charset="0"/>
              </a:rPr>
              <a:t>What is the meaning of </a:t>
            </a:r>
            <a:r>
              <a:rPr lang="en-US" sz="2000" b="0" i="0" dirty="0" err="1">
                <a:solidFill>
                  <a:srgbClr val="202124"/>
                </a:solidFill>
                <a:effectLst/>
                <a:latin typeface="arial" panose="020B0604020202020204" pitchFamily="34" charset="0"/>
              </a:rPr>
              <a:t>chmod</a:t>
            </a:r>
            <a:r>
              <a:rPr lang="en-US" sz="2000" b="0" i="0" dirty="0">
                <a:solidFill>
                  <a:srgbClr val="202124"/>
                </a:solidFill>
                <a:effectLst/>
                <a:latin typeface="arial" panose="020B0604020202020204" pitchFamily="34" charset="0"/>
              </a:rPr>
              <a:t> 777?</a:t>
            </a:r>
          </a:p>
          <a:p>
            <a:pPr algn="l"/>
            <a:r>
              <a:rPr lang="en-US" sz="2000" b="0" i="0" dirty="0">
                <a:solidFill>
                  <a:srgbClr val="202124"/>
                </a:solidFill>
                <a:effectLst/>
                <a:latin typeface="arial" panose="020B0604020202020204" pitchFamily="34" charset="0"/>
              </a:rPr>
              <a:t>The command </a:t>
            </a:r>
            <a:r>
              <a:rPr lang="en-US" sz="2000" b="0" i="0" dirty="0" err="1">
                <a:solidFill>
                  <a:srgbClr val="202124"/>
                </a:solidFill>
                <a:effectLst/>
                <a:latin typeface="arial" panose="020B0604020202020204" pitchFamily="34" charset="0"/>
              </a:rPr>
              <a:t>chmod</a:t>
            </a:r>
            <a:r>
              <a:rPr lang="en-US" sz="2000" b="0" i="0" dirty="0">
                <a:solidFill>
                  <a:srgbClr val="202124"/>
                </a:solidFill>
                <a:effectLst/>
                <a:latin typeface="arial" panose="020B0604020202020204" pitchFamily="34" charset="0"/>
              </a:rPr>
              <a:t> -R 777 / makes every single file on the system under / (root) have </a:t>
            </a:r>
            <a:r>
              <a:rPr lang="en-US" sz="2000" b="0" i="0" dirty="0" err="1">
                <a:solidFill>
                  <a:srgbClr val="202124"/>
                </a:solidFill>
                <a:effectLst/>
                <a:latin typeface="arial" panose="020B0604020202020204" pitchFamily="34" charset="0"/>
              </a:rPr>
              <a:t>rwxrwxrwx</a:t>
            </a:r>
            <a:r>
              <a:rPr lang="en-US" sz="2000" b="0" i="0" dirty="0">
                <a:solidFill>
                  <a:srgbClr val="202124"/>
                </a:solidFill>
                <a:effectLst/>
                <a:latin typeface="arial" panose="020B0604020202020204" pitchFamily="34" charset="0"/>
              </a:rPr>
              <a:t> permissions. This is equivalent to allowing ALL users read/write/execute permissions</a:t>
            </a:r>
          </a:p>
          <a:p>
            <a:pPr algn="l">
              <a:buFont typeface="+mj-lt"/>
              <a:buAutoNum type="arabicPeriod"/>
            </a:pPr>
            <a:endParaRPr lang="en-US" sz="2000" b="0" i="0" dirty="0">
              <a:solidFill>
                <a:srgbClr val="202124"/>
              </a:solidFill>
              <a:effectLst/>
              <a:latin typeface="arial" panose="020B0604020202020204" pitchFamily="34" charset="0"/>
            </a:endParaRPr>
          </a:p>
          <a:p>
            <a:pPr marL="0" indent="0">
              <a:buNone/>
            </a:pPr>
            <a:r>
              <a:rPr lang="en-IN" sz="2000" dirty="0"/>
              <a:t>To modify or change user permission we use the below command </a:t>
            </a:r>
          </a:p>
          <a:p>
            <a:pPr marL="0" indent="0">
              <a:buNone/>
            </a:pPr>
            <a:r>
              <a:rPr lang="en-IN" sz="2000" dirty="0" err="1"/>
              <a:t>Chmod</a:t>
            </a:r>
            <a:r>
              <a:rPr lang="en-IN" sz="2000" dirty="0"/>
              <a:t> 777</a:t>
            </a:r>
          </a:p>
          <a:p>
            <a:pPr marL="0" indent="0">
              <a:buNone/>
            </a:pPr>
            <a:r>
              <a:rPr lang="en-IN" sz="2000" dirty="0"/>
              <a:t>Owner      Group         others(user)</a:t>
            </a:r>
          </a:p>
          <a:p>
            <a:pPr marL="0" indent="0">
              <a:buNone/>
            </a:pPr>
            <a:r>
              <a:rPr lang="en-IN" sz="2000" dirty="0"/>
              <a:t>7                 7                   7                 </a:t>
            </a:r>
          </a:p>
          <a:p>
            <a:pPr marL="0" indent="0">
              <a:buNone/>
            </a:pPr>
            <a:r>
              <a:rPr lang="en-IN" sz="2000" dirty="0" err="1"/>
              <a:t>r+w+x</a:t>
            </a:r>
            <a:endParaRPr lang="en-IN" sz="2000" dirty="0"/>
          </a:p>
          <a:p>
            <a:pPr marL="0" indent="0">
              <a:buNone/>
            </a:pPr>
            <a:r>
              <a:rPr lang="en-IN" sz="2000" dirty="0"/>
              <a:t>r—4,w—2,x—1 (4+2+1=7)</a:t>
            </a:r>
          </a:p>
          <a:p>
            <a:pPr marL="0" indent="0">
              <a:buNone/>
            </a:pPr>
            <a:endParaRPr lang="en-IN" sz="1600" dirty="0"/>
          </a:p>
        </p:txBody>
      </p:sp>
    </p:spTree>
    <p:extLst>
      <p:ext uri="{BB962C8B-B14F-4D97-AF65-F5344CB8AC3E}">
        <p14:creationId xmlns:p14="http://schemas.microsoft.com/office/powerpoint/2010/main" val="195139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B552-2638-8DB4-1049-888A2EA9B010}"/>
              </a:ext>
            </a:extLst>
          </p:cNvPr>
          <p:cNvSpPr>
            <a:spLocks noGrp="1"/>
          </p:cNvSpPr>
          <p:nvPr>
            <p:ph type="title"/>
          </p:nvPr>
        </p:nvSpPr>
        <p:spPr>
          <a:xfrm>
            <a:off x="106017" y="283886"/>
            <a:ext cx="11247783" cy="1518410"/>
          </a:xfrm>
        </p:spPr>
        <p:txBody>
          <a:bodyPr>
            <a:normAutofit/>
          </a:bodyPr>
          <a:lstStyle/>
          <a:p>
            <a:r>
              <a:rPr lang="en-US" sz="1800" b="1" dirty="0"/>
              <a:t>Logic.sh : Logics of our project</a:t>
            </a:r>
            <a:br>
              <a:rPr lang="en-US" sz="1800" b="1" dirty="0"/>
            </a:br>
            <a:r>
              <a:rPr lang="en-US" sz="1800" b="1" dirty="0"/>
              <a:t>owner(root)-Read (r)—4</a:t>
            </a:r>
            <a:br>
              <a:rPr lang="en-US" sz="1800" b="1" dirty="0"/>
            </a:br>
            <a:r>
              <a:rPr lang="en-US" sz="1800" b="1" dirty="0"/>
              <a:t>Group(Read and write)—(</a:t>
            </a:r>
            <a:r>
              <a:rPr lang="en-US" sz="1800" b="1" dirty="0" err="1"/>
              <a:t>r+w</a:t>
            </a:r>
            <a:r>
              <a:rPr lang="en-US" sz="1800" b="1" dirty="0"/>
              <a:t>)-4+2=6</a:t>
            </a:r>
            <a:br>
              <a:rPr lang="en-US" sz="1800" b="1" dirty="0"/>
            </a:br>
            <a:r>
              <a:rPr lang="en-US" sz="1800" b="1" dirty="0"/>
              <a:t>other(Execute)(x)--1</a:t>
            </a:r>
            <a:endParaRPr lang="en-IN" sz="1800" b="1" dirty="0"/>
          </a:p>
        </p:txBody>
      </p:sp>
      <p:sp>
        <p:nvSpPr>
          <p:cNvPr id="3" name="Content Placeholder 2">
            <a:extLst>
              <a:ext uri="{FF2B5EF4-FFF2-40B4-BE49-F238E27FC236}">
                <a16:creationId xmlns:a16="http://schemas.microsoft.com/office/drawing/2014/main" id="{BC0C2D47-6AF4-D53D-9AA7-2442F4869E7F}"/>
              </a:ext>
            </a:extLst>
          </p:cNvPr>
          <p:cNvSpPr>
            <a:spLocks noGrp="1"/>
          </p:cNvSpPr>
          <p:nvPr>
            <p:ph idx="1"/>
          </p:nvPr>
        </p:nvSpPr>
        <p:spPr>
          <a:xfrm>
            <a:off x="106017" y="1802296"/>
            <a:ext cx="11820940" cy="4883425"/>
          </a:xfrm>
        </p:spPr>
        <p:txBody>
          <a:bodyPr>
            <a:normAutofit/>
          </a:bodyPr>
          <a:lstStyle/>
          <a:p>
            <a:pPr marL="0" indent="0">
              <a:buNone/>
            </a:pPr>
            <a:r>
              <a:rPr lang="en-US" sz="2400" dirty="0"/>
              <a:t>For an example if we need to check permissions ,create an instance with the public </a:t>
            </a:r>
            <a:r>
              <a:rPr lang="en-US" sz="2400" dirty="0" err="1"/>
              <a:t>ip</a:t>
            </a:r>
            <a:r>
              <a:rPr lang="en-US" sz="2400" dirty="0"/>
              <a:t> of an instance open the </a:t>
            </a:r>
            <a:r>
              <a:rPr lang="en-US" sz="2400" dirty="0" err="1"/>
              <a:t>mobaxterm</a:t>
            </a:r>
            <a:r>
              <a:rPr lang="en-US" sz="2400" dirty="0"/>
              <a:t> and check for the permissions in details </a:t>
            </a:r>
          </a:p>
          <a:p>
            <a:pPr marL="0" indent="0">
              <a:buNone/>
            </a:pPr>
            <a:r>
              <a:rPr lang="en-US" sz="2400" dirty="0"/>
              <a:t>Ex: </a:t>
            </a:r>
            <a:r>
              <a:rPr lang="en-US" sz="2400" dirty="0" err="1"/>
              <a:t>chmod</a:t>
            </a:r>
            <a:r>
              <a:rPr lang="en-US" sz="2400" dirty="0"/>
              <a:t> 467 file1</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0BBAE1E7-D61F-5693-7A32-48209B267EB0}"/>
              </a:ext>
            </a:extLst>
          </p:cNvPr>
          <p:cNvPicPr>
            <a:picLocks noChangeAspect="1"/>
          </p:cNvPicPr>
          <p:nvPr/>
        </p:nvPicPr>
        <p:blipFill>
          <a:blip r:embed="rId2"/>
          <a:stretch>
            <a:fillRect/>
          </a:stretch>
        </p:blipFill>
        <p:spPr>
          <a:xfrm>
            <a:off x="499028" y="3304140"/>
            <a:ext cx="7743824" cy="3269973"/>
          </a:xfrm>
          <a:prstGeom prst="rect">
            <a:avLst/>
          </a:prstGeom>
        </p:spPr>
      </p:pic>
    </p:spTree>
    <p:extLst>
      <p:ext uri="{BB962C8B-B14F-4D97-AF65-F5344CB8AC3E}">
        <p14:creationId xmlns:p14="http://schemas.microsoft.com/office/powerpoint/2010/main" val="397189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265E-ACC9-803F-AED3-6117107D91EA}"/>
              </a:ext>
            </a:extLst>
          </p:cNvPr>
          <p:cNvSpPr>
            <a:spLocks noGrp="1"/>
          </p:cNvSpPr>
          <p:nvPr>
            <p:ph type="title"/>
          </p:nvPr>
        </p:nvSpPr>
        <p:spPr>
          <a:xfrm>
            <a:off x="119269" y="1"/>
            <a:ext cx="11648659" cy="1690688"/>
          </a:xfrm>
        </p:spPr>
        <p:txBody>
          <a:bodyPr>
            <a:normAutofit/>
          </a:bodyPr>
          <a:lstStyle/>
          <a:p>
            <a:r>
              <a:rPr lang="en-US" sz="2400" dirty="0"/>
              <a:t>Now lets check another example create a file name </a:t>
            </a:r>
            <a:r>
              <a:rPr lang="en-US" sz="2400" dirty="0" err="1"/>
              <a:t>India,for</a:t>
            </a:r>
            <a:r>
              <a:rPr lang="en-US" sz="2400" dirty="0"/>
              <a:t> owner give permissions (</a:t>
            </a:r>
            <a:r>
              <a:rPr lang="en-US" sz="2400" dirty="0" err="1"/>
              <a:t>rwx</a:t>
            </a:r>
            <a:r>
              <a:rPr lang="en-US" sz="2400" dirty="0"/>
              <a:t>),for groups (x) and or  for others(zero permissions)</a:t>
            </a:r>
            <a:endParaRPr lang="en-IN" sz="2400" dirty="0"/>
          </a:p>
        </p:txBody>
      </p:sp>
      <p:sp>
        <p:nvSpPr>
          <p:cNvPr id="3" name="Content Placeholder 2">
            <a:extLst>
              <a:ext uri="{FF2B5EF4-FFF2-40B4-BE49-F238E27FC236}">
                <a16:creationId xmlns:a16="http://schemas.microsoft.com/office/drawing/2014/main" id="{CD1B9CBE-BB4D-CD1B-E094-F437691AADA2}"/>
              </a:ext>
            </a:extLst>
          </p:cNvPr>
          <p:cNvSpPr>
            <a:spLocks noGrp="1"/>
          </p:cNvSpPr>
          <p:nvPr>
            <p:ph idx="1"/>
          </p:nvPr>
        </p:nvSpPr>
        <p:spPr>
          <a:xfrm>
            <a:off x="119270" y="1690689"/>
            <a:ext cx="11648660" cy="4922146"/>
          </a:xfrm>
        </p:spPr>
        <p:txBody>
          <a:bodyPr/>
          <a:lstStyle/>
          <a:p>
            <a:pPr marL="0" indent="0">
              <a:buNone/>
            </a:pPr>
            <a:r>
              <a:rPr lang="en-US" dirty="0"/>
              <a:t>So the command what we use for this file is </a:t>
            </a:r>
          </a:p>
          <a:p>
            <a:pPr marL="0" indent="0">
              <a:buNone/>
            </a:pPr>
            <a:r>
              <a:rPr lang="en-US" dirty="0" err="1"/>
              <a:t>Chmod</a:t>
            </a:r>
            <a:r>
              <a:rPr lang="en-US" dirty="0"/>
              <a:t> 710 </a:t>
            </a:r>
            <a:r>
              <a:rPr lang="en-US" dirty="0" err="1"/>
              <a:t>india</a:t>
            </a:r>
            <a:endParaRPr lang="en-US" dirty="0"/>
          </a:p>
          <a:p>
            <a:pPr marL="0" indent="0">
              <a:buNone/>
            </a:pPr>
            <a:endParaRPr lang="en-IN" dirty="0"/>
          </a:p>
        </p:txBody>
      </p:sp>
      <p:pic>
        <p:nvPicPr>
          <p:cNvPr id="5" name="Picture 4">
            <a:extLst>
              <a:ext uri="{FF2B5EF4-FFF2-40B4-BE49-F238E27FC236}">
                <a16:creationId xmlns:a16="http://schemas.microsoft.com/office/drawing/2014/main" id="{979A3495-D5C6-03A0-47BB-C7E63A6BF995}"/>
              </a:ext>
            </a:extLst>
          </p:cNvPr>
          <p:cNvPicPr>
            <a:picLocks noChangeAspect="1"/>
          </p:cNvPicPr>
          <p:nvPr/>
        </p:nvPicPr>
        <p:blipFill>
          <a:blip r:embed="rId2"/>
          <a:stretch>
            <a:fillRect/>
          </a:stretch>
        </p:blipFill>
        <p:spPr>
          <a:xfrm>
            <a:off x="424070" y="2999237"/>
            <a:ext cx="7832034" cy="3361806"/>
          </a:xfrm>
          <a:prstGeom prst="rect">
            <a:avLst/>
          </a:prstGeom>
        </p:spPr>
      </p:pic>
    </p:spTree>
    <p:extLst>
      <p:ext uri="{BB962C8B-B14F-4D97-AF65-F5344CB8AC3E}">
        <p14:creationId xmlns:p14="http://schemas.microsoft.com/office/powerpoint/2010/main" val="213810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3C08-DEFE-B34E-ED9B-11650DB764A0}"/>
              </a:ext>
            </a:extLst>
          </p:cNvPr>
          <p:cNvSpPr>
            <a:spLocks noGrp="1"/>
          </p:cNvSpPr>
          <p:nvPr>
            <p:ph type="title"/>
          </p:nvPr>
        </p:nvSpPr>
        <p:spPr>
          <a:xfrm>
            <a:off x="119270" y="1"/>
            <a:ext cx="11661912" cy="1690688"/>
          </a:xfrm>
        </p:spPr>
        <p:txBody>
          <a:bodyPr>
            <a:normAutofit/>
          </a:bodyPr>
          <a:lstStyle/>
          <a:p>
            <a:r>
              <a:rPr lang="en-US" sz="2000" dirty="0"/>
              <a:t>Now there is also second method to give permissions to the file with the help of alphabets .</a:t>
            </a:r>
            <a:br>
              <a:rPr lang="en-US" sz="2000" dirty="0"/>
            </a:br>
            <a:br>
              <a:rPr lang="en-US" sz="2000" dirty="0"/>
            </a:br>
            <a:r>
              <a:rPr lang="en-US" sz="2000" dirty="0"/>
              <a:t>So to the file we can give file permissions in 2 methods 1 is numeric way and other is in alphabetical way.</a:t>
            </a:r>
            <a:br>
              <a:rPr lang="en-US" sz="2000" dirty="0"/>
            </a:br>
            <a:br>
              <a:rPr lang="en-US" sz="2000" dirty="0"/>
            </a:br>
            <a:r>
              <a:rPr lang="en-US" sz="2000" dirty="0"/>
              <a:t>Below is the example for alphabetical order file </a:t>
            </a:r>
            <a:r>
              <a:rPr lang="en-US" sz="2000" dirty="0" err="1"/>
              <a:t>pemission</a:t>
            </a:r>
            <a:r>
              <a:rPr lang="en-US" sz="2000" dirty="0"/>
              <a:t> to the file India:</a:t>
            </a:r>
            <a:endParaRPr lang="en-IN" sz="2000" dirty="0"/>
          </a:p>
        </p:txBody>
      </p:sp>
      <p:pic>
        <p:nvPicPr>
          <p:cNvPr id="5" name="Content Placeholder 4">
            <a:extLst>
              <a:ext uri="{FF2B5EF4-FFF2-40B4-BE49-F238E27FC236}">
                <a16:creationId xmlns:a16="http://schemas.microsoft.com/office/drawing/2014/main" id="{9547A3ED-EF4E-85E8-ED69-F23092482B50}"/>
              </a:ext>
            </a:extLst>
          </p:cNvPr>
          <p:cNvPicPr>
            <a:picLocks noGrp="1" noChangeAspect="1"/>
          </p:cNvPicPr>
          <p:nvPr>
            <p:ph idx="1"/>
          </p:nvPr>
        </p:nvPicPr>
        <p:blipFill>
          <a:blip r:embed="rId2"/>
          <a:stretch>
            <a:fillRect/>
          </a:stretch>
        </p:blipFill>
        <p:spPr>
          <a:xfrm>
            <a:off x="119270" y="1690689"/>
            <a:ext cx="8287924" cy="3967786"/>
          </a:xfrm>
        </p:spPr>
      </p:pic>
    </p:spTree>
    <p:extLst>
      <p:ext uri="{BB962C8B-B14F-4D97-AF65-F5344CB8AC3E}">
        <p14:creationId xmlns:p14="http://schemas.microsoft.com/office/powerpoint/2010/main" val="21382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89AB-FD88-D08E-AFF7-338366085D3D}"/>
              </a:ext>
            </a:extLst>
          </p:cNvPr>
          <p:cNvSpPr>
            <a:spLocks noGrp="1"/>
          </p:cNvSpPr>
          <p:nvPr>
            <p:ph type="title"/>
          </p:nvPr>
        </p:nvSpPr>
        <p:spPr>
          <a:xfrm>
            <a:off x="132522" y="159027"/>
            <a:ext cx="11221278" cy="768625"/>
          </a:xfrm>
        </p:spPr>
        <p:txBody>
          <a:bodyPr>
            <a:normAutofit/>
          </a:bodyPr>
          <a:lstStyle/>
          <a:p>
            <a:r>
              <a:rPr lang="en-US" sz="2400" b="1" dirty="0"/>
              <a:t>Networking commands </a:t>
            </a:r>
            <a:r>
              <a:rPr lang="en-US" sz="2400" dirty="0"/>
              <a:t>: These commands are used to check the respective network related data.</a:t>
            </a:r>
            <a:endParaRPr lang="en-IN" sz="2400" dirty="0"/>
          </a:p>
        </p:txBody>
      </p:sp>
      <p:sp>
        <p:nvSpPr>
          <p:cNvPr id="3" name="Content Placeholder 2">
            <a:extLst>
              <a:ext uri="{FF2B5EF4-FFF2-40B4-BE49-F238E27FC236}">
                <a16:creationId xmlns:a16="http://schemas.microsoft.com/office/drawing/2014/main" id="{987EBBEC-CD68-8DC6-EEC7-6B5C9A5A3379}"/>
              </a:ext>
            </a:extLst>
          </p:cNvPr>
          <p:cNvSpPr>
            <a:spLocks noGrp="1"/>
          </p:cNvSpPr>
          <p:nvPr>
            <p:ph idx="1"/>
          </p:nvPr>
        </p:nvSpPr>
        <p:spPr>
          <a:xfrm>
            <a:off x="132522" y="1099930"/>
            <a:ext cx="11221278" cy="5077033"/>
          </a:xfrm>
        </p:spPr>
        <p:txBody>
          <a:bodyPr/>
          <a:lstStyle/>
          <a:p>
            <a:pPr marL="0" indent="0">
              <a:buNone/>
            </a:pPr>
            <a:r>
              <a:rPr lang="en-US" dirty="0" err="1"/>
              <a:t>Ifconfig</a:t>
            </a:r>
            <a:r>
              <a:rPr lang="en-US" dirty="0"/>
              <a:t>: to check </a:t>
            </a:r>
            <a:r>
              <a:rPr lang="en-US" dirty="0" err="1"/>
              <a:t>ip</a:t>
            </a:r>
            <a:r>
              <a:rPr lang="en-US" dirty="0"/>
              <a:t> address ,mac </a:t>
            </a:r>
            <a:r>
              <a:rPr lang="en-US" dirty="0" err="1"/>
              <a:t>address,mtu</a:t>
            </a:r>
            <a:r>
              <a:rPr lang="en-US" dirty="0"/>
              <a:t>(Maximum Transmission units)</a:t>
            </a:r>
          </a:p>
          <a:p>
            <a:pPr marL="0" indent="0">
              <a:buNone/>
            </a:pPr>
            <a:endParaRPr lang="en-IN" dirty="0"/>
          </a:p>
        </p:txBody>
      </p:sp>
      <p:pic>
        <p:nvPicPr>
          <p:cNvPr id="7" name="Picture 6">
            <a:extLst>
              <a:ext uri="{FF2B5EF4-FFF2-40B4-BE49-F238E27FC236}">
                <a16:creationId xmlns:a16="http://schemas.microsoft.com/office/drawing/2014/main" id="{60974CDF-FAD4-F28A-67AC-E15874D7D345}"/>
              </a:ext>
            </a:extLst>
          </p:cNvPr>
          <p:cNvPicPr>
            <a:picLocks noChangeAspect="1"/>
          </p:cNvPicPr>
          <p:nvPr/>
        </p:nvPicPr>
        <p:blipFill>
          <a:blip r:embed="rId2"/>
          <a:stretch>
            <a:fillRect/>
          </a:stretch>
        </p:blipFill>
        <p:spPr>
          <a:xfrm>
            <a:off x="348698" y="2266122"/>
            <a:ext cx="6939998" cy="3299791"/>
          </a:xfrm>
          <a:prstGeom prst="rect">
            <a:avLst/>
          </a:prstGeom>
        </p:spPr>
      </p:pic>
    </p:spTree>
    <p:extLst>
      <p:ext uri="{BB962C8B-B14F-4D97-AF65-F5344CB8AC3E}">
        <p14:creationId xmlns:p14="http://schemas.microsoft.com/office/powerpoint/2010/main" val="141829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3B8A-89A3-08A3-EE23-32614328B217}"/>
              </a:ext>
            </a:extLst>
          </p:cNvPr>
          <p:cNvSpPr>
            <a:spLocks noGrp="1"/>
          </p:cNvSpPr>
          <p:nvPr>
            <p:ph type="title"/>
          </p:nvPr>
        </p:nvSpPr>
        <p:spPr>
          <a:xfrm>
            <a:off x="132522" y="132523"/>
            <a:ext cx="11221278" cy="1285460"/>
          </a:xfrm>
        </p:spPr>
        <p:txBody>
          <a:bodyPr>
            <a:noAutofit/>
          </a:bodyPr>
          <a:lstStyle/>
          <a:p>
            <a:r>
              <a:rPr lang="en-US" sz="2000" b="1" dirty="0"/>
              <a:t>Ping &lt;application name&gt;:</a:t>
            </a:r>
            <a:r>
              <a:rPr lang="en-US" sz="2000" b="1" i="0" dirty="0">
                <a:solidFill>
                  <a:srgbClr val="4D5156"/>
                </a:solidFill>
                <a:effectLst/>
                <a:latin typeface="arial" panose="020B0604020202020204" pitchFamily="34" charset="0"/>
              </a:rPr>
              <a:t>ping is a computer network administration software utility used to test the reachability of a host on an Internet Protocol network. It is available for virtually all operating systems that have networking capability, including most embedded network administration software.</a:t>
            </a:r>
            <a:endParaRPr lang="en-IN" sz="2000" b="1" dirty="0"/>
          </a:p>
        </p:txBody>
      </p:sp>
      <p:sp>
        <p:nvSpPr>
          <p:cNvPr id="3" name="Content Placeholder 2">
            <a:extLst>
              <a:ext uri="{FF2B5EF4-FFF2-40B4-BE49-F238E27FC236}">
                <a16:creationId xmlns:a16="http://schemas.microsoft.com/office/drawing/2014/main" id="{8A3DB432-DAE3-CCFF-D060-1761144C8216}"/>
              </a:ext>
            </a:extLst>
          </p:cNvPr>
          <p:cNvSpPr>
            <a:spLocks noGrp="1"/>
          </p:cNvSpPr>
          <p:nvPr>
            <p:ph idx="1"/>
          </p:nvPr>
        </p:nvSpPr>
        <p:spPr>
          <a:xfrm>
            <a:off x="132522" y="1417983"/>
            <a:ext cx="11221278" cy="4758980"/>
          </a:xfrm>
        </p:spPr>
        <p:txBody>
          <a:bodyPr>
            <a:normAutofit/>
          </a:bodyPr>
          <a:lstStyle/>
          <a:p>
            <a:pPr marL="0" indent="0">
              <a:buNone/>
            </a:pPr>
            <a:r>
              <a:rPr lang="en-US" sz="2000" b="1" i="0" dirty="0">
                <a:solidFill>
                  <a:srgbClr val="273239"/>
                </a:solidFill>
                <a:effectLst/>
                <a:latin typeface="urw-din"/>
              </a:rPr>
              <a:t>PING (Packet Internet Groper) command is used to check the network connectivity between host and server/host. This command takes as input the IP address or the URL and sends a data packet to the specified address with the message “PING” and get a response from the server/host this time is recorded which is called latency. Fast ping low latency means faster connection.</a:t>
            </a:r>
          </a:p>
          <a:p>
            <a:pPr marL="0" indent="0">
              <a:buNone/>
            </a:pPr>
            <a:r>
              <a:rPr lang="en-US" sz="2000" b="1" dirty="0">
                <a:solidFill>
                  <a:srgbClr val="273239"/>
                </a:solidFill>
                <a:latin typeface="urw-din"/>
              </a:rPr>
              <a:t>Ex: ping facebook.com</a:t>
            </a:r>
          </a:p>
          <a:p>
            <a:pPr marL="0" indent="0">
              <a:buNone/>
            </a:pPr>
            <a:endParaRPr lang="en-IN" sz="2000" b="1" dirty="0"/>
          </a:p>
        </p:txBody>
      </p:sp>
      <p:pic>
        <p:nvPicPr>
          <p:cNvPr id="5" name="Picture 4">
            <a:extLst>
              <a:ext uri="{FF2B5EF4-FFF2-40B4-BE49-F238E27FC236}">
                <a16:creationId xmlns:a16="http://schemas.microsoft.com/office/drawing/2014/main" id="{823C80CD-3897-6778-2480-04CC3B791988}"/>
              </a:ext>
            </a:extLst>
          </p:cNvPr>
          <p:cNvPicPr>
            <a:picLocks noChangeAspect="1"/>
          </p:cNvPicPr>
          <p:nvPr/>
        </p:nvPicPr>
        <p:blipFill>
          <a:blip r:embed="rId2"/>
          <a:stretch>
            <a:fillRect/>
          </a:stretch>
        </p:blipFill>
        <p:spPr>
          <a:xfrm>
            <a:off x="403156" y="2952750"/>
            <a:ext cx="8258175" cy="3905250"/>
          </a:xfrm>
          <a:prstGeom prst="rect">
            <a:avLst/>
          </a:prstGeom>
        </p:spPr>
      </p:pic>
    </p:spTree>
    <p:extLst>
      <p:ext uri="{BB962C8B-B14F-4D97-AF65-F5344CB8AC3E}">
        <p14:creationId xmlns:p14="http://schemas.microsoft.com/office/powerpoint/2010/main" val="139143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DD87-ADD2-B711-EDC0-620A20CB3183}"/>
              </a:ext>
            </a:extLst>
          </p:cNvPr>
          <p:cNvSpPr>
            <a:spLocks noGrp="1"/>
          </p:cNvSpPr>
          <p:nvPr>
            <p:ph type="title" idx="4294967295"/>
          </p:nvPr>
        </p:nvSpPr>
        <p:spPr>
          <a:xfrm>
            <a:off x="0" y="0"/>
            <a:ext cx="11834813" cy="1690688"/>
          </a:xfrm>
        </p:spPr>
        <p:txBody>
          <a:bodyPr>
            <a:normAutofit/>
          </a:bodyPr>
          <a:lstStyle/>
          <a:p>
            <a:r>
              <a:rPr lang="en-US" sz="2000" b="1" dirty="0"/>
              <a:t>Route Command: route</a:t>
            </a:r>
            <a:r>
              <a:rPr lang="en-US" sz="2000" b="0" i="0" dirty="0">
                <a:solidFill>
                  <a:srgbClr val="273239"/>
                </a:solidFill>
                <a:effectLst/>
                <a:latin typeface="urw-din"/>
              </a:rPr>
              <a:t> command in Linux is used when you want to work with the IP/kernel routing table. It is mainly used to set up static routes to specific hosts or networks via an interface. It is used for showing or update the IP/kernel routing table.</a:t>
            </a:r>
            <a:endParaRPr lang="en-IN" sz="2000" b="1" dirty="0"/>
          </a:p>
        </p:txBody>
      </p:sp>
      <p:pic>
        <p:nvPicPr>
          <p:cNvPr id="5" name="Content Placeholder 4">
            <a:extLst>
              <a:ext uri="{FF2B5EF4-FFF2-40B4-BE49-F238E27FC236}">
                <a16:creationId xmlns:a16="http://schemas.microsoft.com/office/drawing/2014/main" id="{AF1944D5-72FC-9F7B-3CF7-344D85130F2B}"/>
              </a:ext>
            </a:extLst>
          </p:cNvPr>
          <p:cNvPicPr>
            <a:picLocks noGrp="1" noChangeAspect="1"/>
          </p:cNvPicPr>
          <p:nvPr>
            <p:ph idx="4294967295"/>
          </p:nvPr>
        </p:nvPicPr>
        <p:blipFill>
          <a:blip r:embed="rId2"/>
          <a:stretch>
            <a:fillRect/>
          </a:stretch>
        </p:blipFill>
        <p:spPr>
          <a:xfrm>
            <a:off x="132522" y="1558925"/>
            <a:ext cx="8575675" cy="1870075"/>
          </a:xfrm>
        </p:spPr>
      </p:pic>
    </p:spTree>
    <p:extLst>
      <p:ext uri="{BB962C8B-B14F-4D97-AF65-F5344CB8AC3E}">
        <p14:creationId xmlns:p14="http://schemas.microsoft.com/office/powerpoint/2010/main" val="1348133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1232</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Google Sans</vt:lpstr>
      <vt:lpstr>Roboto</vt:lpstr>
      <vt:lpstr>urw-din</vt:lpstr>
      <vt:lpstr>Office Theme</vt:lpstr>
      <vt:lpstr>Linux :</vt:lpstr>
      <vt:lpstr>Every version of the Linux OS manages hardware resources, launches and handles applications, and provides some form of user interface. The enormous community for developers and wide range of distributions means that a Linux version is available for almost any task, and Linux has penetrated many areas of computing.</vt:lpstr>
      <vt:lpstr>File Permissions:</vt:lpstr>
      <vt:lpstr>Logic.sh : Logics of our project owner(root)-Read (r)—4 Group(Read and write)—(r+w)-4+2=6 other(Execute)(x)--1</vt:lpstr>
      <vt:lpstr>Now lets check another example create a file name India,for owner give permissions (rwx),for groups (x) and or  for others(zero permissions)</vt:lpstr>
      <vt:lpstr>Now there is also second method to give permissions to the file with the help of alphabets .  So to the file we can give file permissions in 2 methods 1 is numeric way and other is in alphabetical way.  Below is the example for alphabetical order file pemission to the file India:</vt:lpstr>
      <vt:lpstr>Networking commands : These commands are used to check the respective network related data.</vt:lpstr>
      <vt:lpstr>Ping &lt;application name&gt;:ping is a computer network administration software utility used to test the reachability of a host on an Internet Protocol network. It is available for virtually all operating systems that have networking capability, including most embedded network administration software.</vt:lpstr>
      <vt:lpstr>Route Command: route command in Linux is used when you want to work with the IP/kernel routing table. It is mainly used to set up static routes to specific hosts or networks via an interface. It is used for showing or update the IP/kernel routing table.</vt:lpstr>
      <vt:lpstr>The network statistics ( netstat ) command is a networking tool used for troubleshooting and configuration, that can also serve as a monitoring tool for connections over the network. Both incoming and outgoing connections, routing tables, port listening, and usage statistics are common uses for this command.</vt:lpstr>
      <vt:lpstr>host command in Linux system is used for DNS (Domain Name System) lookup operations. In simple words, this command is used to find the IP address of a particular domain name or if you want to find out the domain name of a particular IP address the host command becomes handy</vt:lpstr>
      <vt:lpstr>NS lookup :Nslookup (stands for “Name Server Lookup”) is a useful command for getting information from the DNS server. It is a network administration tool for querying the Domain Name System (DNS) to obtain domain name or IP address mapping or any other specific DNS record. It is also used to troubleshoot DNS-related problems.</vt:lpstr>
      <vt:lpstr>Dig command in Linux :The dig command in Linux is used to gather DNS information. It stands for Domain Information Groper, and it collects data about Domain Name Servers. The dig command is helpful for troubleshooting DNS problems, but is also used to display DNS information.</vt:lpstr>
      <vt:lpstr>The last command displays information about the last logged-in users. It's pretty convenient and handy when we need to track login activities or investigate a possible security breach. The last command will, by default, take the system log file /var/log/wtmp as the data source to generate reports.</vt:lpstr>
      <vt:lpstr>Disk Utilities make it easy for system administrators to easily monitor and manage disk partitions in Linux. In this article, we will look at the most popular disk utilities in Linux. Most of them are available in almost every Linux distribution, by default.</vt:lpstr>
      <vt:lpstr>Parted  -l : This command helps to create ,reorganize the block,copy the diska data etc.      </vt:lpstr>
      <vt:lpstr> lsblk(list block): mounted,block devices ,names,mount points: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SRIMANI</dc:creator>
  <cp:lastModifiedBy>SRIMANI</cp:lastModifiedBy>
  <cp:revision>20</cp:revision>
  <dcterms:created xsi:type="dcterms:W3CDTF">2022-10-07T08:59:01Z</dcterms:created>
  <dcterms:modified xsi:type="dcterms:W3CDTF">2022-10-07T10:56:18Z</dcterms:modified>
</cp:coreProperties>
</file>