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68F2FD-91DA-4DC9-AF79-C52E8A433EA4}">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544F-97F6-612F-6ABA-F30B706E2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AB5108-00DC-BB11-04C1-684F1501D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9D4614-9EC9-9358-D00D-016DE04C8A0D}"/>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F9A37326-0B50-9CA6-6E66-6F5F9769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FD296-CFCC-5162-458D-931C59A1882D}"/>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149581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F3D-18F5-BDE7-5C8E-2AC5707782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1BFB9-0373-F105-458A-1C7D92E9A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6D3E0-0C63-F753-CB9C-1815DB9EADDD}"/>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2CA9525F-C792-8589-C911-329D7511B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AE699-8445-40CE-2B8E-AD03E403C0F3}"/>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170485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CD609-0332-1D36-7C47-F739357C0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B7435-64BC-46A9-464F-56D1B92CB3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1AC8D-B949-DF74-6364-4BB548D7201E}"/>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3C828B75-78CF-D0BD-B199-899EF7AB1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41675-7E90-78FC-83CF-79F031606351}"/>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43496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290D-8E63-6392-F7BB-61C3812ED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F34B5C-CE6B-525A-B33C-99633D2F0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D51F8-3CD3-78D1-6A62-4977487A0215}"/>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6518520A-3B1D-84D9-E41B-6BF81D18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EFC07-0CBE-4AC7-6C3B-01F2A3F889C8}"/>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292580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86EB-DBE4-5CD0-925E-E7B85F037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E42F0-FC2E-EC24-41B0-CF58078DE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CC30D-7659-FB2D-04F9-EDCB97FBC9F6}"/>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4DC943D5-AAFC-4D1B-E34C-3C7323032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21DB3-377A-6AD6-3EE7-A4EC9E82634B}"/>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88380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F460-D768-33DD-CA36-A421502C2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B5FA5-8976-EA11-7CC2-B51431723A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552E30-388B-A575-681A-34A88FF85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61AF8-B52D-AE6C-D670-C0CE51BBCF76}"/>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6" name="Footer Placeholder 5">
            <a:extLst>
              <a:ext uri="{FF2B5EF4-FFF2-40B4-BE49-F238E27FC236}">
                <a16:creationId xmlns:a16="http://schemas.microsoft.com/office/drawing/2014/main" id="{36D62EC3-DF84-C797-3BA0-07B9E9A7C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E1883-7683-1265-4A72-626880C506AF}"/>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154179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C1A7-1120-A3A4-EEBF-8E29F99735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C0332-F465-F882-33E7-33154D45B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BA064-7873-2B82-CD6F-8B029BF93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6087D-5B93-F10D-33BF-FD1D9DFA2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CCC18-A90D-9DB9-3300-9F99D7816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C615BE-C539-75B7-6D80-85A47CB1D6CC}"/>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8" name="Footer Placeholder 7">
            <a:extLst>
              <a:ext uri="{FF2B5EF4-FFF2-40B4-BE49-F238E27FC236}">
                <a16:creationId xmlns:a16="http://schemas.microsoft.com/office/drawing/2014/main" id="{CB4429F4-1636-EE40-2342-728579D93E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D70F73-57D1-B697-B124-32E59296AAC7}"/>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197953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779A-BD2B-7AAE-1544-95B597FA3E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807CD4-E0F0-37F2-7FE9-2A49B18B180C}"/>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4" name="Footer Placeholder 3">
            <a:extLst>
              <a:ext uri="{FF2B5EF4-FFF2-40B4-BE49-F238E27FC236}">
                <a16:creationId xmlns:a16="http://schemas.microsoft.com/office/drawing/2014/main" id="{103C76E2-16E0-3E57-BC1F-8F59895DA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B87A67-7234-70F2-46B0-E1121B235F59}"/>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112889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055CA-3526-A507-C948-DC76B9DDBBD8}"/>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3" name="Footer Placeholder 2">
            <a:extLst>
              <a:ext uri="{FF2B5EF4-FFF2-40B4-BE49-F238E27FC236}">
                <a16:creationId xmlns:a16="http://schemas.microsoft.com/office/drawing/2014/main" id="{5D0240EE-F9E6-0011-0A21-6C233782B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E29017-81CC-FB48-1944-42AA3770A935}"/>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253867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0253-EC86-F51A-CDAB-81E889D21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085609-F9A1-FB49-7651-C1132D80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30547B-70C8-6CBF-13EA-C27B5A7A6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DF781-0282-7FFB-50BF-236FC1B0C6B3}"/>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6" name="Footer Placeholder 5">
            <a:extLst>
              <a:ext uri="{FF2B5EF4-FFF2-40B4-BE49-F238E27FC236}">
                <a16:creationId xmlns:a16="http://schemas.microsoft.com/office/drawing/2014/main" id="{963635C3-288C-16E9-E640-85CBC062E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E2A1-93E6-9891-695A-915CD1CB7746}"/>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30981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A95B-0DEB-C7BA-539C-83D35D204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52E25E-4FBD-CBD0-08F4-B267C5060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800622-CC2B-35C5-CD5F-D10ED58E5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4BBC0-53E3-E5AB-FD95-8810CC34C510}"/>
              </a:ext>
            </a:extLst>
          </p:cNvPr>
          <p:cNvSpPr>
            <a:spLocks noGrp="1"/>
          </p:cNvSpPr>
          <p:nvPr>
            <p:ph type="dt" sz="half" idx="10"/>
          </p:nvPr>
        </p:nvSpPr>
        <p:spPr/>
        <p:txBody>
          <a:bodyPr/>
          <a:lstStyle/>
          <a:p>
            <a:fld id="{8BBA738D-E449-4C01-BBCF-A836D2A3D4AA}" type="datetimeFigureOut">
              <a:rPr lang="en-IN" smtClean="0"/>
              <a:t>15-09-2022</a:t>
            </a:fld>
            <a:endParaRPr lang="en-IN"/>
          </a:p>
        </p:txBody>
      </p:sp>
      <p:sp>
        <p:nvSpPr>
          <p:cNvPr id="6" name="Footer Placeholder 5">
            <a:extLst>
              <a:ext uri="{FF2B5EF4-FFF2-40B4-BE49-F238E27FC236}">
                <a16:creationId xmlns:a16="http://schemas.microsoft.com/office/drawing/2014/main" id="{330B0E8D-190B-5BB8-CC31-2B038BB888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D10F12-F6A8-5958-5D62-82AFD664AA0B}"/>
              </a:ext>
            </a:extLst>
          </p:cNvPr>
          <p:cNvSpPr>
            <a:spLocks noGrp="1"/>
          </p:cNvSpPr>
          <p:nvPr>
            <p:ph type="sldNum" sz="quarter" idx="12"/>
          </p:nvPr>
        </p:nvSpPr>
        <p:spPr/>
        <p:txBody>
          <a:bodyPr/>
          <a:lstStyle/>
          <a:p>
            <a:fld id="{D9EA0917-1A5D-487D-9951-2810A68AA0B6}" type="slidenum">
              <a:rPr lang="en-IN" smtClean="0"/>
              <a:t>‹#›</a:t>
            </a:fld>
            <a:endParaRPr lang="en-IN"/>
          </a:p>
        </p:txBody>
      </p:sp>
    </p:spTree>
    <p:extLst>
      <p:ext uri="{BB962C8B-B14F-4D97-AF65-F5344CB8AC3E}">
        <p14:creationId xmlns:p14="http://schemas.microsoft.com/office/powerpoint/2010/main" val="23824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1A8D8-0A80-D8F1-E872-5C777F197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05D2B-D742-E9BE-05C3-E58BE09A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35769-80D1-2C1E-2619-C691239B2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A738D-E449-4C01-BBCF-A836D2A3D4AA}" type="datetimeFigureOut">
              <a:rPr lang="en-IN" smtClean="0"/>
              <a:t>15-09-2022</a:t>
            </a:fld>
            <a:endParaRPr lang="en-IN"/>
          </a:p>
        </p:txBody>
      </p:sp>
      <p:sp>
        <p:nvSpPr>
          <p:cNvPr id="5" name="Footer Placeholder 4">
            <a:extLst>
              <a:ext uri="{FF2B5EF4-FFF2-40B4-BE49-F238E27FC236}">
                <a16:creationId xmlns:a16="http://schemas.microsoft.com/office/drawing/2014/main" id="{86940116-B5F5-DDE0-9278-BD573E757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7F3FC7-243C-4AAC-94C6-3A37A04D0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0917-1A5D-487D-9951-2810A68AA0B6}" type="slidenum">
              <a:rPr lang="en-IN" smtClean="0"/>
              <a:t>‹#›</a:t>
            </a:fld>
            <a:endParaRPr lang="en-IN"/>
          </a:p>
        </p:txBody>
      </p:sp>
    </p:spTree>
    <p:extLst>
      <p:ext uri="{BB962C8B-B14F-4D97-AF65-F5344CB8AC3E}">
        <p14:creationId xmlns:p14="http://schemas.microsoft.com/office/powerpoint/2010/main" val="502320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6565-469E-CFC1-6EF2-54CAF1DA7A48}"/>
              </a:ext>
            </a:extLst>
          </p:cNvPr>
          <p:cNvSpPr>
            <a:spLocks noGrp="1"/>
          </p:cNvSpPr>
          <p:nvPr>
            <p:ph type="ctrTitle"/>
          </p:nvPr>
        </p:nvSpPr>
        <p:spPr>
          <a:xfrm>
            <a:off x="0" y="0"/>
            <a:ext cx="12192000" cy="6858000"/>
          </a:xfrm>
          <a:blipFill>
            <a:blip r:embed="rId2"/>
            <a:tile tx="0" ty="0" sx="100000" sy="100000" flip="none" algn="tl"/>
          </a:blipFill>
        </p:spPr>
        <p:txBody>
          <a:bodyPr anchor="ctr">
            <a:normAutofit/>
          </a:bodyPr>
          <a:lstStyle/>
          <a:p>
            <a:r>
              <a:rPr lang="en-IN" sz="8800" i="1"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BASICS OF IT</a:t>
            </a:r>
          </a:p>
        </p:txBody>
      </p:sp>
    </p:spTree>
    <p:extLst>
      <p:ext uri="{BB962C8B-B14F-4D97-AF65-F5344CB8AC3E}">
        <p14:creationId xmlns:p14="http://schemas.microsoft.com/office/powerpoint/2010/main" val="235642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976B2-47BC-D976-1C78-6B75C8F117D4}"/>
              </a:ext>
            </a:extLst>
          </p:cNvPr>
          <p:cNvSpPr>
            <a:spLocks noGrp="1"/>
          </p:cNvSpPr>
          <p:nvPr>
            <p:ph idx="1"/>
          </p:nvPr>
        </p:nvSpPr>
        <p:spPr>
          <a:xfrm>
            <a:off x="0" y="0"/>
            <a:ext cx="10515600" cy="4351338"/>
          </a:xfrm>
        </p:spPr>
        <p:txBody>
          <a:bodyPr/>
          <a:lstStyle/>
          <a:p>
            <a:pPr>
              <a:buFont typeface="Wingdings" panose="05000000000000000000" pitchFamily="2" charset="2"/>
              <a:buChar char="Ø"/>
            </a:pPr>
            <a:r>
              <a:rPr lang="en-IN" sz="3200"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3-Tier Architecture</a:t>
            </a:r>
          </a:p>
          <a:p>
            <a:pPr marL="457200">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3 tier architecture there is an intermediate level called middleware system.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middleware system divided in to two parts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 Web server for presentation purpose for the client.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b) Application server for whose task is to provide the requested resources, but validating the resource is available/correct in the main server and perform all backend tasks.</a:t>
            </a: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5510E6-6434-7418-EB02-3E30313D2E9D}"/>
              </a:ext>
            </a:extLst>
          </p:cNvPr>
          <p:cNvPicPr>
            <a:picLocks noChangeAspect="1"/>
          </p:cNvPicPr>
          <p:nvPr/>
        </p:nvPicPr>
        <p:blipFill>
          <a:blip r:embed="rId2"/>
          <a:stretch>
            <a:fillRect/>
          </a:stretch>
        </p:blipFill>
        <p:spPr>
          <a:xfrm>
            <a:off x="5882750" y="3769751"/>
            <a:ext cx="5054140" cy="2953778"/>
          </a:xfrm>
          <a:prstGeom prst="rect">
            <a:avLst/>
          </a:prstGeom>
        </p:spPr>
      </p:pic>
    </p:spTree>
    <p:extLst>
      <p:ext uri="{BB962C8B-B14F-4D97-AF65-F5344CB8AC3E}">
        <p14:creationId xmlns:p14="http://schemas.microsoft.com/office/powerpoint/2010/main" val="152453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60EDC-2898-3B9D-BEBC-233B0DEBA549}"/>
              </a:ext>
            </a:extLst>
          </p:cNvPr>
          <p:cNvSpPr>
            <a:spLocks noGrp="1"/>
          </p:cNvSpPr>
          <p:nvPr>
            <p:ph idx="1"/>
          </p:nvPr>
        </p:nvSpPr>
        <p:spPr>
          <a:xfrm>
            <a:off x="336177" y="1359460"/>
            <a:ext cx="10515600" cy="4351338"/>
          </a:xfrm>
        </p:spPr>
        <p:txBody>
          <a:bodyPr/>
          <a:lstStyle/>
          <a:p>
            <a:pPr>
              <a:buFont typeface="Wingdings" panose="05000000000000000000" pitchFamily="2" charset="2"/>
              <a:buChar char="Ø"/>
            </a:pPr>
            <a:r>
              <a:rPr lang="en-IN" sz="3600" u="sng" dirty="0">
                <a:solidFill>
                  <a:srgbClr val="C00000"/>
                </a:solidFill>
                <a:effectLst>
                  <a:outerShdw blurRad="38100" dist="38100" dir="2700000" algn="tl">
                    <a:srgbClr val="000000">
                      <a:alpha val="43137"/>
                    </a:srgbClr>
                  </a:outerShdw>
                </a:effectLst>
              </a:rPr>
              <a:t>N-Tier Architecture</a:t>
            </a:r>
          </a:p>
          <a:p>
            <a:r>
              <a:rPr lang="en-US" b="0" i="0" dirty="0">
                <a:solidFill>
                  <a:srgbClr val="000000"/>
                </a:solidFill>
                <a:effectLst/>
                <a:latin typeface="Times New Roman" panose="02020603050405020304" pitchFamily="18" charset="0"/>
                <a:cs typeface="Times New Roman" panose="02020603050405020304" pitchFamily="18" charset="0"/>
              </a:rPr>
              <a:t>N-tier architecture is also called multi-tier architecture because the software is engineered to have the processing, data management, and presentation functions physically and logically separated.  </a:t>
            </a:r>
          </a:p>
          <a:p>
            <a:r>
              <a:rPr lang="en-US" b="0" i="0" dirty="0">
                <a:solidFill>
                  <a:srgbClr val="000000"/>
                </a:solidFill>
                <a:effectLst/>
                <a:latin typeface="Times New Roman" panose="02020603050405020304" pitchFamily="18" charset="0"/>
                <a:cs typeface="Times New Roman" panose="02020603050405020304" pitchFamily="18" charset="0"/>
              </a:rPr>
              <a:t>That means that these different functions are hosted on several machines or clusters, ensuring that services are provided without resources being shared and, as such, these services are delivered at top capacity.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54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BE35-790F-D145-DA10-EF2984166AB3}"/>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SERVER</a:t>
            </a:r>
          </a:p>
        </p:txBody>
      </p:sp>
      <p:sp>
        <p:nvSpPr>
          <p:cNvPr id="3" name="Content Placeholder 2">
            <a:extLst>
              <a:ext uri="{FF2B5EF4-FFF2-40B4-BE49-F238E27FC236}">
                <a16:creationId xmlns:a16="http://schemas.microsoft.com/office/drawing/2014/main" id="{77F83A3E-DB55-5081-924B-080581F02497}"/>
              </a:ext>
            </a:extLst>
          </p:cNvPr>
          <p:cNvSpPr>
            <a:spLocks noGrp="1"/>
          </p:cNvSpPr>
          <p:nvPr>
            <p:ph idx="1"/>
          </p:nvPr>
        </p:nvSpPr>
        <p:spPr/>
        <p:txBody>
          <a:bodyPr/>
          <a:lstStyle/>
          <a:p>
            <a:r>
              <a:rPr lang="en-US" i="0" dirty="0">
                <a:effectLst/>
                <a:latin typeface="Times New Roman" panose="02020603050405020304" pitchFamily="18" charset="0"/>
                <a:cs typeface="Times New Roman" panose="02020603050405020304" pitchFamily="18" charset="0"/>
              </a:rPr>
              <a:t>A server is a computer or system that provides resources, data, services, or programs to other computers, known as clients, over a network.</a:t>
            </a:r>
          </a:p>
          <a:p>
            <a:pPr marL="0" indent="0">
              <a:buNone/>
            </a:pPr>
            <a:endParaRPr lang="en-IN" dirty="0"/>
          </a:p>
        </p:txBody>
      </p:sp>
      <p:pic>
        <p:nvPicPr>
          <p:cNvPr id="5" name="Picture 4">
            <a:extLst>
              <a:ext uri="{FF2B5EF4-FFF2-40B4-BE49-F238E27FC236}">
                <a16:creationId xmlns:a16="http://schemas.microsoft.com/office/drawing/2014/main" id="{D605D860-580E-7141-3FAD-8E7B406B1573}"/>
              </a:ext>
            </a:extLst>
          </p:cNvPr>
          <p:cNvPicPr>
            <a:picLocks noChangeAspect="1"/>
          </p:cNvPicPr>
          <p:nvPr/>
        </p:nvPicPr>
        <p:blipFill>
          <a:blip r:embed="rId2"/>
          <a:stretch>
            <a:fillRect/>
          </a:stretch>
        </p:blipFill>
        <p:spPr>
          <a:xfrm>
            <a:off x="3417625" y="3134085"/>
            <a:ext cx="3886537" cy="3177815"/>
          </a:xfrm>
          <a:prstGeom prst="rect">
            <a:avLst/>
          </a:prstGeom>
        </p:spPr>
      </p:pic>
      <p:sp>
        <p:nvSpPr>
          <p:cNvPr id="6" name="TextBox 5">
            <a:extLst>
              <a:ext uri="{FF2B5EF4-FFF2-40B4-BE49-F238E27FC236}">
                <a16:creationId xmlns:a16="http://schemas.microsoft.com/office/drawing/2014/main" id="{4F431439-2770-8B4E-D5F2-3B0C2C67A3E4}"/>
              </a:ext>
            </a:extLst>
          </p:cNvPr>
          <p:cNvSpPr txBox="1"/>
          <p:nvPr/>
        </p:nvSpPr>
        <p:spPr>
          <a:xfrm>
            <a:off x="3417626" y="6311900"/>
            <a:ext cx="3886536" cy="369332"/>
          </a:xfrm>
          <a:prstGeom prst="rect">
            <a:avLst/>
          </a:prstGeom>
          <a:noFill/>
        </p:spPr>
        <p:txBody>
          <a:bodyPr wrap="square" rtlCol="0">
            <a:spAutoFit/>
          </a:bodyPr>
          <a:lstStyle/>
          <a:p>
            <a:pPr algn="ctr"/>
            <a:r>
              <a:rPr lang="en-IN" dirty="0"/>
              <a:t>Fig: - Server’s In Datacentres</a:t>
            </a:r>
          </a:p>
        </p:txBody>
      </p:sp>
    </p:spTree>
    <p:extLst>
      <p:ext uri="{BB962C8B-B14F-4D97-AF65-F5344CB8AC3E}">
        <p14:creationId xmlns:p14="http://schemas.microsoft.com/office/powerpoint/2010/main" val="8110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7F2E-B830-0D10-6AB6-7E19778912B0}"/>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HIGH AVAILABILITY</a:t>
            </a:r>
          </a:p>
        </p:txBody>
      </p:sp>
      <p:sp>
        <p:nvSpPr>
          <p:cNvPr id="3" name="Content Placeholder 2">
            <a:extLst>
              <a:ext uri="{FF2B5EF4-FFF2-40B4-BE49-F238E27FC236}">
                <a16:creationId xmlns:a16="http://schemas.microsoft.com/office/drawing/2014/main" id="{46DB1978-A063-311D-57E4-72B9904AAF0E}"/>
              </a:ext>
            </a:extLst>
          </p:cNvPr>
          <p:cNvSpPr>
            <a:spLocks noGrp="1"/>
          </p:cNvSpPr>
          <p:nvPr>
            <p:ph idx="1"/>
          </p:nvPr>
        </p:nvSpPr>
        <p:spPr/>
        <p:txBody>
          <a:bodyPr/>
          <a:lstStyle/>
          <a:p>
            <a:pPr>
              <a:buFont typeface="Wingdings" panose="05000000000000000000" pitchFamily="2" charset="2"/>
              <a:buChar char="Ø"/>
            </a:pPr>
            <a:r>
              <a:rPr lang="en-IN" i="0" u="sng" strike="noStrike"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Active-Passive High Availability</a:t>
            </a:r>
          </a:p>
          <a:p>
            <a:r>
              <a:rPr lang="en-US" b="0" i="0" dirty="0">
                <a:effectLst/>
                <a:latin typeface="Times New Roman" panose="02020603050405020304" pitchFamily="18" charset="0"/>
                <a:cs typeface="Times New Roman" panose="02020603050405020304" pitchFamily="18" charset="0"/>
              </a:rPr>
              <a:t>The passive (failover) server serves as a backup that's ready to take over as soon as the active (primary) server gets disconnected or is unable to serve, an active-passive failover for when a node fails.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14A7F69-8C9B-E89A-BC5F-6EA726F43670}"/>
              </a:ext>
            </a:extLst>
          </p:cNvPr>
          <p:cNvPicPr>
            <a:picLocks noChangeAspect="1"/>
          </p:cNvPicPr>
          <p:nvPr/>
        </p:nvPicPr>
        <p:blipFill>
          <a:blip r:embed="rId2"/>
          <a:stretch>
            <a:fillRect/>
          </a:stretch>
        </p:blipFill>
        <p:spPr>
          <a:xfrm>
            <a:off x="7110952" y="4063214"/>
            <a:ext cx="3072953" cy="2730737"/>
          </a:xfrm>
          <a:prstGeom prst="rect">
            <a:avLst/>
          </a:prstGeom>
        </p:spPr>
      </p:pic>
      <p:pic>
        <p:nvPicPr>
          <p:cNvPr id="9" name="Picture 8">
            <a:extLst>
              <a:ext uri="{FF2B5EF4-FFF2-40B4-BE49-F238E27FC236}">
                <a16:creationId xmlns:a16="http://schemas.microsoft.com/office/drawing/2014/main" id="{79E76F02-6DE7-518C-1EA3-890AFFA65019}"/>
              </a:ext>
            </a:extLst>
          </p:cNvPr>
          <p:cNvPicPr>
            <a:picLocks noChangeAspect="1"/>
          </p:cNvPicPr>
          <p:nvPr/>
        </p:nvPicPr>
        <p:blipFill>
          <a:blip r:embed="rId3"/>
          <a:stretch>
            <a:fillRect/>
          </a:stretch>
        </p:blipFill>
        <p:spPr>
          <a:xfrm>
            <a:off x="1219200" y="4063214"/>
            <a:ext cx="2980002" cy="2855835"/>
          </a:xfrm>
          <a:prstGeom prst="rect">
            <a:avLst/>
          </a:prstGeom>
        </p:spPr>
      </p:pic>
      <p:cxnSp>
        <p:nvCxnSpPr>
          <p:cNvPr id="11" name="Straight Arrow Connector 10">
            <a:extLst>
              <a:ext uri="{FF2B5EF4-FFF2-40B4-BE49-F238E27FC236}">
                <a16:creationId xmlns:a16="http://schemas.microsoft.com/office/drawing/2014/main" id="{9B632A4C-BD0A-3DD1-C3F3-EFAA155F467B}"/>
              </a:ext>
            </a:extLst>
          </p:cNvPr>
          <p:cNvCxnSpPr>
            <a:cxnSpLocks/>
            <a:stCxn id="9" idx="3"/>
          </p:cNvCxnSpPr>
          <p:nvPr/>
        </p:nvCxnSpPr>
        <p:spPr>
          <a:xfrm flipV="1">
            <a:off x="4199202" y="5491131"/>
            <a:ext cx="2766374" cy="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1987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DAB09-F5A5-4B87-2247-2BF7F3DA553B}"/>
              </a:ext>
            </a:extLst>
          </p:cNvPr>
          <p:cNvSpPr>
            <a:spLocks noGrp="1"/>
          </p:cNvSpPr>
          <p:nvPr>
            <p:ph idx="1"/>
          </p:nvPr>
        </p:nvSpPr>
        <p:spPr>
          <a:xfrm>
            <a:off x="533400" y="794684"/>
            <a:ext cx="10515600" cy="4351338"/>
          </a:xfrm>
        </p:spPr>
        <p:txBody>
          <a:bodyPr/>
          <a:lstStyle/>
          <a:p>
            <a:pPr>
              <a:buFont typeface="Wingdings" panose="05000000000000000000" pitchFamily="2" charset="2"/>
              <a:buChar char="Ø"/>
            </a:pPr>
            <a:r>
              <a:rPr lang="en-US" i="0"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Active – Active High Availability</a:t>
            </a:r>
          </a:p>
          <a:p>
            <a:r>
              <a:rPr lang="en-US" i="0" dirty="0">
                <a:solidFill>
                  <a:srgbClr val="202124"/>
                </a:solidFill>
                <a:effectLst/>
                <a:latin typeface="Times New Roman" panose="02020603050405020304" pitchFamily="18" charset="0"/>
                <a:cs typeface="Times New Roman" panose="02020603050405020304" pitchFamily="18" charset="0"/>
              </a:rPr>
              <a:t>An active-active cluster is typically made up of at least two nodes, both actively running the same kind of service simultaneously</a:t>
            </a:r>
          </a:p>
          <a:p>
            <a:pPr marL="0" indent="0">
              <a:buNone/>
            </a:pPr>
            <a:endParaRPr lang="en-IN" dirty="0"/>
          </a:p>
        </p:txBody>
      </p:sp>
      <p:pic>
        <p:nvPicPr>
          <p:cNvPr id="5" name="Picture 4">
            <a:extLst>
              <a:ext uri="{FF2B5EF4-FFF2-40B4-BE49-F238E27FC236}">
                <a16:creationId xmlns:a16="http://schemas.microsoft.com/office/drawing/2014/main" id="{204E6D40-6D24-00D2-67B2-8F5EE1924059}"/>
              </a:ext>
            </a:extLst>
          </p:cNvPr>
          <p:cNvPicPr>
            <a:picLocks noChangeAspect="1"/>
          </p:cNvPicPr>
          <p:nvPr/>
        </p:nvPicPr>
        <p:blipFill>
          <a:blip r:embed="rId2"/>
          <a:stretch>
            <a:fillRect/>
          </a:stretch>
        </p:blipFill>
        <p:spPr>
          <a:xfrm>
            <a:off x="3337230" y="2680448"/>
            <a:ext cx="4408276" cy="3957430"/>
          </a:xfrm>
          <a:prstGeom prst="rect">
            <a:avLst/>
          </a:prstGeom>
        </p:spPr>
      </p:pic>
    </p:spTree>
    <p:extLst>
      <p:ext uri="{BB962C8B-B14F-4D97-AF65-F5344CB8AC3E}">
        <p14:creationId xmlns:p14="http://schemas.microsoft.com/office/powerpoint/2010/main" val="83535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E18F-37A0-2300-A6C9-78603E6AB44B}"/>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SDLC PROCESS</a:t>
            </a:r>
          </a:p>
        </p:txBody>
      </p:sp>
      <p:sp>
        <p:nvSpPr>
          <p:cNvPr id="3" name="Content Placeholder 2">
            <a:extLst>
              <a:ext uri="{FF2B5EF4-FFF2-40B4-BE49-F238E27FC236}">
                <a16:creationId xmlns:a16="http://schemas.microsoft.com/office/drawing/2014/main" id="{B1E0F16A-6A53-B629-3F06-469A1441882F}"/>
              </a:ext>
            </a:extLst>
          </p:cNvPr>
          <p:cNvSpPr>
            <a:spLocks noGrp="1"/>
          </p:cNvSpPr>
          <p:nvPr>
            <p:ph idx="1"/>
          </p:nvPr>
        </p:nvSpPr>
        <p:spPr>
          <a:xfrm>
            <a:off x="569259" y="1527268"/>
            <a:ext cx="10515600" cy="4351338"/>
          </a:xfrm>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SDLC is a process followed for a software project, within a software organization. It consists of a detailed plan describing how to develop, maintain, replace and alter or enhance specific software. </a:t>
            </a:r>
          </a:p>
          <a:p>
            <a:r>
              <a:rPr lang="en-US" b="0" i="0" dirty="0">
                <a:solidFill>
                  <a:srgbClr val="000000"/>
                </a:solidFill>
                <a:effectLst/>
                <a:latin typeface="Times New Roman" panose="02020603050405020304" pitchFamily="18" charset="0"/>
                <a:cs typeface="Times New Roman" panose="02020603050405020304" pitchFamily="18" charset="0"/>
              </a:rPr>
              <a:t>The life cycle defines a methodology for improving the quality of software and the overall development process.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35FBA9-01AC-2107-DBA4-41D3BB4710A4}"/>
              </a:ext>
            </a:extLst>
          </p:cNvPr>
          <p:cNvPicPr>
            <a:picLocks noChangeAspect="1"/>
          </p:cNvPicPr>
          <p:nvPr/>
        </p:nvPicPr>
        <p:blipFill>
          <a:blip r:embed="rId2"/>
          <a:stretch>
            <a:fillRect/>
          </a:stretch>
        </p:blipFill>
        <p:spPr>
          <a:xfrm>
            <a:off x="3468216" y="3608295"/>
            <a:ext cx="3329791" cy="3142129"/>
          </a:xfrm>
          <a:prstGeom prst="rect">
            <a:avLst/>
          </a:prstGeom>
        </p:spPr>
      </p:pic>
    </p:spTree>
    <p:extLst>
      <p:ext uri="{BB962C8B-B14F-4D97-AF65-F5344CB8AC3E}">
        <p14:creationId xmlns:p14="http://schemas.microsoft.com/office/powerpoint/2010/main" val="121955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F25D-C42A-5B3C-9200-302788D5F3B4}"/>
              </a:ext>
            </a:extLst>
          </p:cNvPr>
          <p:cNvSpPr>
            <a:spLocks noGrp="1"/>
          </p:cNvSpPr>
          <p:nvPr>
            <p:ph type="title"/>
          </p:nvPr>
        </p:nvSpPr>
        <p:spPr/>
        <p:txBody>
          <a:bodyPr/>
          <a:lstStyle/>
          <a:p>
            <a:pPr marL="571500" indent="-571500">
              <a:buFont typeface="Wingdings" panose="05000000000000000000" pitchFamily="2" charset="2"/>
              <a:buChar char="Ø"/>
            </a:pPr>
            <a:r>
              <a:rPr lang="en-IN" u="sng"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Devops</a:t>
            </a: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Lifecycle</a:t>
            </a:r>
          </a:p>
        </p:txBody>
      </p:sp>
      <p:sp>
        <p:nvSpPr>
          <p:cNvPr id="3" name="Content Placeholder 2">
            <a:extLst>
              <a:ext uri="{FF2B5EF4-FFF2-40B4-BE49-F238E27FC236}">
                <a16:creationId xmlns:a16="http://schemas.microsoft.com/office/drawing/2014/main" id="{A22F339E-6D7A-F75F-15A7-5A00FFAF72A3}"/>
              </a:ext>
            </a:extLst>
          </p:cNvPr>
          <p:cNvSpPr>
            <a:spLocks noGrp="1"/>
          </p:cNvSpPr>
          <p:nvPr>
            <p:ph idx="1"/>
          </p:nvPr>
        </p:nvSpPr>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The DevOps Lifecycle is a series of development stages that guide everyone as efficiently as possible through the end-to-end process of product development. All of these components of the DevOps lifecycle is necessary to take the maximum leverage of the DevOps methodology.</a:t>
            </a:r>
          </a:p>
          <a:p>
            <a:pPr marL="0" indent="0">
              <a:buNone/>
            </a:pPr>
            <a:endParaRPr lang="en-IN" dirty="0"/>
          </a:p>
        </p:txBody>
      </p:sp>
      <p:pic>
        <p:nvPicPr>
          <p:cNvPr id="7" name="Picture 6">
            <a:extLst>
              <a:ext uri="{FF2B5EF4-FFF2-40B4-BE49-F238E27FC236}">
                <a16:creationId xmlns:a16="http://schemas.microsoft.com/office/drawing/2014/main" id="{3C8140B7-00A8-F121-C61C-34E9357E67FA}"/>
              </a:ext>
            </a:extLst>
          </p:cNvPr>
          <p:cNvPicPr>
            <a:picLocks noChangeAspect="1"/>
          </p:cNvPicPr>
          <p:nvPr/>
        </p:nvPicPr>
        <p:blipFill>
          <a:blip r:embed="rId2"/>
          <a:stretch>
            <a:fillRect/>
          </a:stretch>
        </p:blipFill>
        <p:spPr>
          <a:xfrm>
            <a:off x="3374719" y="3719300"/>
            <a:ext cx="5285187" cy="3068399"/>
          </a:xfrm>
          <a:prstGeom prst="rect">
            <a:avLst/>
          </a:prstGeom>
        </p:spPr>
      </p:pic>
    </p:spTree>
    <p:extLst>
      <p:ext uri="{BB962C8B-B14F-4D97-AF65-F5344CB8AC3E}">
        <p14:creationId xmlns:p14="http://schemas.microsoft.com/office/powerpoint/2010/main" val="24026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A421D-4625-3D6F-DEC4-189AB02D9EA7}"/>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28336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7E63F-CFD0-89CE-7960-80DFEEA5B2C3}"/>
              </a:ext>
            </a:extLst>
          </p:cNvPr>
          <p:cNvSpPr>
            <a:spLocks noGrp="1"/>
          </p:cNvSpPr>
          <p:nvPr>
            <p:ph idx="1"/>
          </p:nvPr>
        </p:nvSpPr>
        <p:spPr>
          <a:xfrm>
            <a:off x="484094" y="833718"/>
            <a:ext cx="11304494" cy="6024281"/>
          </a:xfrm>
        </p:spPr>
        <p:txBody>
          <a:bodyPr>
            <a:normAutofit/>
          </a:bodyPr>
          <a:lstStyle/>
          <a:p>
            <a:pPr>
              <a:buFont typeface="Wingdings" panose="05000000000000000000" pitchFamily="2" charset="2"/>
              <a:buChar char="Ø"/>
            </a:pPr>
            <a:r>
              <a:rPr lang="en-IN" sz="3600" dirty="0">
                <a:solidFill>
                  <a:srgbClr val="C00000"/>
                </a:solidFill>
                <a:latin typeface="Times New Roman" panose="02020603050405020304" pitchFamily="18" charset="0"/>
                <a:cs typeface="Times New Roman" panose="02020603050405020304" pitchFamily="18" charset="0"/>
              </a:rPr>
              <a:t>What is Computer?</a:t>
            </a:r>
          </a:p>
          <a:p>
            <a:pPr marL="457200" lvl="1" indent="0">
              <a:buNone/>
            </a:pPr>
            <a:r>
              <a:rPr lang="en-IN" sz="2800" dirty="0">
                <a:latin typeface="Times New Roman" panose="02020603050405020304" pitchFamily="18" charset="0"/>
                <a:cs typeface="Times New Roman" panose="02020603050405020304" pitchFamily="18" charset="0"/>
              </a:rPr>
              <a:t>Computer is an electronic device where it is combination of Software's and Hardware’s.</a:t>
            </a:r>
          </a:p>
          <a:p>
            <a:pPr>
              <a:buFont typeface="Wingdings" panose="05000000000000000000" pitchFamily="2" charset="2"/>
              <a:buChar char="Ø"/>
            </a:pPr>
            <a:r>
              <a:rPr lang="en-IN" sz="3600" dirty="0">
                <a:solidFill>
                  <a:srgbClr val="C00000"/>
                </a:solidFill>
                <a:latin typeface="Times New Roman" panose="02020603050405020304" pitchFamily="18" charset="0"/>
                <a:cs typeface="Times New Roman" panose="02020603050405020304" pitchFamily="18" charset="0"/>
              </a:rPr>
              <a:t>What is Software’s?</a:t>
            </a:r>
          </a:p>
          <a:p>
            <a:pPr marL="457200" lvl="1" indent="0">
              <a:buNone/>
            </a:pPr>
            <a:r>
              <a:rPr lang="en-IN" sz="2800" dirty="0">
                <a:latin typeface="Times New Roman" panose="02020603050405020304" pitchFamily="18" charset="0"/>
                <a:cs typeface="Times New Roman" panose="02020603050405020304" pitchFamily="18" charset="0"/>
              </a:rPr>
              <a:t>It is meant by set of programs to perform a particular task requested by user.</a:t>
            </a:r>
          </a:p>
          <a:p>
            <a:pPr>
              <a:buFont typeface="Wingdings" panose="05000000000000000000" pitchFamily="2" charset="2"/>
              <a:buChar char="Ø"/>
            </a:pPr>
            <a:r>
              <a:rPr lang="en-IN" sz="3600" dirty="0">
                <a:solidFill>
                  <a:srgbClr val="C00000"/>
                </a:solidFill>
                <a:latin typeface="Times New Roman" panose="02020603050405020304" pitchFamily="18" charset="0"/>
                <a:cs typeface="Times New Roman" panose="02020603050405020304" pitchFamily="18" charset="0"/>
              </a:rPr>
              <a:t>What is meant by Programs?</a:t>
            </a:r>
          </a:p>
          <a:p>
            <a:pPr marL="457200" lvl="1" indent="0">
              <a:buNone/>
            </a:pPr>
            <a:r>
              <a:rPr lang="en-IN" sz="2800" dirty="0">
                <a:latin typeface="Times New Roman" panose="02020603050405020304" pitchFamily="18" charset="0"/>
                <a:cs typeface="Times New Roman" panose="02020603050405020304" pitchFamily="18" charset="0"/>
              </a:rPr>
              <a:t> It is set of instructions for Hardware's and Software’s.</a:t>
            </a:r>
          </a:p>
          <a:p>
            <a:pPr marL="0" indent="0">
              <a:buNone/>
            </a:pPr>
            <a:endParaRPr lang="en-IN" dirty="0"/>
          </a:p>
        </p:txBody>
      </p:sp>
    </p:spTree>
    <p:extLst>
      <p:ext uri="{BB962C8B-B14F-4D97-AF65-F5344CB8AC3E}">
        <p14:creationId xmlns:p14="http://schemas.microsoft.com/office/powerpoint/2010/main" val="38696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EA8E-3228-4420-2A92-682282E7958D}"/>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SOFTWARE’S</a:t>
            </a:r>
          </a:p>
        </p:txBody>
      </p:sp>
      <p:sp>
        <p:nvSpPr>
          <p:cNvPr id="3" name="Content Placeholder 2">
            <a:extLst>
              <a:ext uri="{FF2B5EF4-FFF2-40B4-BE49-F238E27FC236}">
                <a16:creationId xmlns:a16="http://schemas.microsoft.com/office/drawing/2014/main" id="{272CD456-D1AE-33E1-BE0F-966D8DC4CBBD}"/>
              </a:ext>
            </a:extLst>
          </p:cNvPr>
          <p:cNvSpPr>
            <a:spLocks noGrp="1"/>
          </p:cNvSpPr>
          <p:nvPr>
            <p:ph idx="1"/>
          </p:nvPr>
        </p:nvSpPr>
        <p:spPr>
          <a:xfrm>
            <a:off x="766482" y="1744943"/>
            <a:ext cx="10515600" cy="4351338"/>
          </a:xfrm>
        </p:spPr>
        <p:txBody>
          <a:bodyPr>
            <a:normAutofit/>
          </a:bodyPr>
          <a:lstStyle/>
          <a:p>
            <a:pPr marL="0" indent="0" algn="ctr">
              <a:buNone/>
            </a:pPr>
            <a:endParaRPr lang="en-IN" sz="3600" dirty="0"/>
          </a:p>
          <a:p>
            <a:pPr marL="0" indent="0">
              <a:buNone/>
            </a:pPr>
            <a:endParaRPr lang="en-IN" sz="2400" dirty="0"/>
          </a:p>
        </p:txBody>
      </p:sp>
      <p:pic>
        <p:nvPicPr>
          <p:cNvPr id="1026" name="Picture 2" descr="Lightbox">
            <a:extLst>
              <a:ext uri="{FF2B5EF4-FFF2-40B4-BE49-F238E27FC236}">
                <a16:creationId xmlns:a16="http://schemas.microsoft.com/office/drawing/2014/main" id="{D458502B-1E3C-18F7-76E5-2D17AA553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97" y="1690688"/>
            <a:ext cx="628650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72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AC71-B847-3E87-2798-3CAC59556A4F}"/>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 ADDRESS</a:t>
            </a:r>
          </a:p>
        </p:txBody>
      </p:sp>
      <p:sp>
        <p:nvSpPr>
          <p:cNvPr id="3" name="Content Placeholder 2">
            <a:extLst>
              <a:ext uri="{FF2B5EF4-FFF2-40B4-BE49-F238E27FC236}">
                <a16:creationId xmlns:a16="http://schemas.microsoft.com/office/drawing/2014/main" id="{5108672C-EA54-2B13-68DF-2F1A69794D7B}"/>
              </a:ext>
            </a:extLst>
          </p:cNvPr>
          <p:cNvSpPr>
            <a:spLocks noGrp="1"/>
          </p:cNvSpPr>
          <p:nvPr>
            <p:ph idx="1"/>
          </p:nvPr>
        </p:nvSpPr>
        <p:spPr/>
        <p:txBody>
          <a:bodyPr/>
          <a:lstStyle/>
          <a:p>
            <a:r>
              <a:rPr lang="en-US" i="0" dirty="0">
                <a:solidFill>
                  <a:srgbClr val="202124"/>
                </a:solidFill>
                <a:effectLst/>
                <a:latin typeface="arial" panose="020B0604020202020204" pitchFamily="34" charset="0"/>
              </a:rPr>
              <a:t>An IP address is a unique address that identifies a device on the internet or a local network. </a:t>
            </a:r>
          </a:p>
          <a:p>
            <a:r>
              <a:rPr lang="en-US" i="0" dirty="0">
                <a:solidFill>
                  <a:srgbClr val="202124"/>
                </a:solidFill>
                <a:effectLst/>
                <a:latin typeface="arial" panose="020B0604020202020204" pitchFamily="34" charset="0"/>
              </a:rPr>
              <a:t>IP stands for "Internet Protocol," which is the set of rules governing the format of data sent via the internet or local network.</a:t>
            </a:r>
          </a:p>
          <a:p>
            <a:pPr marL="0" indent="0" algn="ctr">
              <a:buNone/>
            </a:pPr>
            <a:endParaRPr lang="en-US" dirty="0">
              <a:solidFill>
                <a:srgbClr val="202124"/>
              </a:solidFill>
              <a:latin typeface="arial" panose="020B0604020202020204" pitchFamily="34" charset="0"/>
            </a:endParaRPr>
          </a:p>
        </p:txBody>
      </p:sp>
      <p:pic>
        <p:nvPicPr>
          <p:cNvPr id="5" name="Picture 4">
            <a:extLst>
              <a:ext uri="{FF2B5EF4-FFF2-40B4-BE49-F238E27FC236}">
                <a16:creationId xmlns:a16="http://schemas.microsoft.com/office/drawing/2014/main" id="{D7E6EA63-67B3-2268-D111-137E9BC448B5}"/>
              </a:ext>
            </a:extLst>
          </p:cNvPr>
          <p:cNvPicPr>
            <a:picLocks noChangeAspect="1"/>
          </p:cNvPicPr>
          <p:nvPr/>
        </p:nvPicPr>
        <p:blipFill>
          <a:blip r:embed="rId2"/>
          <a:stretch>
            <a:fillRect/>
          </a:stretch>
        </p:blipFill>
        <p:spPr>
          <a:xfrm>
            <a:off x="4644982" y="4001294"/>
            <a:ext cx="1844200" cy="2461473"/>
          </a:xfrm>
          <a:prstGeom prst="rect">
            <a:avLst/>
          </a:prstGeom>
        </p:spPr>
      </p:pic>
    </p:spTree>
    <p:extLst>
      <p:ext uri="{BB962C8B-B14F-4D97-AF65-F5344CB8AC3E}">
        <p14:creationId xmlns:p14="http://schemas.microsoft.com/office/powerpoint/2010/main" val="311398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9374-E6E3-C97B-35DD-9AAFA16293B6}"/>
              </a:ext>
            </a:extLst>
          </p:cNvPr>
          <p:cNvSpPr>
            <a:spLocks noGrp="1"/>
          </p:cNvSpPr>
          <p:nvPr>
            <p:ph type="title"/>
          </p:nvPr>
        </p:nvSpPr>
        <p:spPr>
          <a:xfrm>
            <a:off x="838199" y="365125"/>
            <a:ext cx="10887635" cy="1325563"/>
          </a:xfrm>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VERSIONS OF IP ADDRESS</a:t>
            </a:r>
          </a:p>
        </p:txBody>
      </p:sp>
      <p:sp>
        <p:nvSpPr>
          <p:cNvPr id="3" name="Content Placeholder 2">
            <a:extLst>
              <a:ext uri="{FF2B5EF4-FFF2-40B4-BE49-F238E27FC236}">
                <a16:creationId xmlns:a16="http://schemas.microsoft.com/office/drawing/2014/main" id="{5153D5F5-1286-2321-C8AE-6E1C6E4CF7DF}"/>
              </a:ext>
            </a:extLst>
          </p:cNvPr>
          <p:cNvSpPr>
            <a:spLocks noGrp="1"/>
          </p:cNvSpPr>
          <p:nvPr>
            <p:ph idx="1"/>
          </p:nvPr>
        </p:nvSpPr>
        <p:spPr>
          <a:xfrm>
            <a:off x="838200" y="1844862"/>
            <a:ext cx="10515600" cy="4351338"/>
          </a:xfrm>
        </p:spPr>
        <p:txBody>
          <a:bodyPr/>
          <a:lstStyle/>
          <a:p>
            <a:r>
              <a:rPr lang="en-IN" dirty="0">
                <a:latin typeface="Times New Roman" panose="02020603050405020304" pitchFamily="18" charset="0"/>
                <a:cs typeface="Times New Roman" panose="02020603050405020304" pitchFamily="18" charset="0"/>
              </a:rPr>
              <a:t>There are two types of IP address Version’s: </a:t>
            </a:r>
            <a:r>
              <a:rPr lang="en-IN" dirty="0"/>
              <a:t>-</a:t>
            </a:r>
          </a:p>
          <a:p>
            <a:pPr marL="0" indent="0" algn="ctr">
              <a:buNone/>
            </a:pPr>
            <a:endParaRPr lang="en-IN" dirty="0"/>
          </a:p>
          <a:p>
            <a:pPr marL="0" indent="0" algn="ctr">
              <a:buNone/>
            </a:pPr>
            <a:endParaRPr lang="en-IN" dirty="0"/>
          </a:p>
        </p:txBody>
      </p:sp>
      <p:pic>
        <p:nvPicPr>
          <p:cNvPr id="2056" name="Picture 8">
            <a:extLst>
              <a:ext uri="{FF2B5EF4-FFF2-40B4-BE49-F238E27FC236}">
                <a16:creationId xmlns:a16="http://schemas.microsoft.com/office/drawing/2014/main" id="{F2F0A400-D987-C56A-F95B-1CFC5E6CD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185" y="2425234"/>
            <a:ext cx="857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80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99F7-C0C2-5037-47C2-55263095F6E7}"/>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IPV4 ADDRESS</a:t>
            </a:r>
          </a:p>
        </p:txBody>
      </p:sp>
      <p:sp>
        <p:nvSpPr>
          <p:cNvPr id="3" name="Content Placeholder 2">
            <a:extLst>
              <a:ext uri="{FF2B5EF4-FFF2-40B4-BE49-F238E27FC236}">
                <a16:creationId xmlns:a16="http://schemas.microsoft.com/office/drawing/2014/main" id="{A9C14CE9-306A-3B15-BCCB-F03F4393F0D8}"/>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 original IP version deployed in the Advanced Research Projects Agency Network (ARPANET) for the first time in 1983 was IPv4. It is used widely in many corporations. </a:t>
            </a:r>
          </a:p>
          <a:p>
            <a:pPr algn="l"/>
            <a:r>
              <a:rPr lang="en-US" b="0" i="0" dirty="0">
                <a:effectLst/>
                <a:latin typeface="Times New Roman" panose="02020603050405020304" pitchFamily="18" charset="0"/>
                <a:cs typeface="Times New Roman" panose="02020603050405020304" pitchFamily="18" charset="0"/>
              </a:rPr>
              <a:t>IPv4 represents an IP address in the form of a 32-bit number, consisting of 4 numbers separated by periods.</a:t>
            </a:r>
          </a:p>
          <a:p>
            <a:pPr algn="l"/>
            <a:r>
              <a:rPr lang="en-US" b="0" i="0" dirty="0">
                <a:effectLst/>
                <a:latin typeface="Times New Roman" panose="02020603050405020304" pitchFamily="18" charset="0"/>
                <a:cs typeface="Times New Roman" panose="02020603050405020304" pitchFamily="18" charset="0"/>
              </a:rPr>
              <a:t>As each of the 4 numbers in an IPv4 address ranges from 0-255.</a:t>
            </a:r>
          </a:p>
          <a:p>
            <a:endParaRPr lang="en-IN" dirty="0"/>
          </a:p>
        </p:txBody>
      </p:sp>
      <p:pic>
        <p:nvPicPr>
          <p:cNvPr id="3074" name="Picture 2">
            <a:extLst>
              <a:ext uri="{FF2B5EF4-FFF2-40B4-BE49-F238E27FC236}">
                <a16:creationId xmlns:a16="http://schemas.microsoft.com/office/drawing/2014/main" id="{1C46353A-249E-DCFF-7BAE-E554D3EB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54" y="4572000"/>
            <a:ext cx="7109012"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78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0E61-E752-DA9E-FD49-3A4E1C00456E}"/>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IPV6 ADDRESS</a:t>
            </a:r>
          </a:p>
        </p:txBody>
      </p:sp>
      <p:sp>
        <p:nvSpPr>
          <p:cNvPr id="3" name="Content Placeholder 2">
            <a:extLst>
              <a:ext uri="{FF2B5EF4-FFF2-40B4-BE49-F238E27FC236}">
                <a16:creationId xmlns:a16="http://schemas.microsoft.com/office/drawing/2014/main" id="{FC5B29CA-1A1A-32D9-8561-C725A5A93AA0}"/>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They eventually redesigned the IP as IPv6 in 1995. It went through a series of testing until the 2000s when its commercial deployment began.</a:t>
            </a:r>
          </a:p>
          <a:p>
            <a:r>
              <a:rPr lang="en-US" b="0" i="0" dirty="0">
                <a:effectLst/>
                <a:latin typeface="Times New Roman" panose="02020603050405020304" pitchFamily="18" charset="0"/>
                <a:cs typeface="Times New Roman" panose="02020603050405020304" pitchFamily="18" charset="0"/>
              </a:rPr>
              <a:t>In IPv6, the address space was increased to 128 bits or 16 octets. IPv6 is represented by 8 sets of 4 hexadecimal digits, where each number set is separated with the help of a colon and may contain letters and digits</a:t>
            </a:r>
            <a:endParaRPr lang="en-IN" dirty="0">
              <a:latin typeface="Times New Roman" panose="02020603050405020304" pitchFamily="18" charset="0"/>
              <a:cs typeface="Times New Roman" panose="02020603050405020304" pitchFamily="18" charset="0"/>
            </a:endParaRPr>
          </a:p>
        </p:txBody>
      </p:sp>
      <p:pic>
        <p:nvPicPr>
          <p:cNvPr id="4098" name="Picture 2" descr="IPv6 Address Examples | What is an IPv6 Address? ⋆ IPCisco">
            <a:extLst>
              <a:ext uri="{FF2B5EF4-FFF2-40B4-BE49-F238E27FC236}">
                <a16:creationId xmlns:a16="http://schemas.microsoft.com/office/drawing/2014/main" id="{AEA4EED6-509F-A924-C8B0-0BEB056BF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87" y="4388223"/>
            <a:ext cx="3227295" cy="238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82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9DED-80F0-5A4F-0CED-124D78540221}"/>
              </a:ext>
            </a:extLst>
          </p:cNvPr>
          <p:cNvSpPr>
            <a:spLocks noGrp="1"/>
          </p:cNvSpPr>
          <p:nvPr>
            <p:ph type="title"/>
          </p:nvPr>
        </p:nvSpPr>
        <p:spPr/>
        <p:txBody>
          <a:bodyPr/>
          <a:lstStyle/>
          <a:p>
            <a:pPr marL="571500" indent="-571500">
              <a:buFont typeface="Wingdings" panose="05000000000000000000" pitchFamily="2" charset="2"/>
              <a:buChar char="Ø"/>
            </a:pPr>
            <a:r>
              <a:rPr lang="en-IN"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IP ADDRESS</a:t>
            </a:r>
          </a:p>
        </p:txBody>
      </p:sp>
      <p:sp>
        <p:nvSpPr>
          <p:cNvPr id="3" name="Content Placeholder 2">
            <a:extLst>
              <a:ext uri="{FF2B5EF4-FFF2-40B4-BE49-F238E27FC236}">
                <a16:creationId xmlns:a16="http://schemas.microsoft.com/office/drawing/2014/main" id="{4AC94901-089D-DDC0-9689-3FBE3C978172}"/>
              </a:ext>
            </a:extLst>
          </p:cNvPr>
          <p:cNvSpPr>
            <a:spLocks noGrp="1"/>
          </p:cNvSpPr>
          <p:nvPr>
            <p:ph idx="1"/>
          </p:nvPr>
        </p:nvSpPr>
        <p:spPr/>
        <p:txBody>
          <a:bodyPr/>
          <a:lstStyle/>
          <a:p>
            <a:pPr>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Public IP Address</a:t>
            </a:r>
          </a:p>
          <a:p>
            <a:pPr lvl="1"/>
            <a:r>
              <a:rPr lang="en-US" b="0" i="0" dirty="0">
                <a:effectLst/>
                <a:latin typeface="Times New Roman" panose="02020603050405020304" pitchFamily="18" charset="0"/>
                <a:cs typeface="Times New Roman" panose="02020603050405020304" pitchFamily="18" charset="0"/>
              </a:rPr>
              <a:t>A unique numeric code never reused by other devices used for communicating outside your private network, over the internet.</a:t>
            </a: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Private IP Address</a:t>
            </a:r>
          </a:p>
          <a:p>
            <a:pPr lvl="1"/>
            <a:r>
              <a:rPr lang="en-US" i="0" dirty="0">
                <a:effectLst/>
                <a:latin typeface="Times New Roman" panose="02020603050405020304" pitchFamily="18" charset="0"/>
                <a:cs typeface="Times New Roman" panose="02020603050405020304" pitchFamily="18" charset="0"/>
              </a:rPr>
              <a:t> A private IP address is used within a private network to connect securely to other devices within that same network.</a:t>
            </a:r>
          </a:p>
          <a:p>
            <a:pPr marL="0" indent="0" algn="ctr">
              <a:buNone/>
            </a:pPr>
            <a:endParaRPr lang="en-IN" dirty="0"/>
          </a:p>
        </p:txBody>
      </p:sp>
      <p:pic>
        <p:nvPicPr>
          <p:cNvPr id="5122" name="Picture 2" descr="Private IP address within a single internet-facing public IP address">
            <a:extLst>
              <a:ext uri="{FF2B5EF4-FFF2-40B4-BE49-F238E27FC236}">
                <a16:creationId xmlns:a16="http://schemas.microsoft.com/office/drawing/2014/main" id="{821F3606-C7C4-3C2E-EF77-8EF2367D5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612" y="4213222"/>
            <a:ext cx="7055224" cy="2184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6600B9-F7E0-F97B-8635-5E8F8C6FDC48}"/>
              </a:ext>
            </a:extLst>
          </p:cNvPr>
          <p:cNvSpPr txBox="1"/>
          <p:nvPr/>
        </p:nvSpPr>
        <p:spPr>
          <a:xfrm>
            <a:off x="2021541" y="6176963"/>
            <a:ext cx="7055224" cy="369332"/>
          </a:xfrm>
          <a:prstGeom prst="rect">
            <a:avLst/>
          </a:prstGeom>
          <a:noFill/>
        </p:spPr>
        <p:txBody>
          <a:bodyPr wrap="square">
            <a:spAutoFit/>
          </a:bodyPr>
          <a:lstStyle/>
          <a:p>
            <a:r>
              <a:rPr lang="en-US" b="0" i="1" dirty="0">
                <a:solidFill>
                  <a:srgbClr val="21455C"/>
                </a:solidFill>
                <a:effectLst/>
                <a:latin typeface="Mier B"/>
              </a:rPr>
              <a:t>Each device within the same network has a unique private IP address.</a:t>
            </a:r>
            <a:endParaRPr lang="en-IN" dirty="0"/>
          </a:p>
        </p:txBody>
      </p:sp>
    </p:spTree>
    <p:extLst>
      <p:ext uri="{BB962C8B-B14F-4D97-AF65-F5344CB8AC3E}">
        <p14:creationId xmlns:p14="http://schemas.microsoft.com/office/powerpoint/2010/main" val="293096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F0A4-2412-AB41-865C-214370C6DAC4}"/>
              </a:ext>
            </a:extLst>
          </p:cNvPr>
          <p:cNvSpPr>
            <a:spLocks noGrp="1"/>
          </p:cNvSpPr>
          <p:nvPr>
            <p:ph type="title"/>
          </p:nvPr>
        </p:nvSpPr>
        <p:spPr>
          <a:xfrm>
            <a:off x="838200" y="365125"/>
            <a:ext cx="10515600" cy="1325563"/>
          </a:xfrm>
        </p:spPr>
        <p:txBody>
          <a:bodyPr>
            <a:normAutofit/>
          </a:bodyPr>
          <a:lstStyle/>
          <a:p>
            <a:pPr marL="571500" indent="-571500">
              <a:buFont typeface="Wingdings" panose="05000000000000000000" pitchFamily="2" charset="2"/>
              <a:buChar char="Ø"/>
            </a:pPr>
            <a:r>
              <a:rPr lang="en-IN" u="sng" dirty="0">
                <a:solidFill>
                  <a:srgbClr val="C00000"/>
                </a:solidFill>
                <a:latin typeface="Times New Roman" panose="02020603050405020304" pitchFamily="18" charset="0"/>
                <a:cs typeface="Times New Roman" panose="02020603050405020304" pitchFamily="18" charset="0"/>
              </a:rPr>
              <a:t>TYPES OF CLIENT – SERVER ARCHITECTURES</a:t>
            </a:r>
          </a:p>
        </p:txBody>
      </p:sp>
      <p:sp>
        <p:nvSpPr>
          <p:cNvPr id="3" name="Content Placeholder 2">
            <a:extLst>
              <a:ext uri="{FF2B5EF4-FFF2-40B4-BE49-F238E27FC236}">
                <a16:creationId xmlns:a16="http://schemas.microsoft.com/office/drawing/2014/main" id="{E90BF282-3931-7503-ED3A-86DAF0724E63}"/>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Client – Server Architecture or 2 tier architecture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Client-Server Architecture is a computing model in which the server hosts, delivers and manages most of the resources and services obtained by the client.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876CDDE8-90EF-37FE-8738-165FF7AE0982}"/>
              </a:ext>
            </a:extLst>
          </p:cNvPr>
          <p:cNvPicPr>
            <a:picLocks noChangeAspect="1"/>
          </p:cNvPicPr>
          <p:nvPr/>
        </p:nvPicPr>
        <p:blipFill>
          <a:blip r:embed="rId2"/>
          <a:stretch>
            <a:fillRect/>
          </a:stretch>
        </p:blipFill>
        <p:spPr>
          <a:xfrm>
            <a:off x="4426263" y="3381019"/>
            <a:ext cx="6429994" cy="3292315"/>
          </a:xfrm>
          <a:prstGeom prst="rect">
            <a:avLst/>
          </a:prstGeom>
        </p:spPr>
      </p:pic>
      <p:sp>
        <p:nvSpPr>
          <p:cNvPr id="7" name="TextBox 6">
            <a:extLst>
              <a:ext uri="{FF2B5EF4-FFF2-40B4-BE49-F238E27FC236}">
                <a16:creationId xmlns:a16="http://schemas.microsoft.com/office/drawing/2014/main" id="{AE67BA44-85A7-3495-FC03-9D0EF923B60A}"/>
              </a:ext>
            </a:extLst>
          </p:cNvPr>
          <p:cNvSpPr txBox="1"/>
          <p:nvPr/>
        </p:nvSpPr>
        <p:spPr>
          <a:xfrm>
            <a:off x="5126660" y="6488668"/>
            <a:ext cx="5262283" cy="369332"/>
          </a:xfrm>
          <a:prstGeom prst="rect">
            <a:avLst/>
          </a:prstGeom>
          <a:noFill/>
        </p:spPr>
        <p:txBody>
          <a:bodyPr wrap="square" rtlCol="0">
            <a:spAutoFit/>
          </a:bodyPr>
          <a:lstStyle/>
          <a:p>
            <a:r>
              <a:rPr lang="en-IN" dirty="0"/>
              <a:t>Fig:- Client – Server Architecture or 2-Tier Architecture</a:t>
            </a:r>
          </a:p>
        </p:txBody>
      </p:sp>
    </p:spTree>
    <p:extLst>
      <p:ext uri="{BB962C8B-B14F-4D97-AF65-F5344CB8AC3E}">
        <p14:creationId xmlns:p14="http://schemas.microsoft.com/office/powerpoint/2010/main" val="264219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724</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Mier B</vt:lpstr>
      <vt:lpstr>Times New Roman</vt:lpstr>
      <vt:lpstr>Wingdings</vt:lpstr>
      <vt:lpstr>Office Theme</vt:lpstr>
      <vt:lpstr>BASICS OF IT</vt:lpstr>
      <vt:lpstr>PowerPoint Presentation</vt:lpstr>
      <vt:lpstr>TYPES OF SOFTWARE’S</vt:lpstr>
      <vt:lpstr>IP ADDRESS</vt:lpstr>
      <vt:lpstr>DIFFERENT VERSIONS OF IP ADDRESS</vt:lpstr>
      <vt:lpstr>IPV4 ADDRESS</vt:lpstr>
      <vt:lpstr>IPV6 ADDRESS</vt:lpstr>
      <vt:lpstr>TYPES OF IP ADDRESS</vt:lpstr>
      <vt:lpstr>TYPES OF CLIENT – SERVER ARCHITECTURES</vt:lpstr>
      <vt:lpstr>PowerPoint Presentation</vt:lpstr>
      <vt:lpstr>PowerPoint Presentation</vt:lpstr>
      <vt:lpstr>SERVER</vt:lpstr>
      <vt:lpstr>TYPES OF HIGH AVAILABILITY</vt:lpstr>
      <vt:lpstr>PowerPoint Presentation</vt:lpstr>
      <vt:lpstr>SDLC PROCESS</vt:lpstr>
      <vt:lpstr>Devops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IT</dc:title>
  <dc:creator>GOWTHAM RAJ</dc:creator>
  <cp:lastModifiedBy>GOWTHAM RAJ</cp:lastModifiedBy>
  <cp:revision>21</cp:revision>
  <dcterms:created xsi:type="dcterms:W3CDTF">2022-09-15T08:05:17Z</dcterms:created>
  <dcterms:modified xsi:type="dcterms:W3CDTF">2022-09-15T16:13:27Z</dcterms:modified>
</cp:coreProperties>
</file>