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232D68-B571-4B6D-9D52-232CCFBF51D6}"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150437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32D68-B571-4B6D-9D52-232CCFBF51D6}"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327052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32D68-B571-4B6D-9D52-232CCFBF51D6}"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3528353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32D68-B571-4B6D-9D52-232CCFBF51D6}"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ED30F-F839-4E66-A230-679F0E85244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1869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32D68-B571-4B6D-9D52-232CCFBF51D6}"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1026611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232D68-B571-4B6D-9D52-232CCFBF51D6}"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2566632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232D68-B571-4B6D-9D52-232CCFBF51D6}"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1930729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32D68-B571-4B6D-9D52-232CCFBF51D6}"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1106260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32D68-B571-4B6D-9D52-232CCFBF51D6}"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300250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32D68-B571-4B6D-9D52-232CCFBF51D6}"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308875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32D68-B571-4B6D-9D52-232CCFBF51D6}"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340935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232D68-B571-4B6D-9D52-232CCFBF51D6}"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366110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232D68-B571-4B6D-9D52-232CCFBF51D6}"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29841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232D68-B571-4B6D-9D52-232CCFBF51D6}"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184944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32D68-B571-4B6D-9D52-232CCFBF51D6}"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19583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32D68-B571-4B6D-9D52-232CCFBF51D6}"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409311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232D68-B571-4B6D-9D52-232CCFBF51D6}"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ED30F-F839-4E66-A230-679F0E852440}" type="slidenum">
              <a:rPr lang="en-IN" smtClean="0"/>
              <a:t>‹#›</a:t>
            </a:fld>
            <a:endParaRPr lang="en-IN"/>
          </a:p>
        </p:txBody>
      </p:sp>
    </p:spTree>
    <p:extLst>
      <p:ext uri="{BB962C8B-B14F-4D97-AF65-F5344CB8AC3E}">
        <p14:creationId xmlns:p14="http://schemas.microsoft.com/office/powerpoint/2010/main" val="299529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A232D68-B571-4B6D-9D52-232CCFBF51D6}" type="datetimeFigureOut">
              <a:rPr lang="en-IN" smtClean="0"/>
              <a:t>27-09-2022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AED30F-F839-4E66-A230-679F0E852440}" type="slidenum">
              <a:rPr lang="en-IN" smtClean="0"/>
              <a:t>‹#›</a:t>
            </a:fld>
            <a:endParaRPr lang="en-IN"/>
          </a:p>
        </p:txBody>
      </p:sp>
    </p:spTree>
    <p:extLst>
      <p:ext uri="{BB962C8B-B14F-4D97-AF65-F5344CB8AC3E}">
        <p14:creationId xmlns:p14="http://schemas.microsoft.com/office/powerpoint/2010/main" val="1780864205"/>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50AC21-D6F8-8060-B0AD-D1E8E4301FDD}"/>
              </a:ext>
            </a:extLst>
          </p:cNvPr>
          <p:cNvSpPr>
            <a:spLocks noGrp="1"/>
          </p:cNvSpPr>
          <p:nvPr>
            <p:ph type="subTitle" idx="1"/>
          </p:nvPr>
        </p:nvSpPr>
        <p:spPr>
          <a:xfrm>
            <a:off x="1299883" y="2884862"/>
            <a:ext cx="9144000" cy="1655762"/>
          </a:xfrm>
        </p:spPr>
        <p:txBody>
          <a:bodyPr anchor="ctr">
            <a:normAutofit fontScale="77500" lnSpcReduction="20000"/>
          </a:bodyPr>
          <a:lstStyle/>
          <a:p>
            <a:pPr algn="ctr"/>
            <a:r>
              <a:rPr lang="en-IN" sz="3600" dirty="0">
                <a:solidFill>
                  <a:srgbClr val="FFC000"/>
                </a:solidFill>
                <a:latin typeface="Arial Black" panose="020B0A04020102020204" pitchFamily="34" charset="0"/>
              </a:rPr>
              <a:t>IDENTITY and ACCESS MANAGEMENT </a:t>
            </a:r>
          </a:p>
          <a:p>
            <a:pPr algn="ctr"/>
            <a:r>
              <a:rPr lang="en-IN" sz="3600" dirty="0">
                <a:solidFill>
                  <a:srgbClr val="FFC000"/>
                </a:solidFill>
                <a:latin typeface="Arial Black" panose="020B0A04020102020204" pitchFamily="34" charset="0"/>
              </a:rPr>
              <a:t>&amp; </a:t>
            </a:r>
          </a:p>
          <a:p>
            <a:pPr algn="ctr"/>
            <a:r>
              <a:rPr lang="en-IN" sz="3600" dirty="0">
                <a:solidFill>
                  <a:srgbClr val="FFC000"/>
                </a:solidFill>
                <a:latin typeface="Arial Black" panose="020B0A04020102020204" pitchFamily="34" charset="0"/>
              </a:rPr>
              <a:t>AMAZON S3</a:t>
            </a:r>
          </a:p>
        </p:txBody>
      </p:sp>
    </p:spTree>
    <p:extLst>
      <p:ext uri="{BB962C8B-B14F-4D97-AF65-F5344CB8AC3E}">
        <p14:creationId xmlns:p14="http://schemas.microsoft.com/office/powerpoint/2010/main" val="247170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886E-A367-C07C-E579-BBB4D19A6C91}"/>
              </a:ext>
            </a:extLst>
          </p:cNvPr>
          <p:cNvSpPr>
            <a:spLocks noGrp="1"/>
          </p:cNvSpPr>
          <p:nvPr>
            <p:ph type="title"/>
          </p:nvPr>
        </p:nvSpPr>
        <p:spPr>
          <a:xfrm>
            <a:off x="663389" y="430307"/>
            <a:ext cx="11528611" cy="1415968"/>
          </a:xfrm>
        </p:spPr>
        <p:txBody>
          <a:bodyPr/>
          <a:lstStyle/>
          <a:p>
            <a:pPr algn="l"/>
            <a:r>
              <a:rPr lang="en-IN" dirty="0">
                <a:solidFill>
                  <a:srgbClr val="FFC000"/>
                </a:solidFill>
                <a:latin typeface="Times New Roman" panose="02020603050405020304" pitchFamily="18" charset="0"/>
                <a:cs typeface="Times New Roman" panose="02020603050405020304" pitchFamily="18" charset="0"/>
              </a:rPr>
              <a:t>Steps to Create &amp; Attach volume to instance</a:t>
            </a:r>
          </a:p>
        </p:txBody>
      </p:sp>
      <p:sp>
        <p:nvSpPr>
          <p:cNvPr id="3" name="Content Placeholder 2">
            <a:extLst>
              <a:ext uri="{FF2B5EF4-FFF2-40B4-BE49-F238E27FC236}">
                <a16:creationId xmlns:a16="http://schemas.microsoft.com/office/drawing/2014/main" id="{09989E65-6654-025F-C7AD-8CD397CB8DE1}"/>
              </a:ext>
            </a:extLst>
          </p:cNvPr>
          <p:cNvSpPr>
            <a:spLocks noGrp="1"/>
          </p:cNvSpPr>
          <p:nvPr>
            <p:ph idx="1"/>
          </p:nvPr>
        </p:nvSpPr>
        <p:spPr>
          <a:xfrm>
            <a:off x="913795" y="1766047"/>
            <a:ext cx="10353762" cy="4482353"/>
          </a:xfrm>
        </p:spPr>
        <p:txBody>
          <a:bodyPr>
            <a:normAutofit lnSpcReduction="10000"/>
          </a:bodyPr>
          <a:lstStyle/>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1: - Open the Amazon EC2 console </a:t>
            </a: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2: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In the navigation pane, choose Volumes.</a:t>
            </a: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3: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Choose Create volume.</a:t>
            </a: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4: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For Volume type, choose the type of volume to create.</a:t>
            </a: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5: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For Size, enter the size of the volume, in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GiB.</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6: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For Availability Zone, choose the Availability Zone in which to create the volume. </a:t>
            </a: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7: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 volume can be attached only to an instance that is in the same Availability Zone.</a:t>
            </a: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8: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Create volume</a:t>
            </a: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9: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Select the volume to attach and choose Actions, Attach volume.</a:t>
            </a: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10: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For Instance, enter the ID of the instance or select the instance from the list of options.</a:t>
            </a:r>
          </a:p>
          <a:p>
            <a:pPr lvl="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11: -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Choose Attach volume.</a:t>
            </a:r>
          </a:p>
          <a:p>
            <a:pPr>
              <a:lnSpc>
                <a:spcPct val="10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53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D242-4695-2927-424A-C20B4584313B}"/>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Snapshot</a:t>
            </a:r>
          </a:p>
        </p:txBody>
      </p:sp>
      <p:sp>
        <p:nvSpPr>
          <p:cNvPr id="3" name="Content Placeholder 2">
            <a:extLst>
              <a:ext uri="{FF2B5EF4-FFF2-40B4-BE49-F238E27FC236}">
                <a16:creationId xmlns:a16="http://schemas.microsoft.com/office/drawing/2014/main" id="{025E5E8F-B432-57D0-E51B-F8014EFCB1CB}"/>
              </a:ext>
            </a:extLst>
          </p:cNvPr>
          <p:cNvSpPr>
            <a:spLocks noGrp="1"/>
          </p:cNvSpPr>
          <p:nvPr>
            <p:ph idx="1"/>
          </p:nvPr>
        </p:nvSpPr>
        <p:spPr/>
        <p:txBody>
          <a:bodyPr>
            <a:normAutofit/>
          </a:bodyPr>
          <a:lstStyle/>
          <a:p>
            <a:pPr marL="670560" indent="-34290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Snapshots are a point-in-time copy of your data, and can be used to enable disaster recovery, migrate data across regions and accounts, and improve backup compliance.</a:t>
            </a:r>
          </a:p>
          <a:p>
            <a:pPr marL="670560" indent="-342900" algn="just">
              <a:lnSpc>
                <a:spcPct val="10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can create and manage our EBS Snapshots through the AWS Management Console, AWS Command Line Interface (CLI).</a:t>
            </a:r>
          </a:p>
          <a:p>
            <a:pPr marL="670560" indent="-342900" algn="just">
              <a:lnSpc>
                <a:spcPct val="10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Snapshots that are taken from encrypted volumes are automatically encrypted. Volumes that are created from encrypted snapshots are also automatically encrypted. our encrypted volumes and any associated snapshots always remain protected.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27660" indent="0" algn="just">
              <a:lnSpc>
                <a:spcPct val="100000"/>
              </a:lnSpc>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27660" indent="0">
              <a:lnSpc>
                <a:spcPct val="100000"/>
              </a:lnSpc>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14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53FD-0F8E-2FA6-D23C-0A0678BCBA13}"/>
              </a:ext>
            </a:extLst>
          </p:cNvPr>
          <p:cNvSpPr>
            <a:spLocks noGrp="1"/>
          </p:cNvSpPr>
          <p:nvPr>
            <p:ph type="title"/>
          </p:nvPr>
        </p:nvSpPr>
        <p:spPr/>
        <p:txBody>
          <a:bodyPr>
            <a:normAutofit/>
          </a:bodyPr>
          <a:lstStyle/>
          <a:p>
            <a:pPr algn="l"/>
            <a:r>
              <a:rPr lang="en-IN" dirty="0">
                <a:solidFill>
                  <a:srgbClr val="FFC000"/>
                </a:solidFill>
                <a:latin typeface="Times New Roman" panose="02020603050405020304" pitchFamily="18" charset="0"/>
                <a:cs typeface="Times New Roman" panose="02020603050405020304" pitchFamily="18" charset="0"/>
              </a:rPr>
              <a:t>Snapshots </a:t>
            </a:r>
            <a:r>
              <a:rPr lang="en-IN" cap="none" dirty="0">
                <a:solidFill>
                  <a:srgbClr val="FFC000"/>
                </a:solidFill>
                <a:latin typeface="Times New Roman" panose="02020603050405020304" pitchFamily="18" charset="0"/>
                <a:cs typeface="Times New Roman" panose="02020603050405020304" pitchFamily="18" charset="0"/>
              </a:rPr>
              <a:t>vs </a:t>
            </a:r>
            <a:r>
              <a:rPr lang="en-IN"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Elastic Block Storage(</a:t>
            </a:r>
            <a:r>
              <a:rPr lang="en-IN" dirty="0">
                <a:solidFill>
                  <a:srgbClr val="FFC000"/>
                </a:solidFill>
                <a:latin typeface="Times New Roman" panose="02020603050405020304" pitchFamily="18" charset="0"/>
                <a:cs typeface="Times New Roman" panose="02020603050405020304" pitchFamily="18" charset="0"/>
              </a:rPr>
              <a:t>EBS)</a:t>
            </a:r>
          </a:p>
        </p:txBody>
      </p:sp>
      <p:sp>
        <p:nvSpPr>
          <p:cNvPr id="3" name="Content Placeholder 2">
            <a:extLst>
              <a:ext uri="{FF2B5EF4-FFF2-40B4-BE49-F238E27FC236}">
                <a16:creationId xmlns:a16="http://schemas.microsoft.com/office/drawing/2014/main" id="{8AA20EDF-9D39-8D90-65B4-5CB20ED85737}"/>
              </a:ext>
            </a:extLst>
          </p:cNvPr>
          <p:cNvSpPr>
            <a:spLocks noGrp="1"/>
          </p:cNvSpPr>
          <p:nvPr>
            <p:ph idx="1"/>
          </p:nvPr>
        </p:nvSpPr>
        <p:spPr/>
        <p:txBody>
          <a:bodyPr/>
          <a:lstStyle/>
          <a:p>
            <a:pPr>
              <a:lnSpc>
                <a:spcPct val="100000"/>
              </a:lnSpc>
              <a:buFont typeface="Wingdings" panose="05000000000000000000" pitchFamily="2" charset="2"/>
              <a:buChar char="Ø"/>
            </a:pPr>
            <a:r>
              <a:rPr lang="en-IN" sz="2400" b="1" u="sng"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Snapshots</a:t>
            </a:r>
          </a:p>
          <a:p>
            <a:pPr marL="457200" lvl="1" indent="0">
              <a:lnSpc>
                <a:spcPct val="10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Snapshots are copy of the one of the EBS volume and can be used to enable disaster recovery, migrate data across regions and accounts, and improve backup compliance. We can create and manage your EBS Snapshots through the AWS Management Console, AWS Command Line Interface (CLI)</a:t>
            </a:r>
          </a:p>
          <a:p>
            <a:pPr>
              <a:lnSpc>
                <a:spcPct val="100000"/>
              </a:lnSpc>
              <a:buFont typeface="Wingdings" panose="05000000000000000000" pitchFamily="2" charset="2"/>
              <a:buChar char="Ø"/>
            </a:pPr>
            <a:r>
              <a:rPr lang="en-IN" sz="2400" b="1" u="sng"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Elastic Block Storage(EBS)</a:t>
            </a:r>
          </a:p>
          <a:p>
            <a:pPr marL="457200" lvl="1" indent="0">
              <a:lnSpc>
                <a:spcPct val="10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Block-Level Storage device that we can attach to our instances. After we attach a volume to an instance, we can use it as a physical hard drive. EBS volumes are flexible in same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aws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region. For current-generation volumes attached to current-generation instance types and change volume type on live production volumes. </a:t>
            </a:r>
          </a:p>
        </p:txBody>
      </p:sp>
    </p:spTree>
    <p:extLst>
      <p:ext uri="{BB962C8B-B14F-4D97-AF65-F5344CB8AC3E}">
        <p14:creationId xmlns:p14="http://schemas.microsoft.com/office/powerpoint/2010/main" val="206577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9421-606C-73EA-CB8F-99EB65B0596D}"/>
              </a:ext>
            </a:extLst>
          </p:cNvPr>
          <p:cNvSpPr>
            <a:spLocks noGrp="1"/>
          </p:cNvSpPr>
          <p:nvPr>
            <p:ph type="title"/>
          </p:nvPr>
        </p:nvSpPr>
        <p:spPr>
          <a:xfrm>
            <a:off x="913795" y="286871"/>
            <a:ext cx="10353761" cy="1326321"/>
          </a:xfrm>
        </p:spPr>
        <p:txBody>
          <a:bodyPr/>
          <a:lstStyle/>
          <a:p>
            <a:pPr algn="l"/>
            <a:r>
              <a:rPr lang="en-IN" dirty="0">
                <a:solidFill>
                  <a:srgbClr val="FFC000"/>
                </a:solidFill>
                <a:latin typeface="Times New Roman" panose="02020603050405020304" pitchFamily="18" charset="0"/>
                <a:cs typeface="Times New Roman" panose="02020603050405020304" pitchFamily="18" charset="0"/>
              </a:rPr>
              <a:t>Life cycle of </a:t>
            </a:r>
            <a:r>
              <a:rPr lang="en-IN" dirty="0" err="1">
                <a:solidFill>
                  <a:srgbClr val="FFC000"/>
                </a:solidFill>
                <a:latin typeface="Times New Roman" panose="02020603050405020304" pitchFamily="18" charset="0"/>
                <a:cs typeface="Times New Roman" panose="02020603050405020304" pitchFamily="18" charset="0"/>
              </a:rPr>
              <a:t>ami</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D0DCA8-6EE2-56F1-795E-FA82EA39E536}"/>
              </a:ext>
            </a:extLst>
          </p:cNvPr>
          <p:cNvSpPr>
            <a:spLocks noGrp="1"/>
          </p:cNvSpPr>
          <p:nvPr>
            <p:ph idx="1"/>
          </p:nvPr>
        </p:nvSpPr>
        <p:spPr>
          <a:xfrm>
            <a:off x="924443" y="1317813"/>
            <a:ext cx="10343113" cy="5091952"/>
          </a:xfrm>
        </p:spPr>
        <p:txBody>
          <a:bodyPr>
            <a:noAutofit/>
          </a:bodyPr>
          <a:lstStyle/>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Create Snapshot by using Volume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Select Volume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Actions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Create Snapshot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EBS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Snapshots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Select Snapshot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Actions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Create Image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Select under Image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Select AMI</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Launch the Instance using Selected AMI</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8859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8918-6B96-9F65-E720-5A7E7F5EF023}"/>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Elastic File Storage(EFS)</a:t>
            </a:r>
          </a:p>
        </p:txBody>
      </p:sp>
      <p:sp>
        <p:nvSpPr>
          <p:cNvPr id="3" name="Content Placeholder 2">
            <a:extLst>
              <a:ext uri="{FF2B5EF4-FFF2-40B4-BE49-F238E27FC236}">
                <a16:creationId xmlns:a16="http://schemas.microsoft.com/office/drawing/2014/main" id="{E5FD8FCE-CE7D-A103-F774-8446E7A0710B}"/>
              </a:ext>
            </a:extLst>
          </p:cNvPr>
          <p:cNvSpPr>
            <a:spLocks noGrp="1"/>
          </p:cNvSpPr>
          <p:nvPr>
            <p:ph idx="1"/>
          </p:nvPr>
        </p:nvSpPr>
        <p:spPr/>
        <p:txBody>
          <a:bodyPr>
            <a:noAutofit/>
          </a:bodyPr>
          <a:lstStyle/>
          <a:p>
            <a:r>
              <a:rPr lang="en-US" b="0" i="0" dirty="0">
                <a:effectLst/>
                <a:latin typeface="Times New Roman" panose="02020603050405020304" pitchFamily="18" charset="0"/>
                <a:cs typeface="Times New Roman" panose="02020603050405020304" pitchFamily="18" charset="0"/>
              </a:rPr>
              <a:t>Amazon EFS provides a simple, serverless, set-and-forget elastic file system for use with AWS Cloud services and on-premises resources. </a:t>
            </a:r>
          </a:p>
          <a:p>
            <a:r>
              <a:rPr lang="en-US" b="0" i="0" dirty="0">
                <a:effectLst/>
                <a:latin typeface="Times New Roman" panose="02020603050405020304" pitchFamily="18" charset="0"/>
                <a:cs typeface="Times New Roman" panose="02020603050405020304" pitchFamily="18" charset="0"/>
              </a:rPr>
              <a:t>It is built to scale on demand to petabytes without disrupting applications, growing and shrinking automatically as you add and remove files, eliminating the need to provision and manage capacity to accommodate growth. </a:t>
            </a:r>
          </a:p>
          <a:p>
            <a:r>
              <a:rPr lang="en-US" b="0" i="0" dirty="0">
                <a:effectLst/>
                <a:latin typeface="Times New Roman" panose="02020603050405020304" pitchFamily="18" charset="0"/>
                <a:cs typeface="Times New Roman" panose="02020603050405020304" pitchFamily="18" charset="0"/>
              </a:rPr>
              <a:t>Amazon EFS has a simple web services interface that allows you to create and configure file systems quickly and easily. </a:t>
            </a:r>
          </a:p>
          <a:p>
            <a:r>
              <a:rPr lang="en-US" b="0" i="0" dirty="0">
                <a:effectLst/>
                <a:latin typeface="Times New Roman" panose="02020603050405020304" pitchFamily="18" charset="0"/>
                <a:cs typeface="Times New Roman" panose="02020603050405020304" pitchFamily="18" charset="0"/>
              </a:rPr>
              <a:t>The service manages all the file storage infrastructure for us, so we can avoid the complexity of deploying, patching, and maintaining complex file system configurations.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80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1BC2-9A10-BD0D-34D2-CBCDA7A90CE4}"/>
              </a:ext>
            </a:extLst>
          </p:cNvPr>
          <p:cNvSpPr>
            <a:spLocks noGrp="1"/>
          </p:cNvSpPr>
          <p:nvPr>
            <p:ph type="title"/>
          </p:nvPr>
        </p:nvSpPr>
        <p:spPr/>
        <p:txBody>
          <a:bodyPr>
            <a:normAutofit/>
          </a:bodyPr>
          <a:lstStyle/>
          <a:p>
            <a:pPr algn="l"/>
            <a:r>
              <a:rPr lang="en-IN"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steps to create bucket</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CCBCC5-F3FD-A03F-BD97-30A2EC812D08}"/>
              </a:ext>
            </a:extLst>
          </p:cNvPr>
          <p:cNvSpPr>
            <a:spLocks noGrp="1"/>
          </p:cNvSpPr>
          <p:nvPr>
            <p:ph idx="1"/>
          </p:nvPr>
        </p:nvSpPr>
        <p:spPr/>
        <p:txBody>
          <a:bodyPr/>
          <a:lstStyle/>
          <a:p>
            <a:pPr marL="514350" indent="-285750" algn="just">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Step 1: - Open Amazon Console and select S3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gn="just">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Step 2: - Click on Create bucket and give a bucket name (should be unique) because it is global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gn="just">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Step 3: - Select the object ownership of bucket.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gn="just">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Step 4: - If ACL enabled, we need to uncheck the box for block all public access.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285750" algn="just">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Step 5: - Enable Bucket version to create a version of file and click to create bucket.</a:t>
            </a:r>
          </a:p>
        </p:txBody>
      </p:sp>
    </p:spTree>
    <p:extLst>
      <p:ext uri="{BB962C8B-B14F-4D97-AF65-F5344CB8AC3E}">
        <p14:creationId xmlns:p14="http://schemas.microsoft.com/office/powerpoint/2010/main" val="4254326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6EB4-4F3B-CAD9-F063-1A6A1588E8EC}"/>
              </a:ext>
            </a:extLst>
          </p:cNvPr>
          <p:cNvSpPr>
            <a:spLocks noGrp="1"/>
          </p:cNvSpPr>
          <p:nvPr>
            <p:ph type="title"/>
          </p:nvPr>
        </p:nvSpPr>
        <p:spPr/>
        <p:txBody>
          <a:bodyPr/>
          <a:lstStyle/>
          <a:p>
            <a:pPr algn="l"/>
            <a:r>
              <a:rPr lang="en-IN"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Amazon Data lifecycle manager</a:t>
            </a:r>
          </a:p>
        </p:txBody>
      </p:sp>
      <p:sp>
        <p:nvSpPr>
          <p:cNvPr id="3" name="Content Placeholder 2">
            <a:extLst>
              <a:ext uri="{FF2B5EF4-FFF2-40B4-BE49-F238E27FC236}">
                <a16:creationId xmlns:a16="http://schemas.microsoft.com/office/drawing/2014/main" id="{C9426467-A1EA-7098-04DF-6984BD795DBE}"/>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Protect valuable data by enforcing a regular backup schedule. </a:t>
            </a:r>
          </a:p>
          <a:p>
            <a:r>
              <a:rPr lang="en-US" b="0" i="0" dirty="0">
                <a:effectLst/>
                <a:latin typeface="Times New Roman" panose="02020603050405020304" pitchFamily="18" charset="0"/>
                <a:cs typeface="Times New Roman" panose="02020603050405020304" pitchFamily="18" charset="0"/>
              </a:rPr>
              <a:t>Create standardized AMIs that can be refreshed at regular intervals. </a:t>
            </a:r>
          </a:p>
          <a:p>
            <a:r>
              <a:rPr lang="en-US" b="0" i="0" dirty="0">
                <a:effectLst/>
                <a:latin typeface="Times New Roman" panose="02020603050405020304" pitchFamily="18" charset="0"/>
                <a:cs typeface="Times New Roman" panose="02020603050405020304" pitchFamily="18" charset="0"/>
              </a:rPr>
              <a:t>Retain backups as required by internal compliance. </a:t>
            </a:r>
          </a:p>
          <a:p>
            <a:r>
              <a:rPr lang="en-US" b="0" i="0" dirty="0">
                <a:effectLst/>
                <a:latin typeface="Times New Roman" panose="02020603050405020304" pitchFamily="18" charset="0"/>
                <a:cs typeface="Times New Roman" panose="02020603050405020304" pitchFamily="18" charset="0"/>
              </a:rPr>
              <a:t>Reduce storage costs by deleting outdated backups. </a:t>
            </a:r>
          </a:p>
          <a:p>
            <a:r>
              <a:rPr lang="en-US" b="0" i="0" dirty="0">
                <a:effectLst/>
                <a:latin typeface="Times New Roman" panose="02020603050405020304" pitchFamily="18" charset="0"/>
                <a:cs typeface="Times New Roman" panose="02020603050405020304" pitchFamily="18" charset="0"/>
              </a:rPr>
              <a:t>Create disaster recovery backup policies that back up data to isolated accounts.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741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38E5-C697-CCB1-1227-CB4B60BF84AB}"/>
              </a:ext>
            </a:extLst>
          </p:cNvPr>
          <p:cNvSpPr>
            <a:spLocks noGrp="1"/>
          </p:cNvSpPr>
          <p:nvPr>
            <p:ph type="title"/>
          </p:nvPr>
        </p:nvSpPr>
        <p:spPr/>
        <p:txBody>
          <a:bodyPr>
            <a:normAutofit/>
          </a:bodyPr>
          <a:lstStyle/>
          <a:p>
            <a:pPr algn="l"/>
            <a:r>
              <a:rPr lang="en-IN" dirty="0">
                <a:solidFill>
                  <a:srgbClr val="FFC000"/>
                </a:solidFill>
                <a:effectLst/>
                <a:latin typeface="Times New Roman" panose="02020603050405020304" pitchFamily="18" charset="0"/>
                <a:ea typeface="Calibri" panose="020F0502020204030204" pitchFamily="34" charset="0"/>
              </a:rPr>
              <a:t>replication</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E01014-A068-7F3F-6DB4-DCA5A8C89136}"/>
              </a:ext>
            </a:extLst>
          </p:cNvPr>
          <p:cNvSpPr>
            <a:spLocks noGrp="1"/>
          </p:cNvSpPr>
          <p:nvPr>
            <p:ph idx="1"/>
          </p:nvPr>
        </p:nvSpPr>
        <p:spPr/>
        <p:txBody>
          <a:bodyPr/>
          <a:lstStyle/>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Replication is the automatic, asynchronous copying of objects across buckets in the same or different AWS Regions. </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Replication copies newly created objects and object updates from a source bucket to a destination bucket or buckets. </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Replication rules define which source bucket objects to replicate and the destination bucket or buckets where the replicated objects are stored. </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If you specify an object version ID to delete, Amazon S3 deletes that object version in the source bucket. But it doesn't replicate the deletion in the destination bucket.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59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ADAE-2CC5-3494-91CB-B165E1F7AB23}"/>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Types of replication</a:t>
            </a:r>
          </a:p>
        </p:txBody>
      </p:sp>
      <p:sp>
        <p:nvSpPr>
          <p:cNvPr id="3" name="Content Placeholder 2">
            <a:extLst>
              <a:ext uri="{FF2B5EF4-FFF2-40B4-BE49-F238E27FC236}">
                <a16:creationId xmlns:a16="http://schemas.microsoft.com/office/drawing/2014/main" id="{6314B9C1-BCB1-8730-44EF-503106CF405C}"/>
              </a:ext>
            </a:extLst>
          </p:cNvPr>
          <p:cNvSpPr>
            <a:spLocks noGrp="1"/>
          </p:cNvSpPr>
          <p:nvPr>
            <p:ph idx="1"/>
          </p:nvPr>
        </p:nvSpPr>
        <p:spPr/>
        <p:txBody>
          <a:bodyPr>
            <a:normAutofit fontScale="92500" lnSpcReduction="20000"/>
          </a:bodyPr>
          <a:lstStyle/>
          <a:p>
            <a:pPr marL="0" indent="0">
              <a:buNone/>
            </a:pPr>
            <a:r>
              <a:rPr lang="en-IN" sz="2200" dirty="0">
                <a:latin typeface="Times New Roman" panose="02020603050405020304" pitchFamily="18" charset="0"/>
                <a:cs typeface="Times New Roman" panose="02020603050405020304" pitchFamily="18" charset="0"/>
              </a:rPr>
              <a:t>There are TWO types of Replication </a:t>
            </a:r>
          </a:p>
          <a:p>
            <a:pPr marL="457200" indent="-457200">
              <a:buFont typeface="+mj-lt"/>
              <a:buAutoNum type="arabicPeriod"/>
            </a:pPr>
            <a:r>
              <a:rPr lang="en-IN" sz="2200" b="1" u="sng" dirty="0">
                <a:solidFill>
                  <a:srgbClr val="FFC000"/>
                </a:solidFill>
                <a:latin typeface="Times New Roman" panose="02020603050405020304" pitchFamily="18" charset="0"/>
                <a:cs typeface="Times New Roman" panose="02020603050405020304" pitchFamily="18" charset="0"/>
              </a:rPr>
              <a:t>Same Region Replication(SRR) </a:t>
            </a:r>
          </a:p>
          <a:p>
            <a:pPr marL="914400" lvl="2" indent="0">
              <a:buNone/>
            </a:pPr>
            <a:r>
              <a:rPr lang="en-US" sz="2200" b="0" i="0" dirty="0">
                <a:effectLst/>
                <a:latin typeface="Times New Roman" panose="02020603050405020304" pitchFamily="18" charset="0"/>
                <a:cs typeface="Times New Roman" panose="02020603050405020304" pitchFamily="18" charset="0"/>
              </a:rPr>
              <a:t>Automatically replicates data between buckets within the same AWS Region. Replication can be set up at a bucket level, a shared prefix level, or an object level using S3 object tags. SRR can be used to make a second copy of data in the same AWS Region.</a:t>
            </a:r>
            <a:endParaRPr lang="en-IN"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200" b="1" u="sng" dirty="0">
                <a:solidFill>
                  <a:srgbClr val="FFC000"/>
                </a:solidFill>
                <a:latin typeface="Times New Roman" panose="02020603050405020304" pitchFamily="18" charset="0"/>
                <a:cs typeface="Times New Roman" panose="02020603050405020304" pitchFamily="18" charset="0"/>
              </a:rPr>
              <a:t>Cross Region Replication(CRR)</a:t>
            </a:r>
          </a:p>
          <a:p>
            <a:pPr marL="914400" lvl="2" indent="0">
              <a:buNone/>
            </a:pPr>
            <a:r>
              <a:rPr lang="en-US" sz="2200" b="0" i="0" dirty="0">
                <a:effectLst/>
                <a:latin typeface="Times New Roman" panose="02020603050405020304" pitchFamily="18" charset="0"/>
                <a:cs typeface="Times New Roman" panose="02020603050405020304" pitchFamily="18" charset="0"/>
              </a:rPr>
              <a:t>Automatically replicates data between buckets across different AWS Regions. Provides the ability to replicate data at a bucket level, a shared prefix level, or an object level using S3 object tags. CRR provides lower-latency data access in different geographic regions. CRR can help with compliance requirements to store copies from different regions.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99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5141-CA72-E84C-7937-27B21316395B}"/>
              </a:ext>
            </a:extLst>
          </p:cNvPr>
          <p:cNvSpPr>
            <a:spLocks noGrp="1"/>
          </p:cNvSpPr>
          <p:nvPr>
            <p:ph type="title"/>
          </p:nvPr>
        </p:nvSpPr>
        <p:spPr>
          <a:xfrm>
            <a:off x="913795" y="609600"/>
            <a:ext cx="10489311" cy="1326321"/>
          </a:xfrm>
        </p:spPr>
        <p:txBody>
          <a:bodyPr/>
          <a:lstStyle/>
          <a:p>
            <a:pPr algn="l"/>
            <a:r>
              <a:rPr lang="en-IN" dirty="0">
                <a:solidFill>
                  <a:srgbClr val="FFC000"/>
                </a:solidFill>
                <a:latin typeface="Times New Roman" panose="02020603050405020304" pitchFamily="18" charset="0"/>
                <a:cs typeface="Times New Roman" panose="02020603050405020304" pitchFamily="18" charset="0"/>
              </a:rPr>
              <a:t>Steps to create same region replication</a:t>
            </a:r>
          </a:p>
        </p:txBody>
      </p:sp>
      <p:sp>
        <p:nvSpPr>
          <p:cNvPr id="3" name="Content Placeholder 2">
            <a:extLst>
              <a:ext uri="{FF2B5EF4-FFF2-40B4-BE49-F238E27FC236}">
                <a16:creationId xmlns:a16="http://schemas.microsoft.com/office/drawing/2014/main" id="{F6CB616F-0B8D-CC7D-C734-069B9256D572}"/>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Step 1: - Create two buckets in same </a:t>
            </a:r>
            <a:r>
              <a:rPr lang="en-IN" dirty="0" err="1">
                <a:latin typeface="Times New Roman" panose="02020603050405020304" pitchFamily="18" charset="0"/>
                <a:cs typeface="Times New Roman" panose="02020603050405020304" pitchFamily="18" charset="0"/>
              </a:rPr>
              <a:t>aws</a:t>
            </a:r>
            <a:r>
              <a:rPr lang="en-IN" dirty="0">
                <a:latin typeface="Times New Roman" panose="02020603050405020304" pitchFamily="18" charset="0"/>
                <a:cs typeface="Times New Roman" panose="02020603050405020304" pitchFamily="18" charset="0"/>
              </a:rPr>
              <a:t> region.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Step 2: - Create a replication rule in source bucket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Step 3: - Select source bucket in that select option management add replication rule and choose 		    the destination bucket in same region and Click on create rule.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Step 4: - Upload a file in Source Bucket and same file replicates in destination bucket.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31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8076-0D37-141A-2237-DAAD10678CAE}"/>
              </a:ext>
            </a:extLst>
          </p:cNvPr>
          <p:cNvSpPr>
            <a:spLocks noGrp="1"/>
          </p:cNvSpPr>
          <p:nvPr>
            <p:ph type="title"/>
          </p:nvPr>
        </p:nvSpPr>
        <p:spPr/>
        <p:txBody>
          <a:bodyPr>
            <a:normAutofit/>
          </a:bodyPr>
          <a:lstStyle/>
          <a:p>
            <a:pPr algn="l"/>
            <a:r>
              <a:rPr lang="en-IN"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Identity and access management(iam)</a:t>
            </a:r>
          </a:p>
        </p:txBody>
      </p:sp>
      <p:sp>
        <p:nvSpPr>
          <p:cNvPr id="3" name="Content Placeholder 2">
            <a:extLst>
              <a:ext uri="{FF2B5EF4-FFF2-40B4-BE49-F238E27FC236}">
                <a16:creationId xmlns:a16="http://schemas.microsoft.com/office/drawing/2014/main" id="{FB1745C7-894B-3C2D-43C5-A8526374CF6D}"/>
              </a:ext>
            </a:extLst>
          </p:cNvPr>
          <p:cNvSpPr>
            <a:spLocks noGrp="1"/>
          </p:cNvSpPr>
          <p:nvPr>
            <p:ph idx="1"/>
          </p:nvPr>
        </p:nvSpPr>
        <p:spPr>
          <a:xfrm>
            <a:off x="913795" y="1855040"/>
            <a:ext cx="9905999" cy="3909266"/>
          </a:xfrm>
        </p:spPr>
        <p:txBody>
          <a:bodyPr>
            <a:normAutofit/>
          </a:bodyPr>
          <a:lstStyle/>
          <a:p>
            <a:pPr marL="0" indent="0" algn="just">
              <a:buNone/>
            </a:pPr>
            <a:r>
              <a:rPr lang="en-US" sz="2000" b="0" i="0" dirty="0">
                <a:effectLst/>
                <a:latin typeface="Times New Roman" panose="02020603050405020304" pitchFamily="18" charset="0"/>
                <a:cs typeface="Times New Roman" panose="02020603050405020304" pitchFamily="18" charset="0"/>
              </a:rPr>
              <a:t>Identity and Access Management (IAM) is a web service that helps you securely control access to AWS resources. </a:t>
            </a:r>
            <a:r>
              <a:rPr lang="en-US" sz="2000" b="0" i="0">
                <a:effectLst/>
                <a:latin typeface="Times New Roman" panose="02020603050405020304" pitchFamily="18" charset="0"/>
                <a:cs typeface="Times New Roman" panose="02020603050405020304" pitchFamily="18" charset="0"/>
              </a:rPr>
              <a:t>We can use </a:t>
            </a:r>
            <a:r>
              <a:rPr lang="en-US" sz="2000" b="0" i="0" dirty="0">
                <a:effectLst/>
                <a:latin typeface="Times New Roman" panose="02020603050405020304" pitchFamily="18" charset="0"/>
                <a:cs typeface="Times New Roman" panose="02020603050405020304" pitchFamily="18" charset="0"/>
              </a:rPr>
              <a:t>IAM to control who is authenticated (signed in) and authorized (has permissions) to use resources.</a:t>
            </a:r>
          </a:p>
          <a:p>
            <a:pPr marL="0" indent="0" algn="just">
              <a:buNone/>
            </a:pPr>
            <a:r>
              <a:rPr lang="en-US" b="1" u="sng" dirty="0">
                <a:solidFill>
                  <a:srgbClr val="FFFF00"/>
                </a:solidFill>
                <a:effectLst/>
                <a:latin typeface="Times New Roman" panose="02020603050405020304" pitchFamily="18" charset="0"/>
                <a:cs typeface="Times New Roman" panose="02020603050405020304" pitchFamily="18" charset="0"/>
              </a:rPr>
              <a:t>Features of IAM</a:t>
            </a:r>
          </a:p>
          <a:p>
            <a:pPr lvl="1"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Shared access to root user AWS account with out sharing password.</a:t>
            </a:r>
          </a:p>
          <a:p>
            <a:pPr lvl="1"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Secure access to AWS resources for applications that run on Amazon EC2.</a:t>
            </a:r>
          </a:p>
          <a:p>
            <a:pPr lvl="1" algn="just">
              <a:buFont typeface="Wingdings" panose="05000000000000000000" pitchFamily="2" charset="2"/>
              <a:buChar char="Ø"/>
            </a:pPr>
            <a:r>
              <a:rPr lang="en-IN" i="0" dirty="0">
                <a:effectLst/>
                <a:latin typeface="Times New Roman" panose="02020603050405020304" pitchFamily="18" charset="0"/>
                <a:cs typeface="Times New Roman" panose="02020603050405020304" pitchFamily="18" charset="0"/>
              </a:rPr>
              <a:t>Multi-factor authentication (MFA).</a:t>
            </a:r>
          </a:p>
          <a:p>
            <a:pPr lvl="1"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Integrated with many AWS services.</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851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01AD-6A92-EC3F-A1D2-18B4C51381CC}"/>
              </a:ext>
            </a:extLst>
          </p:cNvPr>
          <p:cNvSpPr>
            <a:spLocks noGrp="1"/>
          </p:cNvSpPr>
          <p:nvPr>
            <p:ph type="title"/>
          </p:nvPr>
        </p:nvSpPr>
        <p:spPr>
          <a:xfrm>
            <a:off x="824753" y="609600"/>
            <a:ext cx="10668000" cy="1326321"/>
          </a:xfrm>
        </p:spPr>
        <p:txBody>
          <a:bodyPr/>
          <a:lstStyle/>
          <a:p>
            <a:pPr algn="l"/>
            <a:r>
              <a:rPr lang="en-IN" dirty="0">
                <a:solidFill>
                  <a:srgbClr val="FFC000"/>
                </a:solidFill>
                <a:latin typeface="Times New Roman" panose="02020603050405020304" pitchFamily="18" charset="0"/>
                <a:cs typeface="Times New Roman" panose="02020603050405020304" pitchFamily="18" charset="0"/>
              </a:rPr>
              <a:t>Steps to create Cross region replication</a:t>
            </a:r>
            <a:endParaRPr lang="en-IN" dirty="0"/>
          </a:p>
        </p:txBody>
      </p:sp>
      <p:sp>
        <p:nvSpPr>
          <p:cNvPr id="3" name="Content Placeholder 2">
            <a:extLst>
              <a:ext uri="{FF2B5EF4-FFF2-40B4-BE49-F238E27FC236}">
                <a16:creationId xmlns:a16="http://schemas.microsoft.com/office/drawing/2014/main" id="{5AAC5349-DC8C-A571-FBDB-062A75173D7B}"/>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Step 1: - Create two buckets in different </a:t>
            </a:r>
            <a:r>
              <a:rPr lang="en-IN" dirty="0" err="1">
                <a:latin typeface="Times New Roman" panose="02020603050405020304" pitchFamily="18" charset="0"/>
                <a:cs typeface="Times New Roman" panose="02020603050405020304" pitchFamily="18" charset="0"/>
              </a:rPr>
              <a:t>aws</a:t>
            </a:r>
            <a:r>
              <a:rPr lang="en-IN" dirty="0">
                <a:latin typeface="Times New Roman" panose="02020603050405020304" pitchFamily="18" charset="0"/>
                <a:cs typeface="Times New Roman" panose="02020603050405020304" pitchFamily="18" charset="0"/>
              </a:rPr>
              <a:t> region.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Step 2: - Create a replication rule in source bucket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Step 3: - Select source bucket in that select option management add replication rule and choose 		    the destination bucket and Click on create rule.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Step 4: - Upload a file in Source Bucket and same file replicates in destination bucket.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34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5FF9-9850-EC06-FF3B-DCBD47244347}"/>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S3 Lifecycle Configuration</a:t>
            </a:r>
          </a:p>
        </p:txBody>
      </p:sp>
      <p:sp>
        <p:nvSpPr>
          <p:cNvPr id="3" name="Content Placeholder 2">
            <a:extLst>
              <a:ext uri="{FF2B5EF4-FFF2-40B4-BE49-F238E27FC236}">
                <a16:creationId xmlns:a16="http://schemas.microsoft.com/office/drawing/2014/main" id="{07B0E093-90C2-2B46-DFCE-D828CAD78A35}"/>
              </a:ext>
            </a:extLst>
          </p:cNvPr>
          <p:cNvSpPr>
            <a:spLocks noGrp="1"/>
          </p:cNvSpPr>
          <p:nvPr>
            <p:ph idx="1"/>
          </p:nvPr>
        </p:nvSpPr>
        <p:spPr/>
        <p:txBody>
          <a:bodyPr>
            <a:normAutofit fontScale="92500"/>
          </a:bodyPr>
          <a:lstStyle/>
          <a:p>
            <a:r>
              <a:rPr lang="en-US" b="0" i="0" dirty="0">
                <a:effectLst/>
                <a:latin typeface="Times New Roman" panose="02020603050405020304" pitchFamily="18" charset="0"/>
                <a:cs typeface="Times New Roman" panose="02020603050405020304" pitchFamily="18" charset="0"/>
              </a:rPr>
              <a:t>An S3 Lifecycle configuration is a set of rules that define actions that Amazon S3 applies to a group of objects.</a:t>
            </a:r>
          </a:p>
          <a:p>
            <a:r>
              <a:rPr lang="en-US" b="0" i="0" dirty="0">
                <a:effectLst/>
                <a:latin typeface="Times New Roman" panose="02020603050405020304" pitchFamily="18" charset="0"/>
                <a:cs typeface="Times New Roman" panose="02020603050405020304" pitchFamily="18" charset="0"/>
              </a:rPr>
              <a:t>S3 Lifecycle configuration rules for objects that have a well-defined lifecycle. For example </a:t>
            </a:r>
          </a:p>
          <a:p>
            <a:pPr lvl="1">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If we upload periodic logs to a bucket, our application might need them for a week or a might want to delete them. Some documents are frequently accessed for a limited period. </a:t>
            </a:r>
          </a:p>
          <a:p>
            <a:pPr lvl="1">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After that, they are infrequent point, we might not need real-time access to them, but our organization or regulations archive them for a specific period. After that, you can delete them. we might upload some types of data to Amazon S3 primarily for archival purposes.</a:t>
            </a:r>
            <a:br>
              <a:rPr lang="en-US" dirty="0"/>
            </a:br>
            <a:endParaRPr lang="en-IN" dirty="0"/>
          </a:p>
        </p:txBody>
      </p:sp>
    </p:spTree>
    <p:extLst>
      <p:ext uri="{BB962C8B-B14F-4D97-AF65-F5344CB8AC3E}">
        <p14:creationId xmlns:p14="http://schemas.microsoft.com/office/powerpoint/2010/main" val="2835149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4010-0455-FC0F-2964-1BF1557ACA69}"/>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Types of storage classes</a:t>
            </a:r>
          </a:p>
        </p:txBody>
      </p:sp>
      <p:sp>
        <p:nvSpPr>
          <p:cNvPr id="3" name="Content Placeholder 2">
            <a:extLst>
              <a:ext uri="{FF2B5EF4-FFF2-40B4-BE49-F238E27FC236}">
                <a16:creationId xmlns:a16="http://schemas.microsoft.com/office/drawing/2014/main" id="{546D7DD5-F6D1-8D8C-A9E3-E9E545968CF1}"/>
              </a:ext>
            </a:extLst>
          </p:cNvPr>
          <p:cNvSpPr>
            <a:spLocks noGrp="1"/>
          </p:cNvSpPr>
          <p:nvPr>
            <p:ph idx="1"/>
          </p:nvPr>
        </p:nvSpPr>
        <p:spPr/>
        <p:txBody>
          <a:bodyPr>
            <a:normAutofit/>
          </a:bodyPr>
          <a:lstStyle/>
          <a:p>
            <a:pPr marL="0" indent="0">
              <a:buNone/>
            </a:pPr>
            <a:r>
              <a:rPr lang="en-IN" dirty="0"/>
              <a:t>There are 6 types of Storage Classes in S3</a:t>
            </a:r>
          </a:p>
          <a:p>
            <a:pPr marL="914400" lvl="1" indent="-457200">
              <a:buFont typeface="+mj-lt"/>
              <a:buAutoNum type="arabicPeriod"/>
            </a:pPr>
            <a:r>
              <a:rPr lang="en-IN" sz="2000" b="0" i="0" dirty="0">
                <a:effectLst/>
                <a:latin typeface="Times New Roman" panose="02020603050405020304" pitchFamily="18" charset="0"/>
                <a:cs typeface="Times New Roman" panose="02020603050405020304" pitchFamily="18" charset="0"/>
              </a:rPr>
              <a:t>S3 Standard</a:t>
            </a:r>
          </a:p>
          <a:p>
            <a:pPr marL="914400" lvl="1" indent="-457200">
              <a:buFont typeface="+mj-lt"/>
              <a:buAutoNum type="arabicPeriod"/>
            </a:pPr>
            <a:r>
              <a:rPr lang="en-IN" sz="2000" b="0" i="0" dirty="0">
                <a:effectLst/>
                <a:latin typeface="Times New Roman" panose="02020603050405020304" pitchFamily="18" charset="0"/>
                <a:cs typeface="Times New Roman" panose="02020603050405020304" pitchFamily="18" charset="0"/>
              </a:rPr>
              <a:t>S3 Standard Infrequent Access</a:t>
            </a:r>
          </a:p>
          <a:p>
            <a:pPr marL="914400" lvl="1" indent="-457200">
              <a:buFont typeface="+mj-lt"/>
              <a:buAutoNum type="arabicPeriod"/>
            </a:pPr>
            <a:r>
              <a:rPr lang="en-US" sz="2000" b="0" i="0" dirty="0">
                <a:effectLst/>
                <a:latin typeface="Times New Roman" panose="02020603050405020304" pitchFamily="18" charset="0"/>
                <a:cs typeface="Times New Roman" panose="02020603050405020304" pitchFamily="18" charset="0"/>
              </a:rPr>
              <a:t>S3 One Zone - Infrequent Access</a:t>
            </a:r>
          </a:p>
          <a:p>
            <a:pPr marL="914400" lvl="1" indent="-457200">
              <a:buFont typeface="+mj-lt"/>
              <a:buAutoNum type="arabicPeriod"/>
            </a:pPr>
            <a:r>
              <a:rPr lang="en-IN" sz="2000" b="0" i="0" dirty="0">
                <a:effectLst/>
                <a:latin typeface="Times New Roman" panose="02020603050405020304" pitchFamily="18" charset="0"/>
                <a:cs typeface="Times New Roman" panose="02020603050405020304" pitchFamily="18" charset="0"/>
              </a:rPr>
              <a:t>S3 Intelligent Tiering</a:t>
            </a:r>
          </a:p>
          <a:p>
            <a:pPr marL="914400" lvl="1" indent="-457200">
              <a:buFont typeface="+mj-lt"/>
              <a:buAutoNum type="arabicPeriod"/>
            </a:pPr>
            <a:r>
              <a:rPr lang="en-IN" sz="2000" b="0" i="0" dirty="0">
                <a:effectLst/>
                <a:latin typeface="Times New Roman" panose="02020603050405020304" pitchFamily="18" charset="0"/>
                <a:cs typeface="Times New Roman" panose="02020603050405020304" pitchFamily="18" charset="0"/>
              </a:rPr>
              <a:t>S3 Glacier Flexible Retrieval</a:t>
            </a:r>
          </a:p>
          <a:p>
            <a:pPr marL="914400" lvl="1" indent="-457200">
              <a:buFont typeface="+mj-lt"/>
              <a:buAutoNum type="arabicPeriod"/>
            </a:pPr>
            <a:r>
              <a:rPr lang="en-IN" sz="2000" b="0" i="0" dirty="0">
                <a:effectLst/>
                <a:latin typeface="Times New Roman" panose="02020603050405020304" pitchFamily="18" charset="0"/>
                <a:cs typeface="Times New Roman" panose="02020603050405020304" pitchFamily="18" charset="0"/>
              </a:rPr>
              <a:t>S3 Glacier Deep Archive</a:t>
            </a:r>
          </a:p>
          <a:p>
            <a:pPr marL="0" indent="0">
              <a:buNone/>
            </a:pPr>
            <a:endParaRPr lang="en-IN" b="0" i="0" dirty="0">
              <a:solidFill>
                <a:srgbClr val="244D71"/>
              </a:solidFill>
              <a:effectLst/>
              <a:latin typeface="Roboto" panose="02000000000000000000" pitchFamily="2" charset="0"/>
            </a:endParaRPr>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81650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A154-4117-D0E6-5B74-87FEDBE25CC0}"/>
              </a:ext>
            </a:extLst>
          </p:cNvPr>
          <p:cNvSpPr>
            <a:spLocks noGrp="1"/>
          </p:cNvSpPr>
          <p:nvPr>
            <p:ph type="title"/>
          </p:nvPr>
        </p:nvSpPr>
        <p:spPr>
          <a:xfrm>
            <a:off x="913795" y="403639"/>
            <a:ext cx="10353761" cy="1326321"/>
          </a:xfrm>
        </p:spPr>
        <p:txBody>
          <a:bodyPr/>
          <a:lstStyle/>
          <a:p>
            <a:pPr algn="l"/>
            <a:r>
              <a:rPr lang="en-US" i="0" dirty="0">
                <a:solidFill>
                  <a:srgbClr val="FFC000"/>
                </a:solidFill>
                <a:effectLst/>
                <a:latin typeface="Times New Roman" panose="02020603050405020304" pitchFamily="18" charset="0"/>
                <a:cs typeface="Times New Roman" panose="02020603050405020304" pitchFamily="18" charset="0"/>
              </a:rPr>
              <a:t>S3 Standard</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E552E0-9AA5-394A-7EFE-50FE8E5FFE24}"/>
              </a:ext>
            </a:extLst>
          </p:cNvPr>
          <p:cNvSpPr>
            <a:spLocks noGrp="1"/>
          </p:cNvSpPr>
          <p:nvPr>
            <p:ph idx="1"/>
          </p:nvPr>
        </p:nvSpPr>
        <p:spPr>
          <a:xfrm>
            <a:off x="913795" y="1398494"/>
            <a:ext cx="10353762" cy="4392706"/>
          </a:xfrm>
        </p:spPr>
        <p:txBody>
          <a:bodyPr>
            <a:normAutofit lnSpcReduction="10000"/>
          </a:bodyPr>
          <a:lstStyle/>
          <a:p>
            <a:r>
              <a:rPr lang="en-US" b="0" i="0" dirty="0">
                <a:effectLst/>
                <a:latin typeface="Times New Roman" panose="02020603050405020304" pitchFamily="18" charset="0"/>
                <a:cs typeface="Times New Roman" panose="02020603050405020304" pitchFamily="18" charset="0"/>
              </a:rPr>
              <a:t>S3 Standard offers high durability, availability, and performance object storage for frequently accessed data. Because it delivers low latency and high throughput, S3 Standard is appropriate for a wide variety of use cases, including cloud applications, dynamic websites, content distribution, mobile and gaming applications, and big data analytics.</a:t>
            </a:r>
          </a:p>
          <a:p>
            <a:pPr marL="0" indent="0" algn="l">
              <a:buNone/>
            </a:pPr>
            <a:r>
              <a:rPr lang="en-US" b="1" i="0" u="sng" dirty="0">
                <a:solidFill>
                  <a:srgbClr val="FFC000"/>
                </a:solidFill>
                <a:effectLst/>
                <a:latin typeface="Times New Roman" panose="02020603050405020304" pitchFamily="18" charset="0"/>
                <a:cs typeface="Times New Roman" panose="02020603050405020304" pitchFamily="18" charset="0"/>
              </a:rPr>
              <a:t>Key Features:</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Low latency and high throughput performance</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Designed for durability of 99.999999999% of objects across multiple Availability Zones</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Resilient against events that impact an entire Availability Zone</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Designed for 99.99% availability over a given year</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Supports SSL for data in transit and encryption of data at rest</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S3 Lifecycle management for automatic migration of objects to other S3 Storage Classes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27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8C24-5B4F-8086-BAF8-695D0C6A7570}"/>
              </a:ext>
            </a:extLst>
          </p:cNvPr>
          <p:cNvSpPr>
            <a:spLocks noGrp="1"/>
          </p:cNvSpPr>
          <p:nvPr>
            <p:ph type="title"/>
          </p:nvPr>
        </p:nvSpPr>
        <p:spPr>
          <a:xfrm>
            <a:off x="913795" y="403639"/>
            <a:ext cx="10353761" cy="1326321"/>
          </a:xfrm>
        </p:spPr>
        <p:txBody>
          <a:bodyPr/>
          <a:lstStyle/>
          <a:p>
            <a:pPr algn="l"/>
            <a:r>
              <a:rPr lang="en-IN" i="0" dirty="0">
                <a:solidFill>
                  <a:srgbClr val="FFC000"/>
                </a:solidFill>
                <a:effectLst/>
                <a:latin typeface="Times New Roman" panose="02020603050405020304" pitchFamily="18" charset="0"/>
                <a:cs typeface="Times New Roman" panose="02020603050405020304" pitchFamily="18" charset="0"/>
              </a:rPr>
              <a:t>S3 Standard-Infrequent Access</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82B306-7D99-8331-E8D9-306844564E70}"/>
              </a:ext>
            </a:extLst>
          </p:cNvPr>
          <p:cNvSpPr>
            <a:spLocks noGrp="1"/>
          </p:cNvSpPr>
          <p:nvPr>
            <p:ph idx="1"/>
          </p:nvPr>
        </p:nvSpPr>
        <p:spPr>
          <a:xfrm>
            <a:off x="924443" y="1380565"/>
            <a:ext cx="10532451" cy="5253317"/>
          </a:xfrm>
        </p:spPr>
        <p:txBody>
          <a:bodyPr>
            <a:noAutofit/>
          </a:bodyPr>
          <a:lstStyle/>
          <a:p>
            <a:r>
              <a:rPr lang="en-US" b="0" i="0" dirty="0">
                <a:effectLst/>
                <a:latin typeface="Times New Roman" panose="02020603050405020304" pitchFamily="18" charset="0"/>
                <a:cs typeface="Times New Roman" panose="02020603050405020304" pitchFamily="18" charset="0"/>
              </a:rPr>
              <a:t>S3 Standard-IA is for data that is accessed less frequently, but requires rapid access when needed. S3 Standard-IA offers the high durability, high throughput, and low latency of S3 Standard, This combination of low cost and high performance make S3 Standard-IA ideal for long-term storage, backups, and as a data store for disaster recovery files. </a:t>
            </a:r>
          </a:p>
          <a:p>
            <a:pPr marL="0" indent="0" algn="l">
              <a:buNone/>
            </a:pPr>
            <a:r>
              <a:rPr lang="en-US" b="1" i="0" u="sng" dirty="0">
                <a:solidFill>
                  <a:srgbClr val="FFC000"/>
                </a:solidFill>
                <a:effectLst/>
                <a:latin typeface="Times New Roman" panose="02020603050405020304" pitchFamily="18" charset="0"/>
                <a:cs typeface="Times New Roman" panose="02020603050405020304" pitchFamily="18" charset="0"/>
              </a:rPr>
              <a:t>Key Features:</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Same low latency and high throughput performance of S3 Standard</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Designed for durability of 99.999999999% of objects across multiple Availability Zones</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Resilient against events that impact an entire Availability Zone</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Data is resilient in the event of one entire Availability Zone destruction</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Designed for 99.9% availability over a given year</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Supports SSL for data in transit and encryption of data at rest</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S3 Lifecycle management for automatic migration of objects to other S3 Storage Classes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389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0E7D-076F-9C51-4F2B-4113558C3B00}"/>
              </a:ext>
            </a:extLst>
          </p:cNvPr>
          <p:cNvSpPr>
            <a:spLocks noGrp="1"/>
          </p:cNvSpPr>
          <p:nvPr>
            <p:ph type="title"/>
          </p:nvPr>
        </p:nvSpPr>
        <p:spPr/>
        <p:txBody>
          <a:bodyPr/>
          <a:lstStyle/>
          <a:p>
            <a:pPr algn="l"/>
            <a:r>
              <a:rPr lang="en-IN" b="0" dirty="0">
                <a:solidFill>
                  <a:srgbClr val="FFC000"/>
                </a:solidFill>
                <a:latin typeface="Times New Roman" panose="02020603050405020304" pitchFamily="18" charset="0"/>
                <a:cs typeface="Times New Roman" panose="02020603050405020304" pitchFamily="18" charset="0"/>
              </a:rPr>
              <a:t>S3 one zone –infrequent access</a:t>
            </a:r>
          </a:p>
        </p:txBody>
      </p:sp>
      <p:sp>
        <p:nvSpPr>
          <p:cNvPr id="3" name="Content Placeholder 2">
            <a:extLst>
              <a:ext uri="{FF2B5EF4-FFF2-40B4-BE49-F238E27FC236}">
                <a16:creationId xmlns:a16="http://schemas.microsoft.com/office/drawing/2014/main" id="{C79AE518-DED6-047B-7C3D-B670A3DA5F70}"/>
              </a:ext>
            </a:extLst>
          </p:cNvPr>
          <p:cNvSpPr>
            <a:spLocks noGrp="1"/>
          </p:cNvSpPr>
          <p:nvPr>
            <p:ph idx="1"/>
          </p:nvPr>
        </p:nvSpPr>
        <p:spPr>
          <a:xfrm>
            <a:off x="913795" y="2096064"/>
            <a:ext cx="10353762" cy="3946148"/>
          </a:xfrm>
        </p:spPr>
        <p:txBody>
          <a:bodyPr>
            <a:noAutofit/>
          </a:bodyPr>
          <a:lstStyle/>
          <a:p>
            <a:pPr algn="just"/>
            <a:r>
              <a:rPr lang="en-US" b="0" i="0" dirty="0">
                <a:effectLst/>
                <a:latin typeface="Times New Roman" panose="02020603050405020304" pitchFamily="18" charset="0"/>
                <a:cs typeface="Times New Roman" panose="02020603050405020304" pitchFamily="18" charset="0"/>
              </a:rPr>
              <a:t>S3 One Zone-IA is ideal for customers who want a lower-cost option for infrequently accessed data but do not require the availability and resilience of S3 Standard or S3 Standard-IA. It’s a good choice for storing secondary backup copies of on-premises data or easily re-creatable data.</a:t>
            </a:r>
          </a:p>
          <a:p>
            <a:pPr marL="0" indent="0" algn="l">
              <a:buNone/>
            </a:pPr>
            <a:r>
              <a:rPr lang="en-US" b="1" i="0" u="sng" dirty="0">
                <a:solidFill>
                  <a:srgbClr val="FFC000"/>
                </a:solidFill>
                <a:effectLst/>
                <a:latin typeface="Times New Roman" panose="02020603050405020304" pitchFamily="18" charset="0"/>
                <a:cs typeface="Times New Roman" panose="02020603050405020304" pitchFamily="18" charset="0"/>
              </a:rPr>
              <a:t>Key Features:</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Same low latency and high throughput performance of S3 Standard</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Designed for durability of 99.999999999% of objects in a single Availability Zone†</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Designed for 99.5% availability over a given year</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Supports SSL for data in transit and encryption of data at rest</a:t>
            </a:r>
          </a:p>
          <a:p>
            <a:pPr lvl="1">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S3 Lifecycle management for automatic migration of objects to other S3 Storage Classes</a:t>
            </a:r>
          </a:p>
        </p:txBody>
      </p:sp>
    </p:spTree>
    <p:extLst>
      <p:ext uri="{BB962C8B-B14F-4D97-AF65-F5344CB8AC3E}">
        <p14:creationId xmlns:p14="http://schemas.microsoft.com/office/powerpoint/2010/main" val="2022700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88C9-544B-BE71-764D-293053CDCC41}"/>
              </a:ext>
            </a:extLst>
          </p:cNvPr>
          <p:cNvSpPr>
            <a:spLocks noGrp="1"/>
          </p:cNvSpPr>
          <p:nvPr>
            <p:ph type="title"/>
          </p:nvPr>
        </p:nvSpPr>
        <p:spPr>
          <a:xfrm>
            <a:off x="806219" y="242047"/>
            <a:ext cx="10353761" cy="1326321"/>
          </a:xfrm>
        </p:spPr>
        <p:txBody>
          <a:bodyPr/>
          <a:lstStyle/>
          <a:p>
            <a:pPr algn="l"/>
            <a:r>
              <a:rPr lang="en-IN" dirty="0">
                <a:solidFill>
                  <a:srgbClr val="FFC000"/>
                </a:solidFill>
                <a:latin typeface="Times New Roman" panose="02020603050405020304" pitchFamily="18" charset="0"/>
                <a:cs typeface="Times New Roman" panose="02020603050405020304" pitchFamily="18" charset="0"/>
              </a:rPr>
              <a:t>S3 intelligent tiering</a:t>
            </a:r>
          </a:p>
        </p:txBody>
      </p:sp>
      <p:sp>
        <p:nvSpPr>
          <p:cNvPr id="3" name="Content Placeholder 2">
            <a:extLst>
              <a:ext uri="{FF2B5EF4-FFF2-40B4-BE49-F238E27FC236}">
                <a16:creationId xmlns:a16="http://schemas.microsoft.com/office/drawing/2014/main" id="{6155685B-24C9-CCB5-6D3D-9D2BEE38B007}"/>
              </a:ext>
            </a:extLst>
          </p:cNvPr>
          <p:cNvSpPr>
            <a:spLocks noGrp="1"/>
          </p:cNvSpPr>
          <p:nvPr>
            <p:ph idx="1"/>
          </p:nvPr>
        </p:nvSpPr>
        <p:spPr>
          <a:xfrm>
            <a:off x="913795" y="1631577"/>
            <a:ext cx="10353762" cy="5065058"/>
          </a:xfrm>
        </p:spPr>
        <p:txBody>
          <a:bodyPr>
            <a:normAutofit fontScale="32500" lnSpcReduction="20000"/>
          </a:bodyPr>
          <a:lstStyle/>
          <a:p>
            <a:pPr algn="just"/>
            <a:r>
              <a:rPr lang="en-US" sz="6200" b="0" i="0" dirty="0">
                <a:effectLst/>
                <a:latin typeface="Times New Roman" panose="02020603050405020304" pitchFamily="18" charset="0"/>
                <a:cs typeface="Times New Roman" panose="02020603050405020304" pitchFamily="18" charset="0"/>
              </a:rPr>
              <a:t>S3 Intelligent-Tiering delivers milliseconds latency and high throughput performance for frequently, infrequently, and rarely accessed data in the Frequent, Infrequent, and Archive Instant Access tiers.</a:t>
            </a:r>
          </a:p>
          <a:p>
            <a:pPr marL="0" indent="0" algn="l">
              <a:buNone/>
            </a:pPr>
            <a:r>
              <a:rPr lang="en-US" sz="6200" b="1" i="0" u="sng" dirty="0">
                <a:solidFill>
                  <a:srgbClr val="FFC000"/>
                </a:solidFill>
                <a:effectLst/>
                <a:latin typeface="Times New Roman" panose="02020603050405020304" pitchFamily="18" charset="0"/>
                <a:cs typeface="Times New Roman" panose="02020603050405020304" pitchFamily="18" charset="0"/>
              </a:rPr>
              <a:t>Key Features</a:t>
            </a:r>
            <a:r>
              <a:rPr lang="en-US" sz="6200" b="0" i="0" dirty="0">
                <a:solidFill>
                  <a:srgbClr val="FFC000"/>
                </a:solidFill>
                <a:effectLst/>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r>
              <a:rPr lang="en-US" sz="5500" b="0" i="0" dirty="0">
                <a:effectLst/>
                <a:latin typeface="Times New Roman" panose="02020603050405020304" pitchFamily="18" charset="0"/>
                <a:cs typeface="Times New Roman" panose="02020603050405020304" pitchFamily="18" charset="0"/>
              </a:rPr>
              <a:t>Frequent, Infrequent, and Archive Instant Access tiers have the same low-latency and high-throughput performance of S3 Standard</a:t>
            </a:r>
          </a:p>
          <a:p>
            <a:pPr lvl="1">
              <a:buFont typeface="Wingdings" panose="05000000000000000000" pitchFamily="2" charset="2"/>
              <a:buChar char="ü"/>
            </a:pPr>
            <a:r>
              <a:rPr lang="en-US" sz="5500" b="0" i="0" dirty="0">
                <a:effectLst/>
                <a:latin typeface="Times New Roman" panose="02020603050405020304" pitchFamily="18" charset="0"/>
                <a:cs typeface="Times New Roman" panose="02020603050405020304" pitchFamily="18" charset="0"/>
              </a:rPr>
              <a:t>The Infrequent Access tier saves up to 40% on storage cost and The Archive Instant Access tier saves up to 68% on storage costs</a:t>
            </a:r>
          </a:p>
          <a:p>
            <a:pPr lvl="1">
              <a:buFont typeface="Wingdings" panose="05000000000000000000" pitchFamily="2" charset="2"/>
              <a:buChar char="ü"/>
            </a:pPr>
            <a:r>
              <a:rPr lang="en-US" sz="5500" b="0" i="0" dirty="0">
                <a:effectLst/>
                <a:latin typeface="Times New Roman" panose="02020603050405020304" pitchFamily="18" charset="0"/>
                <a:cs typeface="Times New Roman" panose="02020603050405020304" pitchFamily="18" charset="0"/>
              </a:rPr>
              <a:t>Deep Archive Access tier has the same performance as Glacier Deep Archive and saves up to 95% for rarely accessed objects</a:t>
            </a:r>
          </a:p>
          <a:p>
            <a:pPr lvl="1">
              <a:buFont typeface="Wingdings" panose="05000000000000000000" pitchFamily="2" charset="2"/>
              <a:buChar char="ü"/>
            </a:pPr>
            <a:r>
              <a:rPr lang="en-US" sz="5500" b="0" i="0" dirty="0">
                <a:effectLst/>
                <a:latin typeface="Times New Roman" panose="02020603050405020304" pitchFamily="18" charset="0"/>
                <a:cs typeface="Times New Roman" panose="02020603050405020304" pitchFamily="18" charset="0"/>
              </a:rPr>
              <a:t>Designed for durability of 99.999999999% of objects across multiple Availability Zones and for 99.9% availability over a given year</a:t>
            </a:r>
          </a:p>
          <a:p>
            <a:pPr lvl="1">
              <a:buFont typeface="Wingdings" panose="05000000000000000000" pitchFamily="2" charset="2"/>
              <a:buChar char="ü"/>
            </a:pPr>
            <a:r>
              <a:rPr lang="en-US" sz="5500" b="0" i="0" dirty="0">
                <a:effectLst/>
                <a:latin typeface="Times New Roman" panose="02020603050405020304" pitchFamily="18" charset="0"/>
                <a:cs typeface="Times New Roman" panose="02020603050405020304" pitchFamily="18" charset="0"/>
              </a:rPr>
              <a:t>Small monthly monitoring and auto tiering charge and No operational overhead, no lifecycle charges, no retrieval charges, and no minimum storage duration</a:t>
            </a:r>
          </a:p>
        </p:txBody>
      </p:sp>
    </p:spTree>
    <p:extLst>
      <p:ext uri="{BB962C8B-B14F-4D97-AF65-F5344CB8AC3E}">
        <p14:creationId xmlns:p14="http://schemas.microsoft.com/office/powerpoint/2010/main" val="1629783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F0CE-460E-50D8-C991-60C7F80C7D2F}"/>
              </a:ext>
            </a:extLst>
          </p:cNvPr>
          <p:cNvSpPr>
            <a:spLocks noGrp="1"/>
          </p:cNvSpPr>
          <p:nvPr>
            <p:ph type="title"/>
          </p:nvPr>
        </p:nvSpPr>
        <p:spPr>
          <a:xfrm>
            <a:off x="653818" y="340659"/>
            <a:ext cx="10353761" cy="1326321"/>
          </a:xfrm>
        </p:spPr>
        <p:txBody>
          <a:bodyPr/>
          <a:lstStyle/>
          <a:p>
            <a:pPr algn="l"/>
            <a:r>
              <a:rPr lang="en-IN" i="0" dirty="0">
                <a:solidFill>
                  <a:srgbClr val="FFC000"/>
                </a:solidFill>
                <a:effectLst/>
                <a:latin typeface="Times New Roman" panose="02020603050405020304" pitchFamily="18" charset="0"/>
                <a:cs typeface="Times New Roman" panose="02020603050405020304" pitchFamily="18" charset="0"/>
              </a:rPr>
              <a:t>S3 Glacier Flexible Retrieval </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9D402F-149B-A3D0-124B-8C5A9B8A8B5D}"/>
              </a:ext>
            </a:extLst>
          </p:cNvPr>
          <p:cNvSpPr>
            <a:spLocks noGrp="1"/>
          </p:cNvSpPr>
          <p:nvPr>
            <p:ph idx="1"/>
          </p:nvPr>
        </p:nvSpPr>
        <p:spPr>
          <a:xfrm>
            <a:off x="653818" y="1488141"/>
            <a:ext cx="10613739" cy="4760259"/>
          </a:xfrm>
        </p:spPr>
        <p:txBody>
          <a:bodyPr>
            <a:normAutofit fontScale="77500" lnSpcReduction="20000"/>
          </a:bodyPr>
          <a:lstStyle/>
          <a:p>
            <a:pPr algn="just"/>
            <a:r>
              <a:rPr lang="en-US" sz="2600" dirty="0">
                <a:effectLst/>
                <a:latin typeface="Times New Roman" panose="02020603050405020304" pitchFamily="18" charset="0"/>
                <a:cs typeface="Times New Roman" panose="02020603050405020304" pitchFamily="18" charset="0"/>
              </a:rPr>
              <a:t>A</a:t>
            </a:r>
            <a:r>
              <a:rPr lang="en-US" sz="2600" b="0" i="0" dirty="0">
                <a:effectLst/>
                <a:latin typeface="Times New Roman" panose="02020603050405020304" pitchFamily="18" charset="0"/>
                <a:cs typeface="Times New Roman" panose="02020603050405020304" pitchFamily="18" charset="0"/>
              </a:rPr>
              <a:t>rchive data that is accessed 1or2 times per year and is retrieved asynchronously. For archive data that does not require immediate access but needs the flexibility to retrieve large sets of data at no cost, such as backup or disaster recovery use cases, S3 Glacier Flexible Retrieval delivers the most flexible retrieval options that balance cost with access times ranging from minutes to hours and with free bulk retrievals.</a:t>
            </a:r>
            <a:endParaRPr lang="en-IN" sz="2600" b="0" i="0" dirty="0">
              <a:effectLst/>
              <a:latin typeface="Times New Roman" panose="02020603050405020304" pitchFamily="18" charset="0"/>
              <a:cs typeface="Times New Roman" panose="02020603050405020304" pitchFamily="18" charset="0"/>
            </a:endParaRPr>
          </a:p>
          <a:p>
            <a:pPr marL="0" indent="0" algn="just">
              <a:buNone/>
            </a:pPr>
            <a:r>
              <a:rPr lang="en-IN" sz="2600" b="1" u="sng" dirty="0">
                <a:solidFill>
                  <a:srgbClr val="FFC000"/>
                </a:solidFill>
                <a:effectLst/>
                <a:latin typeface="Times New Roman" panose="02020603050405020304" pitchFamily="18" charset="0"/>
                <a:cs typeface="Times New Roman" panose="02020603050405020304" pitchFamily="18" charset="0"/>
              </a:rPr>
              <a:t>Key Features:</a:t>
            </a:r>
          </a:p>
          <a:p>
            <a:pPr lvl="1">
              <a:buFont typeface="Wingdings" panose="05000000000000000000" pitchFamily="2" charset="2"/>
              <a:buChar char="ü"/>
            </a:pPr>
            <a:r>
              <a:rPr lang="en-US" sz="2300" b="0" i="0" dirty="0">
                <a:effectLst/>
                <a:latin typeface="Times New Roman" panose="02020603050405020304" pitchFamily="18" charset="0"/>
                <a:cs typeface="Times New Roman" panose="02020603050405020304" pitchFamily="18" charset="0"/>
              </a:rPr>
              <a:t>Designed for durability of 99.999999999% of objects across multiple Availability Zones</a:t>
            </a:r>
          </a:p>
          <a:p>
            <a:pPr lvl="1">
              <a:buFont typeface="Wingdings" panose="05000000000000000000" pitchFamily="2" charset="2"/>
              <a:buChar char="ü"/>
            </a:pPr>
            <a:r>
              <a:rPr lang="en-US" sz="2300" b="0" i="0" dirty="0">
                <a:effectLst/>
                <a:latin typeface="Times New Roman" panose="02020603050405020304" pitchFamily="18" charset="0"/>
                <a:cs typeface="Times New Roman" panose="02020603050405020304" pitchFamily="18" charset="0"/>
              </a:rPr>
              <a:t>Data is resilient in the event of one entire Availability Zone destruction</a:t>
            </a:r>
          </a:p>
          <a:p>
            <a:pPr lvl="1">
              <a:buFont typeface="Wingdings" panose="05000000000000000000" pitchFamily="2" charset="2"/>
              <a:buChar char="ü"/>
            </a:pPr>
            <a:r>
              <a:rPr lang="en-US" sz="2300" b="0" i="0" dirty="0">
                <a:effectLst/>
                <a:latin typeface="Times New Roman" panose="02020603050405020304" pitchFamily="18" charset="0"/>
                <a:cs typeface="Times New Roman" panose="02020603050405020304" pitchFamily="18" charset="0"/>
              </a:rPr>
              <a:t>Supports SSL for data in transit and encryption of data at rest</a:t>
            </a:r>
          </a:p>
          <a:p>
            <a:pPr lvl="1">
              <a:buFont typeface="Wingdings" panose="05000000000000000000" pitchFamily="2" charset="2"/>
              <a:buChar char="ü"/>
            </a:pPr>
            <a:r>
              <a:rPr lang="en-US" sz="2300" b="0" i="0" dirty="0">
                <a:effectLst/>
                <a:latin typeface="Times New Roman" panose="02020603050405020304" pitchFamily="18" charset="0"/>
                <a:cs typeface="Times New Roman" panose="02020603050405020304" pitchFamily="18" charset="0"/>
              </a:rPr>
              <a:t>Ideal for backup and disaster recovery use cases when large sets of data occasionally need to be retrieved in minutes, without concern for costs</a:t>
            </a:r>
          </a:p>
          <a:p>
            <a:pPr lvl="1">
              <a:buFont typeface="Wingdings" panose="05000000000000000000" pitchFamily="2" charset="2"/>
              <a:buChar char="ü"/>
            </a:pPr>
            <a:r>
              <a:rPr lang="en-US" sz="2300" b="0" i="0" dirty="0">
                <a:effectLst/>
                <a:latin typeface="Times New Roman" panose="02020603050405020304" pitchFamily="18" charset="0"/>
                <a:cs typeface="Times New Roman" panose="02020603050405020304" pitchFamily="18" charset="0"/>
              </a:rPr>
              <a:t>Configurable retrieval times, from minutes to hours, with free bulk retrievals</a:t>
            </a:r>
          </a:p>
          <a:p>
            <a:pPr lvl="1">
              <a:buFont typeface="Wingdings" panose="05000000000000000000" pitchFamily="2" charset="2"/>
              <a:buChar char="ü"/>
            </a:pPr>
            <a:r>
              <a:rPr lang="en-US" sz="2300" b="0" i="0" dirty="0">
                <a:effectLst/>
                <a:latin typeface="Times New Roman" panose="02020603050405020304" pitchFamily="18" charset="0"/>
                <a:cs typeface="Times New Roman" panose="02020603050405020304" pitchFamily="18" charset="0"/>
              </a:rPr>
              <a:t>S3 Glacier Flexible Retrieval, and S3 Lifecycle management for automatic migration of objects.</a:t>
            </a:r>
          </a:p>
          <a:p>
            <a:pPr marL="0" indent="0" algn="just">
              <a:buNone/>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54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6BF5-F05F-1914-03F3-C56BA4FA8CF6}"/>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S3 Glacier deep </a:t>
            </a:r>
            <a:r>
              <a:rPr lang="en-IN" dirty="0" err="1">
                <a:solidFill>
                  <a:srgbClr val="FFC000"/>
                </a:solidFill>
                <a:latin typeface="Times New Roman" panose="02020603050405020304" pitchFamily="18" charset="0"/>
                <a:cs typeface="Times New Roman" panose="02020603050405020304" pitchFamily="18" charset="0"/>
              </a:rPr>
              <a:t>archieve</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C758F6-3AC8-DFBE-2059-D0BF6A1F737B}"/>
              </a:ext>
            </a:extLst>
          </p:cNvPr>
          <p:cNvSpPr>
            <a:spLocks noGrp="1"/>
          </p:cNvSpPr>
          <p:nvPr>
            <p:ph idx="1"/>
          </p:nvPr>
        </p:nvSpPr>
        <p:spPr/>
        <p:txBody>
          <a:bodyPr>
            <a:normAutofit lnSpcReduction="10000"/>
          </a:bodyPr>
          <a:lstStyle/>
          <a:p>
            <a:pPr algn="just"/>
            <a:r>
              <a:rPr lang="en-US" b="0" i="0" dirty="0">
                <a:effectLst/>
                <a:latin typeface="Times New Roman" panose="02020603050405020304" pitchFamily="18" charset="0"/>
                <a:cs typeface="Times New Roman" panose="02020603050405020304" pitchFamily="18" charset="0"/>
              </a:rPr>
              <a:t>S3 Glacier Deep Archive is Amazon S3’s lowest-cost storage class and supports long-term retention and digital preservation for data that may be accessed once or twice in a year.</a:t>
            </a:r>
          </a:p>
          <a:p>
            <a:pPr marL="0" indent="0" algn="l">
              <a:buNone/>
            </a:pPr>
            <a:r>
              <a:rPr lang="en-US" sz="2200" b="1" i="0" u="sng" dirty="0">
                <a:solidFill>
                  <a:srgbClr val="FFC000"/>
                </a:solidFill>
                <a:effectLst/>
                <a:latin typeface="Times New Roman" panose="02020603050405020304" pitchFamily="18" charset="0"/>
                <a:cs typeface="Times New Roman" panose="02020603050405020304" pitchFamily="18" charset="0"/>
              </a:rPr>
              <a:t>Key Features:</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Designed for durability of 99.999999999% of objects across multiple Availability Zones</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Lowest cost storage class designed for long-term retention of data that will be retained for 7-10 years</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Ideal alternative to magnetic tape libraries</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Retrieval time within 12 hours</a:t>
            </a:r>
          </a:p>
          <a:p>
            <a:pPr lvl="1">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S3 Glacier Deep Archive, and S3 Lifecycle management for automatic migration of objects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87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F5EB0F1-CB92-4D1F-26DD-B13E50E2BE8E}"/>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5492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5D86-4B41-BB14-0C08-A6B411BC556F}"/>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Steps to create iam user</a:t>
            </a:r>
          </a:p>
        </p:txBody>
      </p:sp>
      <p:sp>
        <p:nvSpPr>
          <p:cNvPr id="3" name="Content Placeholder 2">
            <a:extLst>
              <a:ext uri="{FF2B5EF4-FFF2-40B4-BE49-F238E27FC236}">
                <a16:creationId xmlns:a16="http://schemas.microsoft.com/office/drawing/2014/main" id="{4C85B8A2-69F6-C98B-A1D8-C78C5ABFCCC6}"/>
              </a:ext>
            </a:extLst>
          </p:cNvPr>
          <p:cNvSpPr>
            <a:spLocks noGrp="1"/>
          </p:cNvSpPr>
          <p:nvPr>
            <p:ph idx="1"/>
          </p:nvPr>
        </p:nvSpPr>
        <p:spPr>
          <a:xfrm>
            <a:off x="1141412" y="2249487"/>
            <a:ext cx="9905999" cy="4079595"/>
          </a:xfrm>
        </p:spPr>
        <p:txBody>
          <a:bodyPr>
            <a:normAutofit/>
          </a:bodyPr>
          <a:lstStyle/>
          <a:p>
            <a:pPr marL="571500" indent="-342900">
              <a:lnSpc>
                <a:spcPct val="10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Step 1: - Login to AWS console as a Root User.</a:t>
            </a:r>
          </a:p>
          <a:p>
            <a:pPr marL="571500" indent="-342900">
              <a:lnSpc>
                <a:spcPct val="10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Step 2: - Search for IAM service and Click on the user option.</a:t>
            </a:r>
          </a:p>
          <a:p>
            <a:pPr marL="571500" indent="-342900">
              <a:lnSpc>
                <a:spcPct val="10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Step 3: - Click on Add user option and give a name of the user and create the password and if we want to reset password after login, we can give it or else we can uncheck that box.</a:t>
            </a:r>
          </a:p>
          <a:p>
            <a:pPr marL="571500" indent="-342900">
              <a:lnSpc>
                <a:spcPct val="10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Step 4: - Give all required permissions and review it and click to create user. </a:t>
            </a:r>
          </a:p>
          <a:p>
            <a:pPr marL="571500" indent="-342900">
              <a:lnSpc>
                <a:spcPct val="10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Step 5: - Download the .csv file for accessing the console link and access and security key.</a:t>
            </a:r>
          </a:p>
          <a:p>
            <a:pPr marL="571500" indent="-342900">
              <a:lnSpc>
                <a:spcPct val="100000"/>
              </a:lnSpc>
              <a:spcAft>
                <a:spcPts val="80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Step 6: - Open .csv file and copy the console link and paste it in browser and login using user name and password.</a:t>
            </a:r>
          </a:p>
          <a:p>
            <a:pPr marL="0" indent="0">
              <a:buNone/>
            </a:pPr>
            <a:endParaRPr lang="en-IN" dirty="0"/>
          </a:p>
        </p:txBody>
      </p:sp>
    </p:spTree>
    <p:extLst>
      <p:ext uri="{BB962C8B-B14F-4D97-AF65-F5344CB8AC3E}">
        <p14:creationId xmlns:p14="http://schemas.microsoft.com/office/powerpoint/2010/main" val="53905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3FB7-201A-1D6B-E007-F5DBE247C146}"/>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Components of iam</a:t>
            </a:r>
          </a:p>
        </p:txBody>
      </p:sp>
      <p:sp>
        <p:nvSpPr>
          <p:cNvPr id="3" name="Content Placeholder 2">
            <a:extLst>
              <a:ext uri="{FF2B5EF4-FFF2-40B4-BE49-F238E27FC236}">
                <a16:creationId xmlns:a16="http://schemas.microsoft.com/office/drawing/2014/main" id="{59E105A2-0CC6-2EC0-5ADB-46EACBD31D38}"/>
              </a:ext>
            </a:extLst>
          </p:cNvPr>
          <p:cNvSpPr>
            <a:spLocks noGrp="1"/>
          </p:cNvSpPr>
          <p:nvPr>
            <p:ph idx="1"/>
          </p:nvPr>
        </p:nvSpPr>
        <p:spPr/>
        <p:txBody>
          <a:bodyPr/>
          <a:lstStyle/>
          <a:p>
            <a:pPr marL="0" indent="0">
              <a:buNone/>
            </a:pPr>
            <a:r>
              <a:rPr lang="en-IN" dirty="0"/>
              <a:t>There are FOUR types of IAM Components</a:t>
            </a:r>
          </a:p>
          <a:p>
            <a:pPr marL="571500" indent="-342900">
              <a:lnSpc>
                <a:spcPct val="107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Users: - Create a IAM user with required services </a:t>
            </a:r>
          </a:p>
          <a:p>
            <a:pPr marL="571500" indent="-342900">
              <a:lnSpc>
                <a:spcPct val="107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Groups: - Add the similar users with same services in to one group</a:t>
            </a:r>
          </a:p>
          <a:p>
            <a:pPr marL="571500" indent="-342900">
              <a:lnSpc>
                <a:spcPct val="107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Roles: - To give a permission for user to assigned role.</a:t>
            </a:r>
          </a:p>
          <a:p>
            <a:pPr marL="571500" indent="-342900">
              <a:lnSpc>
                <a:spcPct val="107000"/>
              </a:lnSpc>
              <a:spcAft>
                <a:spcPts val="8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Policies: - we can create our own custom service or we can select from already available policies created by AWS for user.</a:t>
            </a:r>
          </a:p>
          <a:p>
            <a:pPr marL="0" indent="0">
              <a:buNone/>
            </a:pPr>
            <a:endParaRPr lang="en-IN" dirty="0"/>
          </a:p>
        </p:txBody>
      </p:sp>
    </p:spTree>
    <p:extLst>
      <p:ext uri="{BB962C8B-B14F-4D97-AF65-F5344CB8AC3E}">
        <p14:creationId xmlns:p14="http://schemas.microsoft.com/office/powerpoint/2010/main" val="419365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3E72-EBE8-4BDD-D71E-248E2386772C}"/>
              </a:ext>
            </a:extLst>
          </p:cNvPr>
          <p:cNvSpPr>
            <a:spLocks noGrp="1"/>
          </p:cNvSpPr>
          <p:nvPr>
            <p:ph type="title"/>
          </p:nvPr>
        </p:nvSpPr>
        <p:spPr>
          <a:xfrm>
            <a:off x="913795" y="609600"/>
            <a:ext cx="10578957" cy="1326321"/>
          </a:xfrm>
        </p:spPr>
        <p:txBody>
          <a:bodyPr/>
          <a:lstStyle/>
          <a:p>
            <a:pPr algn="l"/>
            <a:r>
              <a:rPr lang="en-IN" dirty="0">
                <a:solidFill>
                  <a:srgbClr val="FFC000"/>
                </a:solidFill>
                <a:latin typeface="Times New Roman" panose="02020603050405020304" pitchFamily="18" charset="0"/>
                <a:cs typeface="Times New Roman" panose="02020603050405020304" pitchFamily="18" charset="0"/>
              </a:rPr>
              <a:t>Steps to create groups for similar users</a:t>
            </a:r>
          </a:p>
        </p:txBody>
      </p:sp>
      <p:sp>
        <p:nvSpPr>
          <p:cNvPr id="3" name="Content Placeholder 2">
            <a:extLst>
              <a:ext uri="{FF2B5EF4-FFF2-40B4-BE49-F238E27FC236}">
                <a16:creationId xmlns:a16="http://schemas.microsoft.com/office/drawing/2014/main" id="{BC91492F-EDCC-BF5C-2319-D6B353A2EFB1}"/>
              </a:ext>
            </a:extLst>
          </p:cNvPr>
          <p:cNvSpPr>
            <a:spLocks noGrp="1"/>
          </p:cNvSpPr>
          <p:nvPr>
            <p:ph idx="1"/>
          </p:nvPr>
        </p:nvSpPr>
        <p:spPr/>
        <p:txBody>
          <a:bodyPr/>
          <a:lstStyle/>
          <a:p>
            <a:pPr marL="514350" indent="-285750">
              <a:lnSpc>
                <a:spcPct val="107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1: - Login to AWS console as a Root User.</a:t>
            </a:r>
          </a:p>
          <a:p>
            <a:pPr marL="514350" indent="-285750">
              <a:lnSpc>
                <a:spcPct val="107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2: - Search for IAM service and Click on the user groups option.</a:t>
            </a:r>
          </a:p>
          <a:p>
            <a:pPr marL="514350" indent="-285750">
              <a:lnSpc>
                <a:spcPct val="107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3: - Click on create group option and give a group name.</a:t>
            </a:r>
          </a:p>
          <a:p>
            <a:pPr marL="514350" indent="-285750">
              <a:lnSpc>
                <a:spcPct val="107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4: - Add users who are belong that group and add policy for that group.</a:t>
            </a:r>
          </a:p>
          <a:p>
            <a:pPr marL="514350" indent="-285750">
              <a:lnSpc>
                <a:spcPct val="107000"/>
              </a:lnSpc>
              <a:spcAft>
                <a:spcPts val="800"/>
              </a:spcAf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Step 5: - Review and Create the group.</a:t>
            </a:r>
          </a:p>
          <a:p>
            <a:pPr marL="0" indent="0">
              <a:buNone/>
            </a:pPr>
            <a:endParaRPr lang="en-IN" dirty="0"/>
          </a:p>
        </p:txBody>
      </p:sp>
    </p:spTree>
    <p:extLst>
      <p:ext uri="{BB962C8B-B14F-4D97-AF65-F5344CB8AC3E}">
        <p14:creationId xmlns:p14="http://schemas.microsoft.com/office/powerpoint/2010/main" val="276702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D5DA-CF96-D39E-9861-A34142CB5E20}"/>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AWS Storage Access(Amazon S3)</a:t>
            </a:r>
          </a:p>
        </p:txBody>
      </p:sp>
      <p:sp>
        <p:nvSpPr>
          <p:cNvPr id="3" name="Content Placeholder 2">
            <a:extLst>
              <a:ext uri="{FF2B5EF4-FFF2-40B4-BE49-F238E27FC236}">
                <a16:creationId xmlns:a16="http://schemas.microsoft.com/office/drawing/2014/main" id="{57476421-6049-8A90-142D-55415D5103D9}"/>
              </a:ext>
            </a:extLst>
          </p:cNvPr>
          <p:cNvSpPr>
            <a:spLocks noGrp="1"/>
          </p:cNvSpPr>
          <p:nvPr>
            <p:ph idx="1"/>
          </p:nvPr>
        </p:nvSpPr>
        <p:spPr>
          <a:xfrm>
            <a:off x="913795" y="2096063"/>
            <a:ext cx="10353762" cy="4313701"/>
          </a:xfrm>
        </p:spPr>
        <p:txBody>
          <a:bodyPr>
            <a:normAutofit fontScale="92500" lnSpcReduction="10000"/>
          </a:bodyPr>
          <a:lstStyle/>
          <a:p>
            <a:pPr marL="0" indent="0" algn="just">
              <a:buNone/>
            </a:pPr>
            <a:r>
              <a:rPr lang="en-US" sz="2400" b="0" i="0" dirty="0">
                <a:effectLst/>
                <a:latin typeface="Times New Roman" panose="02020603050405020304" pitchFamily="18" charset="0"/>
                <a:cs typeface="Times New Roman" panose="02020603050405020304" pitchFamily="18" charset="0"/>
              </a:rPr>
              <a:t>Amazon Simple Storage Service (Amazon S3) is an object storage service that offers industry-leading scalability, data availability, security, and performance. Amazon S3 provides management features so that you can optimize, organize, and configure access to your data to meet your specific business, organizational, and compliance requirements.</a:t>
            </a:r>
          </a:p>
          <a:p>
            <a:pPr marL="0" indent="0">
              <a:buNone/>
            </a:pPr>
            <a:r>
              <a:rPr lang="en-US" sz="2400" b="1" u="sng" dirty="0">
                <a:solidFill>
                  <a:srgbClr val="FFC000"/>
                </a:solidFill>
                <a:effectLst/>
                <a:latin typeface="Times New Roman" panose="02020603050405020304" pitchFamily="18" charset="0"/>
                <a:cs typeface="Times New Roman" panose="02020603050405020304" pitchFamily="18" charset="0"/>
              </a:rPr>
              <a:t>Features of Amazon S3</a:t>
            </a:r>
          </a:p>
          <a:p>
            <a:pPr lvl="1">
              <a:buFont typeface="Wingdings" panose="05000000000000000000" pitchFamily="2" charset="2"/>
              <a:buChar char="Ø"/>
            </a:pPr>
            <a:r>
              <a:rPr lang="en-IN" sz="2200" i="0" dirty="0">
                <a:effectLst/>
                <a:latin typeface="Times New Roman" panose="02020603050405020304" pitchFamily="18" charset="0"/>
                <a:cs typeface="Times New Roman" panose="02020603050405020304" pitchFamily="18" charset="0"/>
              </a:rPr>
              <a:t>Storage classes</a:t>
            </a:r>
          </a:p>
          <a:p>
            <a:pPr lvl="1">
              <a:buFont typeface="Wingdings" panose="05000000000000000000" pitchFamily="2" charset="2"/>
              <a:buChar char="Ø"/>
            </a:pPr>
            <a:r>
              <a:rPr lang="en-IN" sz="2200" i="0" dirty="0">
                <a:effectLst/>
                <a:latin typeface="Times New Roman" panose="02020603050405020304" pitchFamily="18" charset="0"/>
                <a:cs typeface="Times New Roman" panose="02020603050405020304" pitchFamily="18" charset="0"/>
              </a:rPr>
              <a:t>Storage management</a:t>
            </a:r>
          </a:p>
          <a:p>
            <a:pPr lvl="1">
              <a:buFont typeface="Wingdings" panose="05000000000000000000" pitchFamily="2" charset="2"/>
              <a:buChar char="Ø"/>
            </a:pPr>
            <a:r>
              <a:rPr lang="en-IN" sz="2200" i="0" dirty="0">
                <a:effectLst/>
                <a:latin typeface="Times New Roman" panose="02020603050405020304" pitchFamily="18" charset="0"/>
                <a:cs typeface="Times New Roman" panose="02020603050405020304" pitchFamily="18" charset="0"/>
              </a:rPr>
              <a:t>Access management</a:t>
            </a:r>
          </a:p>
          <a:p>
            <a:pPr lvl="1">
              <a:buFont typeface="Wingdings" panose="05000000000000000000" pitchFamily="2" charset="2"/>
              <a:buChar char="Ø"/>
            </a:pPr>
            <a:r>
              <a:rPr lang="en-IN" sz="2200" i="0" dirty="0">
                <a:effectLst/>
                <a:latin typeface="Times New Roman" panose="02020603050405020304" pitchFamily="18" charset="0"/>
                <a:cs typeface="Times New Roman" panose="02020603050405020304" pitchFamily="18" charset="0"/>
              </a:rPr>
              <a:t>Data processing</a:t>
            </a:r>
          </a:p>
          <a:p>
            <a:pPr lvl="1">
              <a:buFont typeface="Wingdings" panose="05000000000000000000" pitchFamily="2" charset="2"/>
              <a:buChar char="Ø"/>
            </a:pPr>
            <a:r>
              <a:rPr lang="en-IN" sz="2200" i="0" dirty="0">
                <a:effectLst/>
                <a:latin typeface="Times New Roman" panose="02020603050405020304" pitchFamily="18" charset="0"/>
                <a:cs typeface="Times New Roman" panose="02020603050405020304" pitchFamily="18" charset="0"/>
              </a:rPr>
              <a:t>Storage logging and monitoring</a:t>
            </a:r>
          </a:p>
          <a:p>
            <a:pPr marL="0" indent="0">
              <a:buNone/>
            </a:pPr>
            <a:endParaRPr lang="en-IN"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68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C289-1B4C-8D59-D63F-A878B23AE803}"/>
              </a:ext>
            </a:extLst>
          </p:cNvPr>
          <p:cNvSpPr>
            <a:spLocks noGrp="1"/>
          </p:cNvSpPr>
          <p:nvPr>
            <p:ph type="title"/>
          </p:nvPr>
        </p:nvSpPr>
        <p:spPr/>
        <p:txBody>
          <a:bodyPr/>
          <a:lstStyle/>
          <a:p>
            <a:pPr algn="l"/>
            <a:r>
              <a:rPr lang="en-IN" dirty="0">
                <a:solidFill>
                  <a:srgbClr val="FFC000"/>
                </a:solidFill>
                <a:latin typeface="Times New Roman" panose="02020603050405020304" pitchFamily="18" charset="0"/>
                <a:cs typeface="Times New Roman" panose="02020603050405020304" pitchFamily="18" charset="0"/>
              </a:rPr>
              <a:t>Advantages of Amazon S3</a:t>
            </a:r>
          </a:p>
        </p:txBody>
      </p:sp>
      <p:sp>
        <p:nvSpPr>
          <p:cNvPr id="3" name="Content Placeholder 2">
            <a:extLst>
              <a:ext uri="{FF2B5EF4-FFF2-40B4-BE49-F238E27FC236}">
                <a16:creationId xmlns:a16="http://schemas.microsoft.com/office/drawing/2014/main" id="{FAA0A74E-4080-EE30-60C7-2498536B65C6}"/>
              </a:ext>
            </a:extLst>
          </p:cNvPr>
          <p:cNvSpPr>
            <a:spLocks noGrp="1"/>
          </p:cNvSpPr>
          <p:nvPr>
            <p:ph idx="1"/>
          </p:nvPr>
        </p:nvSpPr>
        <p:spPr/>
        <p:txBody>
          <a:bodyPr>
            <a:normAutofit/>
          </a:bodyPr>
          <a:lstStyle/>
          <a:p>
            <a:pPr algn="l">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Reliable Security</a:t>
            </a:r>
            <a:endParaRPr lang="en-US"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All-time Availability</a:t>
            </a:r>
            <a:endParaRPr lang="en-US"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Very Low cost</a:t>
            </a:r>
            <a:endParaRPr lang="en-US"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Ease of Migration</a:t>
            </a:r>
            <a:endParaRPr lang="en-US"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Simplicity of Management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9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538D-F744-AFFE-4E1B-D03E7FFD2CC7}"/>
              </a:ext>
            </a:extLst>
          </p:cNvPr>
          <p:cNvSpPr>
            <a:spLocks noGrp="1"/>
          </p:cNvSpPr>
          <p:nvPr>
            <p:ph type="title"/>
          </p:nvPr>
        </p:nvSpPr>
        <p:spPr>
          <a:xfrm>
            <a:off x="582101" y="206644"/>
            <a:ext cx="10353761" cy="1326321"/>
          </a:xfrm>
        </p:spPr>
        <p:txBody>
          <a:bodyPr/>
          <a:lstStyle/>
          <a:p>
            <a:pPr algn="l"/>
            <a:r>
              <a:rPr lang="en-IN" dirty="0">
                <a:solidFill>
                  <a:srgbClr val="FFC000"/>
                </a:solidFill>
                <a:latin typeface="Times New Roman" panose="02020603050405020304" pitchFamily="18" charset="0"/>
                <a:cs typeface="Times New Roman" panose="02020603050405020304" pitchFamily="18" charset="0"/>
              </a:rPr>
              <a:t>Types of storage services</a:t>
            </a:r>
          </a:p>
        </p:txBody>
      </p:sp>
      <p:sp>
        <p:nvSpPr>
          <p:cNvPr id="3" name="Content Placeholder 2">
            <a:extLst>
              <a:ext uri="{FF2B5EF4-FFF2-40B4-BE49-F238E27FC236}">
                <a16:creationId xmlns:a16="http://schemas.microsoft.com/office/drawing/2014/main" id="{D6A80FDE-1B11-E1CE-651C-C3D634C44D00}"/>
              </a:ext>
            </a:extLst>
          </p:cNvPr>
          <p:cNvSpPr>
            <a:spLocks noGrp="1"/>
          </p:cNvSpPr>
          <p:nvPr>
            <p:ph idx="1"/>
          </p:nvPr>
        </p:nvSpPr>
        <p:spPr>
          <a:xfrm>
            <a:off x="833718" y="1165412"/>
            <a:ext cx="10433839" cy="5405717"/>
          </a:xfrm>
        </p:spPr>
        <p:txBody>
          <a:bodyPr>
            <a:normAutofit lnSpcReduction="10000"/>
          </a:bodyPr>
          <a:lstStyle/>
          <a:p>
            <a:pPr marL="0" indent="0">
              <a:buNone/>
            </a:pPr>
            <a:r>
              <a:rPr lang="en-IN" dirty="0"/>
              <a:t>There are THREE types of storage services</a:t>
            </a:r>
          </a:p>
          <a:p>
            <a:pPr marL="457200" indent="-457200">
              <a:buFont typeface="+mj-lt"/>
              <a:buAutoNum type="arabicPeriod"/>
            </a:pPr>
            <a:r>
              <a:rPr lang="en-IN" b="1"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Block Storage</a:t>
            </a:r>
          </a:p>
          <a:p>
            <a:pPr marL="914400" lvl="2" indent="0" algn="just">
              <a:buNone/>
            </a:pPr>
            <a:r>
              <a:rPr lang="en-US" sz="1800" b="0" i="0" dirty="0">
                <a:effectLst/>
                <a:latin typeface="Times New Roman" panose="02020603050405020304" pitchFamily="18" charset="0"/>
                <a:cs typeface="Times New Roman" panose="02020603050405020304" pitchFamily="18" charset="0"/>
              </a:rPr>
              <a:t>This is analogous to direct-attached storage (DAS) or a Storage Area Network (SAN). Block-based cloud storage solutions like </a:t>
            </a:r>
            <a:r>
              <a:rPr lang="en-US" sz="1800" dirty="0">
                <a:effectLst/>
                <a:latin typeface="Times New Roman" panose="02020603050405020304" pitchFamily="18" charset="0"/>
                <a:cs typeface="Times New Roman" panose="02020603050405020304" pitchFamily="18" charset="0"/>
              </a:rPr>
              <a:t>Amazon Elastic Block Store (EBS) </a:t>
            </a:r>
            <a:r>
              <a:rPr lang="en-US" sz="1800" b="0" i="0" dirty="0">
                <a:effectLst/>
                <a:latin typeface="Times New Roman" panose="02020603050405020304" pitchFamily="18" charset="0"/>
                <a:cs typeface="Times New Roman" panose="02020603050405020304" pitchFamily="18" charset="0"/>
              </a:rPr>
              <a:t>are provisioned with each virtual server and offer the ultra low latency required for high performance workloads.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mj-lt"/>
              <a:buAutoNum type="arabicPeriod"/>
            </a:pPr>
            <a:r>
              <a:rPr lang="en-IN" b="1"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File Storage</a:t>
            </a:r>
          </a:p>
          <a:p>
            <a:pPr marL="914400" lvl="2" indent="0" algn="just">
              <a:buNone/>
            </a:pPr>
            <a:r>
              <a:rPr lang="en-US" sz="1800" b="0" i="0" dirty="0">
                <a:effectLst/>
                <a:latin typeface="Times New Roman" panose="02020603050405020304" pitchFamily="18" charset="0"/>
                <a:cs typeface="Times New Roman" panose="02020603050405020304" pitchFamily="18" charset="0"/>
              </a:rPr>
              <a:t>Some applications need to access shared files and require a file system. This type of storage is often supported with a Network Attached Storage (NAS) server. </a:t>
            </a:r>
            <a:r>
              <a:rPr lang="en-US" sz="1800" dirty="0">
                <a:effectLst/>
                <a:latin typeface="Times New Roman" panose="02020603050405020304" pitchFamily="18" charset="0"/>
                <a:cs typeface="Times New Roman" panose="02020603050405020304" pitchFamily="18" charset="0"/>
              </a:rPr>
              <a:t>File storage</a:t>
            </a:r>
            <a:r>
              <a:rPr lang="en-US" sz="1800" b="0" i="0" dirty="0">
                <a:effectLst/>
                <a:latin typeface="Times New Roman" panose="02020603050405020304" pitchFamily="18" charset="0"/>
                <a:cs typeface="Times New Roman" panose="02020603050405020304" pitchFamily="18" charset="0"/>
              </a:rPr>
              <a:t> solutions like </a:t>
            </a:r>
            <a:r>
              <a:rPr lang="en-US" sz="1800" dirty="0">
                <a:effectLst/>
                <a:latin typeface="Times New Roman" panose="02020603050405020304" pitchFamily="18" charset="0"/>
                <a:cs typeface="Times New Roman" panose="02020603050405020304" pitchFamily="18" charset="0"/>
              </a:rPr>
              <a:t>Amazon Elastic File System (EFS)</a:t>
            </a:r>
            <a:r>
              <a:rPr lang="en-US" sz="1800" b="0" i="0" dirty="0">
                <a:effectLst/>
                <a:latin typeface="Times New Roman" panose="02020603050405020304" pitchFamily="18" charset="0"/>
                <a:cs typeface="Times New Roman" panose="02020603050405020304" pitchFamily="18" charset="0"/>
              </a:rPr>
              <a:t> are ideal for use cases like large content repositories, development environments, media stores, or user home directories.</a:t>
            </a:r>
            <a:endParaRPr lang="en-IN" sz="1800" u="sng"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mj-lt"/>
              <a:buAutoNum type="arabicPeriod"/>
            </a:pPr>
            <a:r>
              <a:rPr lang="en-IN" b="1" u="sng"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Object Storage</a:t>
            </a:r>
          </a:p>
          <a:p>
            <a:pPr marL="914400" lvl="2" indent="0" algn="just">
              <a:buNone/>
            </a:pPr>
            <a:r>
              <a:rPr lang="en-IN" sz="1800" dirty="0">
                <a:effectLst/>
                <a:latin typeface="Times New Roman" panose="02020603050405020304" pitchFamily="18" charset="0"/>
                <a:ea typeface="Times New Roman" panose="02020603050405020304" pitchFamily="18" charset="0"/>
              </a:rPr>
              <a:t>Applications developed in the cloud often take advantage of object storage's vast scalability and metadata characteristics. Object storage solutions like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Amazon Simple Storage Service (S3) </a:t>
            </a:r>
            <a:r>
              <a:rPr lang="en-IN" sz="1800" dirty="0">
                <a:effectLst/>
                <a:latin typeface="Times New Roman" panose="02020603050405020304" pitchFamily="18" charset="0"/>
                <a:ea typeface="Times New Roman" panose="02020603050405020304" pitchFamily="18" charset="0"/>
              </a:rPr>
              <a:t>are ideal for building modern applications from scratch that require scale and flexibility, and can also be used to import existing data stores for analytics, backup, or archive.</a:t>
            </a:r>
            <a:endParaRPr lang="en-IN" sz="1800" u="sng"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6805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EB9A-7D09-2F44-7814-132301D8EB8F}"/>
              </a:ext>
            </a:extLst>
          </p:cNvPr>
          <p:cNvSpPr>
            <a:spLocks noGrp="1"/>
          </p:cNvSpPr>
          <p:nvPr>
            <p:ph type="title"/>
          </p:nvPr>
        </p:nvSpPr>
        <p:spPr/>
        <p:txBody>
          <a:bodyPr>
            <a:noAutofit/>
          </a:bodyPr>
          <a:lstStyle/>
          <a:p>
            <a:r>
              <a:rPr lang="en-IN" dirty="0">
                <a:solidFill>
                  <a:srgbClr val="FFC000"/>
                </a:solidFill>
                <a:latin typeface="Times New Roman" panose="02020603050405020304" pitchFamily="18" charset="0"/>
                <a:cs typeface="Times New Roman" panose="02020603050405020304" pitchFamily="18" charset="0"/>
              </a:rPr>
              <a:t>Elastic block storage(EBS) </a:t>
            </a:r>
            <a:br>
              <a:rPr lang="en-IN" dirty="0">
                <a:solidFill>
                  <a:srgbClr val="FFC000"/>
                </a:solidFill>
                <a:latin typeface="Times New Roman" panose="02020603050405020304" pitchFamily="18" charset="0"/>
                <a:cs typeface="Times New Roman" panose="02020603050405020304" pitchFamily="18" charset="0"/>
              </a:rPr>
            </a:br>
            <a:r>
              <a:rPr lang="en-IN" dirty="0">
                <a:solidFill>
                  <a:srgbClr val="FFC000"/>
                </a:solidFill>
                <a:latin typeface="Times New Roman" panose="02020603050405020304" pitchFamily="18" charset="0"/>
                <a:cs typeface="Times New Roman" panose="02020603050405020304" pitchFamily="18" charset="0"/>
              </a:rPr>
              <a:t>&amp; </a:t>
            </a:r>
            <a:br>
              <a:rPr lang="en-IN" dirty="0">
                <a:solidFill>
                  <a:srgbClr val="FFC000"/>
                </a:solidFill>
                <a:latin typeface="Times New Roman" panose="02020603050405020304" pitchFamily="18" charset="0"/>
                <a:cs typeface="Times New Roman" panose="02020603050405020304" pitchFamily="18" charset="0"/>
              </a:rPr>
            </a:br>
            <a:r>
              <a:rPr lang="en-IN" dirty="0">
                <a:solidFill>
                  <a:srgbClr val="FFC000"/>
                </a:solidFill>
                <a:latin typeface="Times New Roman" panose="02020603050405020304" pitchFamily="18" charset="0"/>
                <a:cs typeface="Times New Roman" panose="02020603050405020304" pitchFamily="18" charset="0"/>
              </a:rPr>
              <a:t>Instance Store volume</a:t>
            </a:r>
          </a:p>
        </p:txBody>
      </p:sp>
      <p:sp>
        <p:nvSpPr>
          <p:cNvPr id="3" name="Content Placeholder 2">
            <a:extLst>
              <a:ext uri="{FF2B5EF4-FFF2-40B4-BE49-F238E27FC236}">
                <a16:creationId xmlns:a16="http://schemas.microsoft.com/office/drawing/2014/main" id="{065751E7-1196-4352-669C-BE834FE02883}"/>
              </a:ext>
            </a:extLst>
          </p:cNvPr>
          <p:cNvSpPr>
            <a:spLocks noGrp="1"/>
          </p:cNvSpPr>
          <p:nvPr>
            <p:ph idx="1"/>
          </p:nvPr>
        </p:nvSpPr>
        <p:spPr/>
        <p:txBody>
          <a:bodyPr/>
          <a:lstStyle/>
          <a:p>
            <a:pPr>
              <a:buFont typeface="Wingdings" panose="05000000000000000000" pitchFamily="2" charset="2"/>
              <a:buChar char="Ø"/>
            </a:pPr>
            <a:r>
              <a:rPr lang="en-IN" b="1" u="sng" dirty="0">
                <a:solidFill>
                  <a:srgbClr val="FFC000"/>
                </a:solidFill>
                <a:effectLst/>
                <a:latin typeface="Times New Roman" panose="02020603050405020304" pitchFamily="18" charset="0"/>
                <a:ea typeface="Calibri" panose="020F0502020204030204" pitchFamily="34" charset="0"/>
              </a:rPr>
              <a:t>Elastic Block Storage (EBS)</a:t>
            </a:r>
          </a:p>
          <a:p>
            <a:pPr marL="457200" lvl="1" indent="0">
              <a:buNone/>
            </a:pPr>
            <a:r>
              <a:rPr lang="en-IN" dirty="0">
                <a:effectLst/>
                <a:latin typeface="Times New Roman" panose="02020603050405020304" pitchFamily="18" charset="0"/>
                <a:ea typeface="Calibri" panose="020F0502020204030204" pitchFamily="34" charset="0"/>
              </a:rPr>
              <a:t>An Elastic Block Storage (EBS) Volume hosts virtual data in segments. It's like a storage disk with the ability to contain various sizes of data. These virtual storage devices usually replicate within one AWS region to increase their availability.</a:t>
            </a:r>
          </a:p>
          <a:p>
            <a:pPr>
              <a:buFont typeface="Wingdings" panose="05000000000000000000" pitchFamily="2" charset="2"/>
              <a:buChar char="Ø"/>
            </a:pPr>
            <a:r>
              <a:rPr lang="en-IN" b="1" u="sng" dirty="0">
                <a:solidFill>
                  <a:srgbClr val="FFC000"/>
                </a:solidFill>
                <a:effectLst/>
                <a:latin typeface="Times New Roman" panose="02020603050405020304" pitchFamily="18" charset="0"/>
                <a:ea typeface="Calibri" panose="020F0502020204030204" pitchFamily="34" charset="0"/>
              </a:rPr>
              <a:t>Instance Store Volume</a:t>
            </a:r>
          </a:p>
          <a:p>
            <a:pPr marL="457200" lvl="1" indent="0">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Instance store volumes accesses storage from disks that are physically attached to the host computer. When an Instance stored volume is launched, the image that is used to boot the instance is copied to the root volume (typically sda1). Instance store provides temporary block-level storage for launched instances.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u="sng"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264178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288</TotalTime>
  <Words>2785</Words>
  <Application>Microsoft Office PowerPoint</Application>
  <PresentationFormat>Widescreen</PresentationFormat>
  <Paragraphs>196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Bookman Old Style</vt:lpstr>
      <vt:lpstr>Calibri</vt:lpstr>
      <vt:lpstr>Roboto</vt:lpstr>
      <vt:lpstr>Rockwell</vt:lpstr>
      <vt:lpstr>Times New Roman</vt:lpstr>
      <vt:lpstr>Wingdings</vt:lpstr>
      <vt:lpstr>Damask</vt:lpstr>
      <vt:lpstr>PowerPoint Presentation</vt:lpstr>
      <vt:lpstr>Identity and access management(iam)</vt:lpstr>
      <vt:lpstr>Steps to create iam user</vt:lpstr>
      <vt:lpstr>Components of iam</vt:lpstr>
      <vt:lpstr>Steps to create groups for similar users</vt:lpstr>
      <vt:lpstr>AWS Storage Access(Amazon S3)</vt:lpstr>
      <vt:lpstr>Advantages of Amazon S3</vt:lpstr>
      <vt:lpstr>Types of storage services</vt:lpstr>
      <vt:lpstr>Elastic block storage(EBS)  &amp;  Instance Store volume</vt:lpstr>
      <vt:lpstr>Steps to Create &amp; Attach volume to instance</vt:lpstr>
      <vt:lpstr>Snapshot</vt:lpstr>
      <vt:lpstr>Snapshots vs Elastic Block Storage(EBS)</vt:lpstr>
      <vt:lpstr>Life cycle of ami</vt:lpstr>
      <vt:lpstr>Elastic File Storage(EFS)</vt:lpstr>
      <vt:lpstr>steps to create bucket</vt:lpstr>
      <vt:lpstr>Amazon Data lifecycle manager</vt:lpstr>
      <vt:lpstr>replication</vt:lpstr>
      <vt:lpstr>Types of replication</vt:lpstr>
      <vt:lpstr>Steps to create same region replication</vt:lpstr>
      <vt:lpstr>Steps to create Cross region replication</vt:lpstr>
      <vt:lpstr>S3 Lifecycle Configuration</vt:lpstr>
      <vt:lpstr>Types of storage classes</vt:lpstr>
      <vt:lpstr>S3 Standard</vt:lpstr>
      <vt:lpstr>S3 Standard-Infrequent Access</vt:lpstr>
      <vt:lpstr>S3 one zone –infrequent access</vt:lpstr>
      <vt:lpstr>S3 intelligent tiering</vt:lpstr>
      <vt:lpstr>S3 Glacier Flexible Retrieval </vt:lpstr>
      <vt:lpstr>S3 Glacier deep archieve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 RAJ</dc:creator>
  <cp:lastModifiedBy>GOWTHAM RAJ</cp:lastModifiedBy>
  <cp:revision>89</cp:revision>
  <dcterms:created xsi:type="dcterms:W3CDTF">2022-09-25T13:38:53Z</dcterms:created>
  <dcterms:modified xsi:type="dcterms:W3CDTF">2022-09-27T08:34:28Z</dcterms:modified>
</cp:coreProperties>
</file>