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1071-30D2-FE3C-0D12-22459FCA2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391421-398E-0B53-E030-746E92DC5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F63124-6895-38D0-A8E3-0C21BF8DD01B}"/>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5" name="Footer Placeholder 4">
            <a:extLst>
              <a:ext uri="{FF2B5EF4-FFF2-40B4-BE49-F238E27FC236}">
                <a16:creationId xmlns:a16="http://schemas.microsoft.com/office/drawing/2014/main" id="{C2C97CCA-41C0-2C15-22D2-591263CF2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DB05C-0942-E77C-D12C-3ABFA49EC577}"/>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148265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40E3-B9AB-43A7-6FEE-A6057F827D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B2495-D3E7-A08F-92C9-BCA00BB0D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E2584-519D-B21F-A01A-5EB4639BBD41}"/>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5" name="Footer Placeholder 4">
            <a:extLst>
              <a:ext uri="{FF2B5EF4-FFF2-40B4-BE49-F238E27FC236}">
                <a16:creationId xmlns:a16="http://schemas.microsoft.com/office/drawing/2014/main" id="{CA61704A-E8E4-CBD2-60A3-8A3FE3065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CC8AF-DE19-2A02-1CB5-CF1BD291884B}"/>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154064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8BCCA-2779-F129-06D7-61C9AE368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190AE9-41DD-9767-DFED-E05ACE9FAD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FD02D-BA3F-87F8-19E6-FC0F49F03BF0}"/>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5" name="Footer Placeholder 4">
            <a:extLst>
              <a:ext uri="{FF2B5EF4-FFF2-40B4-BE49-F238E27FC236}">
                <a16:creationId xmlns:a16="http://schemas.microsoft.com/office/drawing/2014/main" id="{F4B90264-FD1F-7568-6A2C-552724694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D04FC-3B5B-F4D3-5211-75D1D5DBB930}"/>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4018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4430-42CD-FDB7-1A04-E2A2BD7C7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4E06B-9FE4-F6BF-9C19-1BBB71800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D7057-E890-8EDA-CFBC-F99A1861E6BA}"/>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5" name="Footer Placeholder 4">
            <a:extLst>
              <a:ext uri="{FF2B5EF4-FFF2-40B4-BE49-F238E27FC236}">
                <a16:creationId xmlns:a16="http://schemas.microsoft.com/office/drawing/2014/main" id="{2F421084-6B77-3EE9-B118-693216045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78319-F264-E8A1-7A26-331DA3FFB7A2}"/>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368888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C2BD-1EE4-BECF-9374-C1EC6FF43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D3F57-3A78-7D85-FCEC-596E73516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01E4-04D1-0BD5-B2BA-8F05AF0F5AB2}"/>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5" name="Footer Placeholder 4">
            <a:extLst>
              <a:ext uri="{FF2B5EF4-FFF2-40B4-BE49-F238E27FC236}">
                <a16:creationId xmlns:a16="http://schemas.microsoft.com/office/drawing/2014/main" id="{4408DF56-F916-CC32-3197-9D1E4BF48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A6873-B4EE-10C6-CEF3-BC4398781A1D}"/>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18138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DEF3-E8EE-2C42-97AF-BBF94BA7E5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C230B7-1D9B-9717-99CE-6148E0BA0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E76954-7254-9E56-F626-BF1B2D8ECF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C57A52-4195-AA88-84E1-20EBF88A6641}"/>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6" name="Footer Placeholder 5">
            <a:extLst>
              <a:ext uri="{FF2B5EF4-FFF2-40B4-BE49-F238E27FC236}">
                <a16:creationId xmlns:a16="http://schemas.microsoft.com/office/drawing/2014/main" id="{757ED4F6-56B1-534D-9CBF-FABF5B847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E22E1-9872-8B54-099C-B035C607332D}"/>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182561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08F7-2889-3D54-A2A3-52924D3B4F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BA1D1-43FA-34A7-1EC1-9C3DD86C8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331B4-B43F-11FA-8D0C-93FE8A04E9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773293-30ED-8AB7-EC37-D28D134C0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0D9B1-DA0A-801A-4297-2EDCD54FA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1E71C4-3E99-94FB-657F-504EF1220B58}"/>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8" name="Footer Placeholder 7">
            <a:extLst>
              <a:ext uri="{FF2B5EF4-FFF2-40B4-BE49-F238E27FC236}">
                <a16:creationId xmlns:a16="http://schemas.microsoft.com/office/drawing/2014/main" id="{D090013E-78BC-3840-6940-D4320368AA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C29C15-ABBE-1910-CF37-0F783CFFEE3E}"/>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3242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6F0F-8788-ABCA-1E68-E668BD7611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22F7F1-13CE-82E2-3819-9BDD6001443F}"/>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4" name="Footer Placeholder 3">
            <a:extLst>
              <a:ext uri="{FF2B5EF4-FFF2-40B4-BE49-F238E27FC236}">
                <a16:creationId xmlns:a16="http://schemas.microsoft.com/office/drawing/2014/main" id="{F2A2E901-3614-29F9-7280-A5D302C467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880860-2A7D-DD57-5CA1-B8895F0035A6}"/>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175258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180BE-6C4F-6D75-7428-DDA18608CBFA}"/>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3" name="Footer Placeholder 2">
            <a:extLst>
              <a:ext uri="{FF2B5EF4-FFF2-40B4-BE49-F238E27FC236}">
                <a16:creationId xmlns:a16="http://schemas.microsoft.com/office/drawing/2014/main" id="{2EEB8B68-7DB3-29B6-1C5B-84DA2E2A3D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65139D-43D3-5FFC-CAFA-197FB8725B60}"/>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414496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323E-67DC-2F44-3EFF-5152585FA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D3F22-FEE5-80B3-4172-E2C3FF8C4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245D72-2223-6CA3-6B64-FAC77E8E0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3D536-3862-562E-05C9-378D08B90AB7}"/>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6" name="Footer Placeholder 5">
            <a:extLst>
              <a:ext uri="{FF2B5EF4-FFF2-40B4-BE49-F238E27FC236}">
                <a16:creationId xmlns:a16="http://schemas.microsoft.com/office/drawing/2014/main" id="{23866A88-205A-023C-CC7B-7BEE9FD0BD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ACB067-26EB-1BFC-8831-0F42C106B5F2}"/>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236989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7CAE-0E4B-80ED-731A-19D8F6414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6449D-5C4A-0160-C4EB-F62CBE0E2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177E81-BFF5-D667-03DC-D1823C352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436A7-A125-ADDC-1DD7-B41D57E496C3}"/>
              </a:ext>
            </a:extLst>
          </p:cNvPr>
          <p:cNvSpPr>
            <a:spLocks noGrp="1"/>
          </p:cNvSpPr>
          <p:nvPr>
            <p:ph type="dt" sz="half" idx="10"/>
          </p:nvPr>
        </p:nvSpPr>
        <p:spPr/>
        <p:txBody>
          <a:bodyPr/>
          <a:lstStyle/>
          <a:p>
            <a:fld id="{D79AA76E-3B3E-425F-A349-C628F56127B5}" type="datetimeFigureOut">
              <a:rPr lang="en-IN" smtClean="0"/>
              <a:t>23-09-2022</a:t>
            </a:fld>
            <a:endParaRPr lang="en-IN"/>
          </a:p>
        </p:txBody>
      </p:sp>
      <p:sp>
        <p:nvSpPr>
          <p:cNvPr id="6" name="Footer Placeholder 5">
            <a:extLst>
              <a:ext uri="{FF2B5EF4-FFF2-40B4-BE49-F238E27FC236}">
                <a16:creationId xmlns:a16="http://schemas.microsoft.com/office/drawing/2014/main" id="{B86A6817-69C7-E44E-73E7-4FCDDF01F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E3BAFD-E058-A3C2-49EE-F04A8D6C9F69}"/>
              </a:ext>
            </a:extLst>
          </p:cNvPr>
          <p:cNvSpPr>
            <a:spLocks noGrp="1"/>
          </p:cNvSpPr>
          <p:nvPr>
            <p:ph type="sldNum" sz="quarter" idx="12"/>
          </p:nvPr>
        </p:nvSpPr>
        <p:spPr/>
        <p:txBody>
          <a:bodyPr/>
          <a:lstStyle/>
          <a:p>
            <a:fld id="{3D3F56EB-E1E4-406B-81DB-5A9711D0919E}" type="slidenum">
              <a:rPr lang="en-IN" smtClean="0"/>
              <a:t>‹#›</a:t>
            </a:fld>
            <a:endParaRPr lang="en-IN"/>
          </a:p>
        </p:txBody>
      </p:sp>
    </p:spTree>
    <p:extLst>
      <p:ext uri="{BB962C8B-B14F-4D97-AF65-F5344CB8AC3E}">
        <p14:creationId xmlns:p14="http://schemas.microsoft.com/office/powerpoint/2010/main" val="41390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53170-8429-33C9-A32A-6F22DA42E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ED6E80-E83E-1659-893B-BECACF74F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621CE-BF71-2D12-7D24-9DA44B6A0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A76E-3B3E-425F-A349-C628F56127B5}" type="datetimeFigureOut">
              <a:rPr lang="en-IN" smtClean="0"/>
              <a:t>23-09-2022</a:t>
            </a:fld>
            <a:endParaRPr lang="en-IN"/>
          </a:p>
        </p:txBody>
      </p:sp>
      <p:sp>
        <p:nvSpPr>
          <p:cNvPr id="5" name="Footer Placeholder 4">
            <a:extLst>
              <a:ext uri="{FF2B5EF4-FFF2-40B4-BE49-F238E27FC236}">
                <a16:creationId xmlns:a16="http://schemas.microsoft.com/office/drawing/2014/main" id="{D255FEE1-5AF6-B406-CD71-925D3FB15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F9758A-5D6D-24A5-1EED-81B7FFD01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F56EB-E1E4-406B-81DB-5A9711D0919E}" type="slidenum">
              <a:rPr lang="en-IN" smtClean="0"/>
              <a:t>‹#›</a:t>
            </a:fld>
            <a:endParaRPr lang="en-IN"/>
          </a:p>
        </p:txBody>
      </p:sp>
    </p:spTree>
    <p:extLst>
      <p:ext uri="{BB962C8B-B14F-4D97-AF65-F5344CB8AC3E}">
        <p14:creationId xmlns:p14="http://schemas.microsoft.com/office/powerpoint/2010/main" val="157001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WSEC2/latest/UserGuide/launching-instance.html#choose-an-instance-type-page" TargetMode="External"/><Relationship Id="rId2" Type="http://schemas.openxmlformats.org/officeDocument/2006/relationships/hyperlink" Target="https://docs.aws.amazon.com/AWSEC2/latest/UserGuide/launching-instance.html#step-1-AMI"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launching-instance.html#configure_instance_details_ste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WSEC2/latest/UserGuide/launching-instance.html#step-5-add-tags" TargetMode="External"/><Relationship Id="rId2" Type="http://schemas.openxmlformats.org/officeDocument/2006/relationships/hyperlink" Target="https://docs.aws.amazon.com/AWSEC2/latest/UserGuide/launching-instance.html#step-4-add-storage" TargetMode="External"/><Relationship Id="rId1" Type="http://schemas.openxmlformats.org/officeDocument/2006/relationships/slideLayout" Target="../slideLayouts/slideLayout2.xml"/><Relationship Id="rId5" Type="http://schemas.openxmlformats.org/officeDocument/2006/relationships/hyperlink" Target="https://docs.aws.amazon.com/AWSEC2/latest/UserGuide/launching-instance.html#step-7-review-instance-launch" TargetMode="External"/><Relationship Id="rId4" Type="http://schemas.openxmlformats.org/officeDocument/2006/relationships/hyperlink" Target="https://docs.aws.amazon.com/AWSEC2/latest/UserGuide/launching-instance.html#step-6-configure-security-grou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83EE4B-6A58-75B3-12F5-29D5EDC95ECE}"/>
              </a:ext>
            </a:extLst>
          </p:cNvPr>
          <p:cNvSpPr>
            <a:spLocks noGrp="1"/>
          </p:cNvSpPr>
          <p:nvPr>
            <p:ph type="subTitle" idx="1"/>
          </p:nvPr>
        </p:nvSpPr>
        <p:spPr>
          <a:xfrm>
            <a:off x="448235" y="493059"/>
            <a:ext cx="11591365" cy="6176682"/>
          </a:xfrm>
        </p:spPr>
        <p:txBody>
          <a:bodyPr>
            <a:normAutofit/>
          </a:bodyPr>
          <a:lstStyle/>
          <a:p>
            <a:pPr marL="342900" indent="-342900" algn="l">
              <a:buFont typeface="Wingdings" panose="05000000000000000000" pitchFamily="2" charset="2"/>
              <a:buChar char="Ø"/>
            </a:pPr>
            <a:r>
              <a:rPr lang="en-IN" u="sng" dirty="0">
                <a:latin typeface="Times New Roman" panose="02020603050405020304" pitchFamily="18" charset="0"/>
                <a:cs typeface="Times New Roman" panose="02020603050405020304" pitchFamily="18" charset="0"/>
              </a:rPr>
              <a:t>CLOUD COMPUTING</a:t>
            </a:r>
          </a:p>
          <a:p>
            <a:pPr algn="l"/>
            <a:r>
              <a:rPr lang="en-US" i="0" dirty="0">
                <a:effectLst/>
                <a:latin typeface="Times New Roman" panose="02020603050405020304" pitchFamily="18" charset="0"/>
                <a:cs typeface="Times New Roman" panose="02020603050405020304" pitchFamily="18" charset="0"/>
              </a:rPr>
              <a:t>Cloud computing is a model for delivering information technology services where resources are retrieved from the internet through web-based tools.</a:t>
            </a:r>
          </a:p>
          <a:p>
            <a:pPr marL="342900" indent="-342900" algn="l">
              <a:buFont typeface="Wingdings" panose="05000000000000000000" pitchFamily="2" charset="2"/>
              <a:buChar char="Ø"/>
            </a:pPr>
            <a:r>
              <a:rPr lang="en-IN" u="sng" dirty="0">
                <a:latin typeface="Times New Roman" panose="02020603050405020304" pitchFamily="18" charset="0"/>
                <a:cs typeface="Times New Roman" panose="02020603050405020304" pitchFamily="18" charset="0"/>
              </a:rPr>
              <a:t>ADVANTAGES OF CLOUD</a:t>
            </a:r>
          </a:p>
          <a:p>
            <a:pPr marL="342900" indent="-342900" algn="l">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Cloud-based software offers companies from all sectors a </a:t>
            </a:r>
            <a:r>
              <a:rPr lang="en-US" dirty="0">
                <a:latin typeface="Times New Roman" panose="02020603050405020304" pitchFamily="18" charset="0"/>
                <a:cs typeface="Times New Roman" panose="02020603050405020304" pitchFamily="18" charset="0"/>
              </a:rPr>
              <a:t>number of benefits</a:t>
            </a:r>
            <a:r>
              <a:rPr lang="en-US" b="0" i="0" dirty="0">
                <a:effectLst/>
                <a:latin typeface="Times New Roman" panose="02020603050405020304" pitchFamily="18" charset="0"/>
                <a:cs typeface="Times New Roman" panose="02020603050405020304" pitchFamily="18" charset="0"/>
              </a:rPr>
              <a:t>, including the ability to use software from any device either via a native app or a browser.</a:t>
            </a:r>
          </a:p>
          <a:p>
            <a:pPr marL="342900" indent="-342900" algn="l">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also offers big businesses huge cost-saving potential. Before the cloud became a viable alternative, companies were required to purchase, construct, and maintain costly </a:t>
            </a:r>
            <a:r>
              <a:rPr lang="en-US" dirty="0">
                <a:latin typeface="Times New Roman" panose="02020603050405020304" pitchFamily="18" charset="0"/>
                <a:cs typeface="Times New Roman" panose="02020603050405020304" pitchFamily="18" charset="0"/>
              </a:rPr>
              <a:t>information management technology</a:t>
            </a:r>
            <a:r>
              <a:rPr lang="en-US" b="0" i="0" dirty="0">
                <a:effectLst/>
                <a:latin typeface="Times New Roman" panose="02020603050405020304" pitchFamily="18" charset="0"/>
                <a:cs typeface="Times New Roman" panose="02020603050405020304" pitchFamily="18" charset="0"/>
              </a:rPr>
              <a:t> and infrastructure.</a:t>
            </a:r>
          </a:p>
          <a:p>
            <a:pPr marL="342900" indent="-342900" algn="l">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Companies can swap costly server centers and IT departments for fast Internet connections, where employees interact with the cloud online to complete their tasks.</a:t>
            </a: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cloud structure allows individuals to save storage space on their desktops or laptops. It also lets users </a:t>
            </a:r>
            <a:r>
              <a:rPr lang="en-US" dirty="0">
                <a:latin typeface="Times New Roman" panose="02020603050405020304" pitchFamily="18" charset="0"/>
                <a:cs typeface="Times New Roman" panose="02020603050405020304" pitchFamily="18" charset="0"/>
              </a:rPr>
              <a:t>upgrade </a:t>
            </a:r>
            <a:r>
              <a:rPr lang="en-US" b="0" i="0" dirty="0">
                <a:effectLst/>
                <a:latin typeface="Times New Roman" panose="02020603050405020304" pitchFamily="18" charset="0"/>
                <a:cs typeface="Times New Roman" panose="02020603050405020304" pitchFamily="18" charset="0"/>
              </a:rPr>
              <a:t>software more quickly because software companies can offer their products via the web rather than through more traditional, tangible methods involving discs or flash drives.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0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96707-4757-64B6-C175-A9A2358CA920}"/>
              </a:ext>
            </a:extLst>
          </p:cNvPr>
          <p:cNvSpPr>
            <a:spLocks noGrp="1"/>
          </p:cNvSpPr>
          <p:nvPr>
            <p:ph idx="1"/>
          </p:nvPr>
        </p:nvSpPr>
        <p:spPr>
          <a:xfrm>
            <a:off x="519953" y="1057835"/>
            <a:ext cx="10833847" cy="5119128"/>
          </a:xfrm>
        </p:spPr>
        <p:txBody>
          <a:bodyPr>
            <a:normAutofit/>
          </a:bodyPr>
          <a:lstStyle/>
          <a:p>
            <a:pPr algn="just" fontAlgn="base"/>
            <a:r>
              <a:rPr lang="en-US" sz="2400" b="1" i="0" u="sng" dirty="0">
                <a:solidFill>
                  <a:srgbClr val="273239"/>
                </a:solidFill>
                <a:effectLst/>
                <a:latin typeface="Times New Roman" panose="02020603050405020304" pitchFamily="18" charset="0"/>
                <a:cs typeface="Times New Roman" panose="02020603050405020304" pitchFamily="18" charset="0"/>
              </a:rPr>
              <a:t>Community cloud</a:t>
            </a:r>
            <a:r>
              <a:rPr lang="en-US" sz="2400" u="sng" dirty="0">
                <a:solidFill>
                  <a:srgbClr val="273239"/>
                </a:solidFill>
                <a:latin typeface="Times New Roman" panose="02020603050405020304" pitchFamily="18" charset="0"/>
                <a:cs typeface="Times New Roman" panose="02020603050405020304" pitchFamily="18" charset="0"/>
              </a:rPr>
              <a:t> </a:t>
            </a:r>
            <a:r>
              <a:rPr lang="en-US" sz="2400" dirty="0">
                <a:solidFill>
                  <a:srgbClr val="273239"/>
                </a:solidFill>
                <a:latin typeface="Times New Roman" panose="02020603050405020304" pitchFamily="18" charset="0"/>
                <a:cs typeface="Times New Roman" panose="02020603050405020304" pitchFamily="18" charset="0"/>
              </a:rPr>
              <a:t>:-</a:t>
            </a:r>
            <a:r>
              <a:rPr lang="en-US" sz="2400" b="0" i="0" dirty="0">
                <a:solidFill>
                  <a:srgbClr val="273239"/>
                </a:solidFill>
                <a:effectLst/>
                <a:latin typeface="Times New Roman" panose="02020603050405020304" pitchFamily="18" charset="0"/>
                <a:cs typeface="Times New Roman" panose="02020603050405020304" pitchFamily="18" charset="0"/>
              </a:rPr>
              <a:t> It allows systems and services to be accessible by a group of organizations. It is a distributed system that is created by integrating the services of different clouds to address the specific needs of a community or organization.</a:t>
            </a:r>
          </a:p>
          <a:p>
            <a:pPr algn="just" fontAlgn="base"/>
            <a:r>
              <a:rPr lang="en-US" sz="2400" b="1" i="0" u="sng" dirty="0">
                <a:solidFill>
                  <a:srgbClr val="273239"/>
                </a:solidFill>
                <a:effectLst/>
                <a:latin typeface="Times New Roman" panose="02020603050405020304" pitchFamily="18" charset="0"/>
                <a:cs typeface="Times New Roman" panose="02020603050405020304" pitchFamily="18" charset="0"/>
              </a:rPr>
              <a:t>Advantages of the community cloud model</a:t>
            </a:r>
            <a:r>
              <a:rPr lang="en-US" sz="2400" b="1" i="0" dirty="0">
                <a:solidFill>
                  <a:srgbClr val="273239"/>
                </a:solidFill>
                <a:effectLst/>
                <a:latin typeface="Times New Roman" panose="02020603050405020304" pitchFamily="18" charset="0"/>
                <a:cs typeface="Times New Roman" panose="02020603050405020304" pitchFamily="18" charset="0"/>
              </a:rPr>
              <a:t>:</a:t>
            </a:r>
            <a:endParaRPr lang="en-US" sz="2400" dirty="0">
              <a:solidFill>
                <a:srgbClr val="273239"/>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Cost Effective</a:t>
            </a:r>
            <a:endParaRPr lang="en-US" sz="240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Security</a:t>
            </a:r>
            <a:endParaRPr lang="en-US" sz="2400" dirty="0">
              <a:solidFill>
                <a:srgbClr val="273239"/>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Shared resources</a:t>
            </a:r>
            <a:endParaRPr lang="en-US" sz="240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Collaboration and data sharing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6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9111-9ECE-E235-A64E-2E12FEFB1637}"/>
              </a:ext>
            </a:extLst>
          </p:cNvPr>
          <p:cNvSpPr>
            <a:spLocks noGrp="1"/>
          </p:cNvSpPr>
          <p:nvPr>
            <p:ph type="title"/>
          </p:nvPr>
        </p:nvSpPr>
        <p:spPr/>
        <p:txBody>
          <a:bodyPr/>
          <a:lstStyle/>
          <a:p>
            <a:r>
              <a:rPr lang="en-IN" dirty="0"/>
              <a:t>AWS HISTORY</a:t>
            </a:r>
          </a:p>
        </p:txBody>
      </p:sp>
      <p:sp>
        <p:nvSpPr>
          <p:cNvPr id="3" name="Content Placeholder 2">
            <a:extLst>
              <a:ext uri="{FF2B5EF4-FFF2-40B4-BE49-F238E27FC236}">
                <a16:creationId xmlns:a16="http://schemas.microsoft.com/office/drawing/2014/main" id="{5BD1ABCB-6467-39FF-2BA8-3274005DDF14}"/>
              </a:ext>
            </a:extLst>
          </p:cNvPr>
          <p:cNvSpPr>
            <a:spLocks noGrp="1"/>
          </p:cNvSpPr>
          <p:nvPr>
            <p:ph idx="1"/>
          </p:nvPr>
        </p:nvSpPr>
        <p:spPr>
          <a:xfrm>
            <a:off x="838200" y="1825625"/>
            <a:ext cx="10515600" cy="4351338"/>
          </a:xfrm>
        </p:spPr>
        <p:txBody>
          <a:bodyPr>
            <a:normAutofit fontScale="85000" lnSpcReduction="10000"/>
          </a:bodyPr>
          <a:lstStyle/>
          <a:p>
            <a:pPr marL="457200" algn="just">
              <a:lnSpc>
                <a:spcPct val="100000"/>
              </a:lnSpc>
              <a:spcBef>
                <a:spcPts val="300"/>
              </a:spcBef>
              <a:spcAft>
                <a:spcPts val="800"/>
              </a:spcAft>
            </a:pPr>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2006:</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AWS (Amazon Web Services) was officially launched.</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2007:</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2007, over 180,000 developers had signed up for the AWS.</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2010:</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2010, amazon.com retail web services were moved to the AWS, i.e., amazon.com is now running on AWS.</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2011:</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AWS suffered from some major problems. Some parts of volume of EBS (Elastic Block Store) were stuck and unable to read and write requests. It took two days for the problem to get resolved.</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2012:</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AWS hosted a first customer event known as reinvent conference. First reinvent conference occurred in which new products were launched. In AWS, another major problem occurred that affects many popular sites such as Pinterest, Reddit, and Foursquare.</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2013:</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2013, certifications were launched. AWS started a certifications program for software engineers who had expertise in cloud computing.</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575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2998D-1911-0C63-EFF5-984D7F437494}"/>
              </a:ext>
            </a:extLst>
          </p:cNvPr>
          <p:cNvSpPr>
            <a:spLocks noGrp="1"/>
          </p:cNvSpPr>
          <p:nvPr>
            <p:ph idx="1"/>
          </p:nvPr>
        </p:nvSpPr>
        <p:spPr>
          <a:xfrm>
            <a:off x="502024" y="385482"/>
            <a:ext cx="10851776" cy="5791481"/>
          </a:xfrm>
        </p:spPr>
        <p:txBody>
          <a:bodyPr>
            <a:normAutofit lnSpcReduction="10000"/>
          </a:bodyPr>
          <a:lstStyle/>
          <a:p>
            <a:pPr marL="457200" algn="just">
              <a:lnSpc>
                <a:spcPct val="100000"/>
              </a:lnSpc>
              <a:spcBef>
                <a:spcPts val="300"/>
              </a:spcBef>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2014:</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AWS committed to achieve 100% renewable energy usage for its global footprint.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2015:</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AWS breaks its revenue and reaches to $6 Billion USD per annum. The revenue was growing 90% every year.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2016:</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2016, revenue doubled and reached $13Billion USD per annum.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2017:</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2017, AWS re: invent releases a host of Artificial Intelligence Services due to which revenue of AWS doubled and reached $27 Billion USD per annum.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Bef>
                <a:spcPts val="300"/>
              </a:spcBef>
              <a:spcAft>
                <a:spcPts val="8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2018, AWS launched a Machine Learning Speciality Certs. It heavily focussed on automating Artificial Intelligence and Machine learning.</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89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D0FF-632E-5B21-3E16-500CEAC62ACF}"/>
              </a:ext>
            </a:extLst>
          </p:cNvPr>
          <p:cNvSpPr>
            <a:spLocks noGrp="1"/>
          </p:cNvSpPr>
          <p:nvPr>
            <p:ph type="title"/>
          </p:nvPr>
        </p:nvSpPr>
        <p:spPr/>
        <p:txBody>
          <a:bodyPr/>
          <a:lstStyle/>
          <a:p>
            <a:r>
              <a:rPr lang="en-IN" dirty="0"/>
              <a:t>AWS GLOBAL INFRASTRUCTURE</a:t>
            </a:r>
          </a:p>
        </p:txBody>
      </p:sp>
      <p:sp>
        <p:nvSpPr>
          <p:cNvPr id="3" name="Content Placeholder 2">
            <a:extLst>
              <a:ext uri="{FF2B5EF4-FFF2-40B4-BE49-F238E27FC236}">
                <a16:creationId xmlns:a16="http://schemas.microsoft.com/office/drawing/2014/main" id="{12DFFDB9-DDE6-9EB7-AA0C-3510FCA82E0D}"/>
              </a:ext>
            </a:extLst>
          </p:cNvPr>
          <p:cNvSpPr>
            <a:spLocks noGrp="1"/>
          </p:cNvSpPr>
          <p:nvPr>
            <p:ph idx="1"/>
          </p:nvPr>
        </p:nvSpPr>
        <p:spPr/>
        <p:txBody>
          <a:bodyPr/>
          <a:lstStyle/>
          <a:p>
            <a:pPr marL="457200">
              <a:lnSpc>
                <a:spcPct val="107000"/>
              </a:lnSpc>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AWS Region: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region is a collection of data centre’s which are completely isolated from other regions. A region consists of more than two availability zones connected to each other through links. Increase redundancy and fault tolerance further by replicating data between geographic Regions.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AWS Availability Zone: -</a:t>
            </a: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An availability zone is a facility that can be somewhere in a country or in a city. Inside this facility, i.e., Data Centre, there are multiple servers, switches, load balancing, firewalls. The things which interact with the cloud sits inside the data centre’s.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AWS Edge Location:</a:t>
            </a:r>
            <a:r>
              <a:rPr lang="en-IN" sz="1800" u="sng"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Edge locations are the endpoints for AWS used for caching content. Edge location is not a region but a small location that AWS have. It is used for caching the content. Edge locations are mainly located in most of the major cities to distribute the content to end users with reduced latency.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AWS Regional Edge Cache: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the user requests the data, then data is no longer available at the edge location. Therefore, the edge location retrieves the cached data from the regional edge cache instead of the Origin servers that have high latency</a:t>
            </a:r>
            <a:r>
              <a:rPr lang="en-IN" sz="1800" dirty="0">
                <a:solidFill>
                  <a:srgbClr val="333333"/>
                </a:solidFill>
                <a:effectLst/>
                <a:latin typeface="Lato" panose="020F0502020204030203"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561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4D3B-CCD5-6DF0-E7FF-5E82068F9704}"/>
              </a:ext>
            </a:extLst>
          </p:cNvPr>
          <p:cNvSpPr>
            <a:spLocks noGrp="1"/>
          </p:cNvSpPr>
          <p:nvPr>
            <p:ph type="title"/>
          </p:nvPr>
        </p:nvSpPr>
        <p:spPr/>
        <p:txBody>
          <a:bodyPr/>
          <a:lstStyle/>
          <a:p>
            <a:r>
              <a:rPr lang="en-IN" dirty="0"/>
              <a:t>AMAZON EC2</a:t>
            </a:r>
          </a:p>
        </p:txBody>
      </p:sp>
      <p:sp>
        <p:nvSpPr>
          <p:cNvPr id="3" name="Content Placeholder 2">
            <a:extLst>
              <a:ext uri="{FF2B5EF4-FFF2-40B4-BE49-F238E27FC236}">
                <a16:creationId xmlns:a16="http://schemas.microsoft.com/office/drawing/2014/main" id="{1C8EF9FB-2E06-1669-8295-AF4250CC3301}"/>
              </a:ext>
            </a:extLst>
          </p:cNvPr>
          <p:cNvSpPr>
            <a:spLocks noGrp="1"/>
          </p:cNvSpPr>
          <p:nvPr>
            <p:ph idx="1"/>
          </p:nvPr>
        </p:nvSpPr>
        <p:spPr/>
        <p:txBody>
          <a:bodyPr/>
          <a:lstStyle/>
          <a:p>
            <a:pPr>
              <a:lnSpc>
                <a:spcPct val="107000"/>
              </a:lnSpc>
            </a:pPr>
            <a:r>
              <a:rPr lang="en-US" sz="2400" i="0" dirty="0">
                <a:effectLst/>
                <a:latin typeface="Manrope"/>
              </a:rPr>
              <a:t>Amazon EC2 for scalable computing capacity in the AWS Cloud so you can develop and deploy applications without hardware constraints.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2400" dirty="0">
                <a:latin typeface="Times New Roman" panose="02020603050405020304" pitchFamily="18" charset="0"/>
                <a:ea typeface="Calibri" panose="020F0502020204030204" pitchFamily="34" charset="0"/>
                <a:cs typeface="Times New Roman" panose="02020603050405020304" pitchFamily="18" charset="0"/>
              </a:rPr>
              <a:t>F</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eatures of EC2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7000"/>
              </a:lnSpc>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Cost Effective:- It will saves the money to invest on Isolated Physical servers and maintance cost of the Physical server.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7000"/>
              </a:lnSpc>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Flexible to use:- Wherever in the world, if we want to expand our server space we can make it through service provider.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7000"/>
              </a:lnSpc>
              <a:spcAft>
                <a:spcPts val="800"/>
              </a:spcAft>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Scalable:- It will easily manages the load of the server when the number of users are more for a particular application.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992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5695-411B-2CC6-FA38-EAEE6575494F}"/>
              </a:ext>
            </a:extLst>
          </p:cNvPr>
          <p:cNvSpPr>
            <a:spLocks noGrp="1"/>
          </p:cNvSpPr>
          <p:nvPr>
            <p:ph type="title"/>
          </p:nvPr>
        </p:nvSpPr>
        <p:spPr/>
        <p:txBody>
          <a:bodyPr/>
          <a:lstStyle/>
          <a:p>
            <a:r>
              <a:rPr lang="en-IN" dirty="0"/>
              <a:t>TYPES OF INSTANCES</a:t>
            </a:r>
          </a:p>
        </p:txBody>
      </p:sp>
      <p:sp>
        <p:nvSpPr>
          <p:cNvPr id="3" name="Content Placeholder 2">
            <a:extLst>
              <a:ext uri="{FF2B5EF4-FFF2-40B4-BE49-F238E27FC236}">
                <a16:creationId xmlns:a16="http://schemas.microsoft.com/office/drawing/2014/main" id="{355A0E42-17A0-9529-4D73-1E6F013A7DC9}"/>
              </a:ext>
            </a:extLst>
          </p:cNvPr>
          <p:cNvSpPr>
            <a:spLocks noGrp="1"/>
          </p:cNvSpPr>
          <p:nvPr>
            <p:ph idx="1"/>
          </p:nvPr>
        </p:nvSpPr>
        <p:spPr/>
        <p:txBody>
          <a:bodyPr>
            <a:normAutofit lnSpcReduction="10000"/>
          </a:bodyPr>
          <a:lstStyle/>
          <a:p>
            <a:pPr marL="457200">
              <a:lnSpc>
                <a:spcPct val="107000"/>
              </a:lnSpc>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General Purpose Instance: </a:t>
            </a: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It will give the response of the user request in a rapid way. Ex: Gmail.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Compute Instance</a:t>
            </a: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It will perform the continues flow of the of the streaming Data. Ex: YouTube.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Memory Instance</a:t>
            </a: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type of instances use mainly for multi-tasking applications.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Storage Instance</a:t>
            </a: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These type of instances uses for High Storage required applications.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GPU Instance</a:t>
            </a: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These instances mainly uses for gaming applications for better graphics.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9086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54F1-FD63-521A-43BE-6510E859FC0B}"/>
              </a:ext>
            </a:extLst>
          </p:cNvPr>
          <p:cNvSpPr>
            <a:spLocks noGrp="1"/>
          </p:cNvSpPr>
          <p:nvPr>
            <p:ph type="title"/>
          </p:nvPr>
        </p:nvSpPr>
        <p:spPr/>
        <p:txBody>
          <a:bodyPr/>
          <a:lstStyle/>
          <a:p>
            <a:r>
              <a:rPr lang="en-IN" dirty="0"/>
              <a:t>TYPES OF INSTANCES BASED ON PRICING</a:t>
            </a:r>
          </a:p>
        </p:txBody>
      </p:sp>
      <p:sp>
        <p:nvSpPr>
          <p:cNvPr id="3" name="Content Placeholder 2">
            <a:extLst>
              <a:ext uri="{FF2B5EF4-FFF2-40B4-BE49-F238E27FC236}">
                <a16:creationId xmlns:a16="http://schemas.microsoft.com/office/drawing/2014/main" id="{63E3C598-65CE-FA6B-338E-A65AF868B527}"/>
              </a:ext>
            </a:extLst>
          </p:cNvPr>
          <p:cNvSpPr>
            <a:spLocks noGrp="1"/>
          </p:cNvSpPr>
          <p:nvPr>
            <p:ph idx="1"/>
          </p:nvPr>
        </p:nvSpPr>
        <p:spPr/>
        <p:txBody>
          <a:bodyPr/>
          <a:lstStyle/>
          <a:p>
            <a:pPr marL="457200">
              <a:lnSpc>
                <a:spcPct val="107000"/>
              </a:lnSpc>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On-Demand Instance</a:t>
            </a:r>
            <a:r>
              <a:rPr lang="en-IN" sz="2400"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It will Provide a Space for a particular time and after it completes its given time. This will automatically terminates all the services.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Dedicated Instance</a:t>
            </a:r>
            <a:r>
              <a:rPr lang="en-IN" sz="2400"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It is used for the organization purpose and only the registered members of the particular organization can access it outside people of the organization cannot access the information from the instance.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Reserved Instance</a:t>
            </a:r>
            <a:r>
              <a:rPr lang="en-IN" sz="2400"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It is basically used for reserve the instance before developing of the application.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On-Spot Instance</a:t>
            </a:r>
            <a:r>
              <a:rPr lang="en-IN" sz="2400"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It’s Like a bidding the instance based on the organization budget.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06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395F-907A-FF82-FE84-D35A2B56AC00}"/>
              </a:ext>
            </a:extLst>
          </p:cNvPr>
          <p:cNvSpPr>
            <a:spLocks noGrp="1"/>
          </p:cNvSpPr>
          <p:nvPr>
            <p:ph type="title"/>
          </p:nvPr>
        </p:nvSpPr>
        <p:spPr/>
        <p:txBody>
          <a:bodyPr/>
          <a:lstStyle/>
          <a:p>
            <a:r>
              <a:rPr lang="en-IN" dirty="0"/>
              <a:t>STEPS TO CREATE INSTANCE</a:t>
            </a:r>
          </a:p>
        </p:txBody>
      </p:sp>
      <p:sp>
        <p:nvSpPr>
          <p:cNvPr id="3" name="Content Placeholder 2">
            <a:extLst>
              <a:ext uri="{FF2B5EF4-FFF2-40B4-BE49-F238E27FC236}">
                <a16:creationId xmlns:a16="http://schemas.microsoft.com/office/drawing/2014/main" id="{B0AB94E3-CC7B-DCC8-5AF8-E2EA400677C7}"/>
              </a:ext>
            </a:extLst>
          </p:cNvPr>
          <p:cNvSpPr>
            <a:spLocks noGrp="1"/>
          </p:cNvSpPr>
          <p:nvPr>
            <p:ph idx="1"/>
          </p:nvPr>
        </p:nvSpPr>
        <p:spPr/>
        <p:txBody>
          <a:bodyPr>
            <a:normAutofit lnSpcReduction="10000"/>
          </a:bodyPr>
          <a:lstStyle/>
          <a:p>
            <a:pPr marL="571500" indent="-34290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Step 1: Choose an Amazon Machine Image (AMI)</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800"/>
              </a:spcAft>
            </a:pPr>
            <a:r>
              <a:rPr lang="en-IN" sz="2400" dirty="0">
                <a:solidFill>
                  <a:srgbClr val="16191F"/>
                </a:solidFill>
                <a:effectLst/>
                <a:latin typeface="Times New Roman" panose="02020603050405020304" pitchFamily="18" charset="0"/>
                <a:ea typeface="Calibri" panose="020F0502020204030204" pitchFamily="34" charset="0"/>
                <a:cs typeface="Times New Roman" panose="02020603050405020304" pitchFamily="18" charset="0"/>
              </a:rPr>
              <a:t>An AMI contains the information required to create a new instance. For example, an AMI might contain the software required to act as a web server, such as Linux, Apache, and your website.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Step 2: Choose an Instance Type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800"/>
              </a:spcAft>
            </a:pPr>
            <a:r>
              <a:rPr lang="en-IN" sz="2400" dirty="0">
                <a:solidFill>
                  <a:srgbClr val="16191F"/>
                </a:solidFill>
                <a:effectLst/>
                <a:latin typeface="Times New Roman" panose="02020603050405020304" pitchFamily="18" charset="0"/>
                <a:ea typeface="Calibri" panose="020F0502020204030204" pitchFamily="34" charset="0"/>
                <a:cs typeface="Times New Roman" panose="02020603050405020304" pitchFamily="18" charset="0"/>
              </a:rPr>
              <a:t>Select the hardware configuration and size of the instance to launch. Larger instance types have more CPU and memory.</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Step 3: Configure Instance Details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Change the following settings as necessary for our application.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2823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B5C9F-7186-A0F3-03B6-EE9E13E0C9F7}"/>
              </a:ext>
            </a:extLst>
          </p:cNvPr>
          <p:cNvSpPr>
            <a:spLocks noGrp="1"/>
          </p:cNvSpPr>
          <p:nvPr>
            <p:ph idx="1"/>
          </p:nvPr>
        </p:nvSpPr>
        <p:spPr>
          <a:xfrm>
            <a:off x="753035" y="591671"/>
            <a:ext cx="10600765" cy="5585292"/>
          </a:xfrm>
        </p:spPr>
        <p:txBody>
          <a:bodyPr>
            <a:normAutofit/>
          </a:bodyPr>
          <a:lstStyle/>
          <a:p>
            <a:pPr marL="685800" indent="-45720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Step 4: Add Storage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 the required storage for the application.</a:t>
            </a:r>
            <a:endPar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ndParaRPr>
          </a:p>
          <a:p>
            <a:pPr marL="685800" indent="-45720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Step 5: Add Tags</a:t>
            </a:r>
            <a:endPar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indent="-342900">
              <a:lnSpc>
                <a:spcPct val="100000"/>
              </a:lnSpc>
              <a:spcAft>
                <a:spcPts val="800"/>
              </a:spcAft>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Name of the instance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51435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Step 6: Configure Security Group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 the Security group which ever require for the application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457200">
              <a:lnSpc>
                <a:spcPct val="100000"/>
              </a:lnSpc>
              <a:spcAft>
                <a:spcPts val="800"/>
              </a:spcAft>
              <a:buFont typeface="Wingdings" panose="05000000000000000000" pitchFamily="2" charset="2"/>
              <a:buChar char="Ø"/>
            </a:pPr>
            <a:r>
              <a:rPr lang="en-IN" sz="24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Step 7: Review Instance Launch and Select Key Pair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Review all the instance details and launch the Instance with creation Key Pair        value.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9382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60EE-8F6C-A99F-E188-016A05D03223}"/>
              </a:ext>
            </a:extLst>
          </p:cNvPr>
          <p:cNvSpPr>
            <a:spLocks noGrp="1"/>
          </p:cNvSpPr>
          <p:nvPr>
            <p:ph type="title"/>
          </p:nvPr>
        </p:nvSpPr>
        <p:spPr/>
        <p:txBody>
          <a:bodyPr/>
          <a:lstStyle/>
          <a:p>
            <a:r>
              <a:rPr lang="en-IN" dirty="0"/>
              <a:t>DIFFERENT WAYS TO CONNECT THE INSTANCE</a:t>
            </a:r>
          </a:p>
        </p:txBody>
      </p:sp>
      <p:sp>
        <p:nvSpPr>
          <p:cNvPr id="3" name="Content Placeholder 2">
            <a:extLst>
              <a:ext uri="{FF2B5EF4-FFF2-40B4-BE49-F238E27FC236}">
                <a16:creationId xmlns:a16="http://schemas.microsoft.com/office/drawing/2014/main" id="{927E5A7C-0E6D-F527-FADA-25B866A6B939}"/>
              </a:ext>
            </a:extLst>
          </p:cNvPr>
          <p:cNvSpPr>
            <a:spLocks noGrp="1"/>
          </p:cNvSpPr>
          <p:nvPr>
            <p:ph idx="1"/>
          </p:nvPr>
        </p:nvSpPr>
        <p:spPr>
          <a:xfrm>
            <a:off x="838200" y="1290918"/>
            <a:ext cx="10515600" cy="5201957"/>
          </a:xfrm>
        </p:spPr>
        <p:txBody>
          <a:bodyPr>
            <a:noAutofit/>
          </a:bodyPr>
          <a:lstStyle/>
          <a:p>
            <a:r>
              <a:rPr lang="en-IN" sz="2000" b="1" u="sng" dirty="0">
                <a:latin typeface="Times New Roman" panose="02020603050405020304" pitchFamily="18" charset="0"/>
                <a:cs typeface="Times New Roman" panose="02020603050405020304" pitchFamily="18" charset="0"/>
              </a:rPr>
              <a:t>Through the AWS Direct connect</a:t>
            </a:r>
          </a:p>
          <a:p>
            <a:pPr lvl="1">
              <a:lnSpc>
                <a:spcPts val="1800"/>
              </a:lnSpc>
              <a:buFont typeface="Wingdings" panose="05000000000000000000" pitchFamily="2" charset="2"/>
              <a:buChar char="Ø"/>
            </a:pPr>
            <a:r>
              <a:rPr lang="en-IN" sz="2000" dirty="0">
                <a:solidFill>
                  <a:srgbClr val="16191F"/>
                </a:solidFill>
                <a:effectLst/>
                <a:latin typeface="Times New Roman" panose="02020603050405020304" pitchFamily="18" charset="0"/>
                <a:ea typeface="Times New Roman" panose="02020603050405020304" pitchFamily="18" charset="0"/>
              </a:rPr>
              <a:t>Open the Amazon EC2 console. </a:t>
            </a:r>
            <a:endParaRPr lang="en-IN" sz="2000" dirty="0">
              <a:effectLst/>
              <a:latin typeface="Times New Roman" panose="02020603050405020304" pitchFamily="18" charset="0"/>
              <a:ea typeface="Times New Roman" panose="02020603050405020304" pitchFamily="18" charset="0"/>
            </a:endParaRPr>
          </a:p>
          <a:p>
            <a:pPr lvl="1">
              <a:lnSpc>
                <a:spcPts val="1800"/>
              </a:lnSpc>
              <a:buFont typeface="Wingdings" panose="05000000000000000000" pitchFamily="2" charset="2"/>
              <a:buChar char="Ø"/>
            </a:pPr>
            <a:r>
              <a:rPr lang="en-IN" sz="2000" dirty="0">
                <a:solidFill>
                  <a:srgbClr val="16191F"/>
                </a:solidFill>
                <a:effectLst/>
                <a:latin typeface="Times New Roman" panose="02020603050405020304" pitchFamily="18" charset="0"/>
                <a:ea typeface="Times New Roman" panose="02020603050405020304" pitchFamily="18" charset="0"/>
              </a:rPr>
              <a:t>In the navigation pane, choose Instances.</a:t>
            </a:r>
            <a:endParaRPr lang="en-IN" sz="2000" dirty="0">
              <a:effectLst/>
              <a:latin typeface="Times New Roman" panose="02020603050405020304" pitchFamily="18" charset="0"/>
              <a:ea typeface="Times New Roman" panose="02020603050405020304" pitchFamily="18" charset="0"/>
            </a:endParaRPr>
          </a:p>
          <a:p>
            <a:pPr lvl="1">
              <a:lnSpc>
                <a:spcPts val="1800"/>
              </a:lnSpc>
              <a:buFont typeface="Wingdings" panose="05000000000000000000" pitchFamily="2" charset="2"/>
              <a:buChar char="Ø"/>
            </a:pPr>
            <a:r>
              <a:rPr lang="en-IN" sz="2000" dirty="0">
                <a:solidFill>
                  <a:srgbClr val="16191F"/>
                </a:solidFill>
                <a:effectLst/>
                <a:latin typeface="Times New Roman" panose="02020603050405020304" pitchFamily="18" charset="0"/>
                <a:ea typeface="Times New Roman" panose="02020603050405020304" pitchFamily="18" charset="0"/>
              </a:rPr>
              <a:t>Select the instance and choose Connect.</a:t>
            </a:r>
            <a:endParaRPr lang="en-IN" sz="2000" dirty="0">
              <a:effectLst/>
              <a:latin typeface="Times New Roman" panose="02020603050405020304" pitchFamily="18" charset="0"/>
              <a:ea typeface="Times New Roman" panose="02020603050405020304" pitchFamily="18" charset="0"/>
            </a:endParaRPr>
          </a:p>
          <a:p>
            <a:pPr lvl="1">
              <a:lnSpc>
                <a:spcPts val="1800"/>
              </a:lnSpc>
              <a:buFont typeface="Wingdings" panose="05000000000000000000" pitchFamily="2" charset="2"/>
              <a:buChar char="Ø"/>
            </a:pPr>
            <a:r>
              <a:rPr lang="en-IN" sz="2000" dirty="0">
                <a:solidFill>
                  <a:srgbClr val="16191F"/>
                </a:solidFill>
                <a:effectLst/>
                <a:latin typeface="Times New Roman" panose="02020603050405020304" pitchFamily="18" charset="0"/>
                <a:ea typeface="Times New Roman" panose="02020603050405020304" pitchFamily="18" charset="0"/>
              </a:rPr>
              <a:t>For Connection method, choose Session Manager.</a:t>
            </a:r>
            <a:endParaRPr lang="en-IN" sz="2000" dirty="0">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IN" sz="2000" dirty="0">
                <a:solidFill>
                  <a:srgbClr val="16191F"/>
                </a:solidFill>
                <a:effectLst/>
                <a:latin typeface="Calibri" panose="020F0502020204030204" pitchFamily="34" charset="0"/>
                <a:ea typeface="Calibri" panose="020F0502020204030204" pitchFamily="34" charset="0"/>
                <a:cs typeface="Times New Roman" panose="02020603050405020304" pitchFamily="18" charset="0"/>
              </a:rPr>
              <a:t>Choose Connect.</a:t>
            </a:r>
            <a:endParaRPr lang="en-IN" sz="2000" dirty="0"/>
          </a:p>
          <a:p>
            <a:r>
              <a:rPr lang="en-IN" sz="2000" b="1" u="sng" dirty="0">
                <a:latin typeface="Times New Roman" panose="02020603050405020304" pitchFamily="18" charset="0"/>
                <a:cs typeface="Times New Roman" panose="02020603050405020304" pitchFamily="18" charset="0"/>
              </a:rPr>
              <a:t>Through the SSH Client Connect</a:t>
            </a:r>
          </a:p>
          <a:p>
            <a:pPr lvl="1">
              <a:buFont typeface="Wingdings" panose="05000000000000000000" pitchFamily="2" charset="2"/>
              <a:buChar char="Ø"/>
            </a:pPr>
            <a:r>
              <a:rPr lang="en-IN" sz="2000" dirty="0"/>
              <a:t>Creating instance and add the security inbound rule</a:t>
            </a:r>
          </a:p>
          <a:p>
            <a:pPr lvl="1">
              <a:buFont typeface="Wingdings" panose="05000000000000000000" pitchFamily="2" charset="2"/>
              <a:buChar char="Ø"/>
            </a:pPr>
            <a:r>
              <a:rPr lang="en-IN" sz="2000" dirty="0"/>
              <a:t>Copy the SSH Client address</a:t>
            </a:r>
          </a:p>
          <a:p>
            <a:pPr lvl="1">
              <a:buFont typeface="Wingdings" panose="05000000000000000000" pitchFamily="2" charset="2"/>
              <a:buChar char="Ø"/>
            </a:pPr>
            <a:r>
              <a:rPr lang="en-IN" sz="2000" dirty="0"/>
              <a:t>And using git bash and SSH client address we will connect instance</a:t>
            </a:r>
          </a:p>
          <a:p>
            <a:r>
              <a:rPr lang="en-IN" sz="2000" b="1" u="sng" dirty="0">
                <a:latin typeface="Times New Roman" panose="02020603050405020304" pitchFamily="18" charset="0"/>
                <a:cs typeface="Times New Roman" panose="02020603050405020304" pitchFamily="18" charset="0"/>
              </a:rPr>
              <a:t>Through AWS CLI Connect</a:t>
            </a:r>
          </a:p>
          <a:p>
            <a:pPr lvl="1">
              <a:buFont typeface="Wingdings" panose="05000000000000000000" pitchFamily="2" charset="2"/>
              <a:buChar char="Ø"/>
            </a:pPr>
            <a:r>
              <a:rPr lang="en-IN" sz="2000" dirty="0"/>
              <a:t>Go to C drive and select windows folder Open in terminal</a:t>
            </a:r>
          </a:p>
          <a:p>
            <a:pPr lvl="1">
              <a:buFont typeface="Wingdings" panose="05000000000000000000" pitchFamily="2" charset="2"/>
              <a:buChar char="Ø"/>
            </a:pPr>
            <a:r>
              <a:rPr lang="en-IN" sz="2000" dirty="0"/>
              <a:t>Execute the commands to install Amazon cli and setup path</a:t>
            </a:r>
          </a:p>
          <a:p>
            <a:pPr lvl="1">
              <a:buFont typeface="Wingdings" panose="05000000000000000000" pitchFamily="2" charset="2"/>
              <a:buChar char="Ø"/>
            </a:pPr>
            <a:r>
              <a:rPr lang="en-IN" sz="2000" dirty="0"/>
              <a:t>Create IAM user and access them using the credentials in .csv file</a:t>
            </a:r>
          </a:p>
          <a:p>
            <a:pPr lvl="1">
              <a:buFont typeface="Wingdings" panose="05000000000000000000" pitchFamily="2" charset="2"/>
              <a:buChar char="Ø"/>
            </a:pPr>
            <a:r>
              <a:rPr lang="en-IN" sz="2000" dirty="0"/>
              <a:t>Execute the commands to control the instance using the cmd. </a:t>
            </a:r>
          </a:p>
        </p:txBody>
      </p:sp>
    </p:spTree>
    <p:extLst>
      <p:ext uri="{BB962C8B-B14F-4D97-AF65-F5344CB8AC3E}">
        <p14:creationId xmlns:p14="http://schemas.microsoft.com/office/powerpoint/2010/main" val="134818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AC84D-C64C-55B0-F4F5-7062937271DF}"/>
              </a:ext>
            </a:extLst>
          </p:cNvPr>
          <p:cNvSpPr>
            <a:spLocks noGrp="1"/>
          </p:cNvSpPr>
          <p:nvPr>
            <p:ph idx="1"/>
          </p:nvPr>
        </p:nvSpPr>
        <p:spPr>
          <a:xfrm>
            <a:off x="215152" y="578223"/>
            <a:ext cx="11519647" cy="5701553"/>
          </a:xfrm>
        </p:spPr>
        <p:txBody>
          <a:bodyPr>
            <a:normAutofit/>
          </a:bodyPr>
          <a:lstStyle/>
          <a:p>
            <a:pPr>
              <a:lnSpc>
                <a:spcPct val="100000"/>
              </a:lnSpc>
              <a:buFont typeface="Wingdings" panose="05000000000000000000" pitchFamily="2" charset="2"/>
              <a:buChar char="Ø"/>
            </a:pPr>
            <a:r>
              <a:rPr lang="en-IN" sz="2400" u="sng" dirty="0">
                <a:latin typeface="Times New Roman" panose="02020603050405020304" pitchFamily="18" charset="0"/>
                <a:cs typeface="Times New Roman" panose="02020603050405020304" pitchFamily="18" charset="0"/>
              </a:rPr>
              <a:t>DISADVANTAGES OF CLOUD</a:t>
            </a:r>
          </a:p>
          <a:p>
            <a:pPr>
              <a:lnSpc>
                <a:spcPct val="100000"/>
              </a:lnSpc>
            </a:pPr>
            <a:r>
              <a:rPr lang="en-US" sz="2400" b="0" i="0" dirty="0">
                <a:solidFill>
                  <a:srgbClr val="111111"/>
                </a:solidFill>
                <a:effectLst/>
                <a:latin typeface="Times New Roman" panose="02020603050405020304" pitchFamily="18" charset="0"/>
                <a:cs typeface="Times New Roman" panose="02020603050405020304" pitchFamily="18" charset="0"/>
              </a:rPr>
              <a:t>Security has always been a big concern with the cloud especially when it comes to sensitive medical records and financial information. While regulations force cloud computing services to shore up their security and compliance measures, it remains an ongoing issue. </a:t>
            </a:r>
          </a:p>
          <a:p>
            <a:pPr>
              <a:lnSpc>
                <a:spcPct val="100000"/>
              </a:lnSpc>
            </a:pPr>
            <a:r>
              <a:rPr lang="en-US" sz="2400" b="0" i="0" dirty="0">
                <a:solidFill>
                  <a:srgbClr val="111111"/>
                </a:solidFill>
                <a:effectLst/>
                <a:latin typeface="Times New Roman" panose="02020603050405020304" pitchFamily="18" charset="0"/>
                <a:cs typeface="Times New Roman" panose="02020603050405020304" pitchFamily="18" charset="0"/>
              </a:rPr>
              <a:t>Encryption protects vital information, but if that encryption key is lost, the data disappears.</a:t>
            </a:r>
            <a:endParaRPr lang="en-US" sz="2400" dirty="0">
              <a:solidFill>
                <a:srgbClr val="111111"/>
              </a:solidFill>
              <a:latin typeface="Times New Roman" panose="02020603050405020304" pitchFamily="18" charset="0"/>
              <a:cs typeface="Times New Roman" panose="02020603050405020304" pitchFamily="18" charset="0"/>
            </a:endParaRPr>
          </a:p>
          <a:p>
            <a:pPr>
              <a:lnSpc>
                <a:spcPct val="100000"/>
              </a:lnSpc>
            </a:pPr>
            <a:r>
              <a:rPr lang="en-US" sz="2400" b="0" i="0" dirty="0">
                <a:solidFill>
                  <a:srgbClr val="111111"/>
                </a:solidFill>
                <a:effectLst/>
                <a:latin typeface="Times New Roman" panose="02020603050405020304" pitchFamily="18" charset="0"/>
                <a:cs typeface="Times New Roman" panose="02020603050405020304" pitchFamily="18" charset="0"/>
              </a:rPr>
              <a:t>Servers maintained by cloud computing companies may fall victim to natural disasters, internal bugs, and power outages, too. For example, A blackout in California could paralyze users in New York, and a firm in Texas could lose its data if something causes its Maine-based provider to crash.</a:t>
            </a:r>
          </a:p>
          <a:p>
            <a:pPr>
              <a:lnSpc>
                <a:spcPct val="100000"/>
              </a:lnSpc>
            </a:pPr>
            <a:r>
              <a:rPr lang="en-US" sz="2400" b="0" i="0" dirty="0">
                <a:solidFill>
                  <a:srgbClr val="111111"/>
                </a:solidFill>
                <a:effectLst/>
                <a:latin typeface="Times New Roman" panose="02020603050405020304" pitchFamily="18" charset="0"/>
                <a:cs typeface="Times New Roman" panose="02020603050405020304" pitchFamily="18" charset="0"/>
              </a:rPr>
              <a:t>As with any technology, there is a learning curve for both employees and managers. But with many individuals accessing and manipulating information through a single portal, inadvertent mistakes can transfer across an entire system.</a:t>
            </a:r>
          </a:p>
          <a:p>
            <a:pPr>
              <a:lnSpc>
                <a:spcPct val="100000"/>
              </a:lnSpc>
            </a:pP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5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5744-D7FF-C1B4-D1F6-5625F86E6609}"/>
              </a:ext>
            </a:extLst>
          </p:cNvPr>
          <p:cNvSpPr>
            <a:spLocks noGrp="1"/>
          </p:cNvSpPr>
          <p:nvPr>
            <p:ph type="title"/>
          </p:nvPr>
        </p:nvSpPr>
        <p:spPr/>
        <p:txBody>
          <a:bodyPr/>
          <a:lstStyle/>
          <a:p>
            <a:r>
              <a:rPr lang="en-IN" dirty="0"/>
              <a:t>PHYSICAL SERVERS vs CLOUD SERVERS</a:t>
            </a:r>
          </a:p>
        </p:txBody>
      </p:sp>
      <p:sp>
        <p:nvSpPr>
          <p:cNvPr id="3" name="Content Placeholder 2">
            <a:extLst>
              <a:ext uri="{FF2B5EF4-FFF2-40B4-BE49-F238E27FC236}">
                <a16:creationId xmlns:a16="http://schemas.microsoft.com/office/drawing/2014/main" id="{9BDF9A5F-524D-068E-CF32-39BD3271D61C}"/>
              </a:ext>
            </a:extLst>
          </p:cNvPr>
          <p:cNvSpPr>
            <a:spLocks noGrp="1"/>
          </p:cNvSpPr>
          <p:nvPr>
            <p:ph idx="1"/>
          </p:nvPr>
        </p:nvSpPr>
        <p:spPr>
          <a:xfrm>
            <a:off x="838200" y="1443318"/>
            <a:ext cx="10515600" cy="5049557"/>
          </a:xfrm>
        </p:spPr>
        <p:txBody>
          <a:bodyPr>
            <a:normAutofit fontScale="70000" lnSpcReduction="20000"/>
          </a:bodyPr>
          <a:lstStyle/>
          <a:p>
            <a:pPr>
              <a:buFont typeface="Wingdings" panose="05000000000000000000" pitchFamily="2" charset="2"/>
              <a:buChar char="Ø"/>
            </a:pPr>
            <a:r>
              <a:rPr lang="en-IN" sz="3800" u="sng" dirty="0">
                <a:latin typeface="Times New Roman" panose="02020603050405020304" pitchFamily="18" charset="0"/>
                <a:cs typeface="Times New Roman" panose="02020603050405020304" pitchFamily="18" charset="0"/>
              </a:rPr>
              <a:t>PHYSICAL SERVERS</a:t>
            </a:r>
          </a:p>
          <a:p>
            <a:pPr>
              <a:lnSpc>
                <a:spcPct val="120000"/>
              </a:lnSpc>
              <a:buFont typeface="Wingdings" panose="05000000000000000000" pitchFamily="2" charset="2"/>
              <a:buChar char="§"/>
            </a:pPr>
            <a:r>
              <a:rPr lang="en-US" sz="2900" b="1" i="0" u="sng" dirty="0">
                <a:solidFill>
                  <a:srgbClr val="1A202C"/>
                </a:solidFill>
                <a:effectLst/>
                <a:latin typeface="Times New Roman" panose="02020603050405020304" pitchFamily="18" charset="0"/>
                <a:cs typeface="Times New Roman" panose="02020603050405020304" pitchFamily="18" charset="0"/>
              </a:rPr>
              <a:t>No noisy neighbors </a:t>
            </a:r>
            <a:r>
              <a:rPr lang="en-US" sz="2900" b="1" i="0" dirty="0">
                <a:solidFill>
                  <a:srgbClr val="1A202C"/>
                </a:solidFill>
                <a:effectLst/>
                <a:latin typeface="Times New Roman" panose="02020603050405020304" pitchFamily="18" charset="0"/>
                <a:cs typeface="Times New Roman" panose="02020603050405020304" pitchFamily="18" charset="0"/>
              </a:rPr>
              <a:t>- </a:t>
            </a:r>
            <a:r>
              <a:rPr lang="en-US" sz="2900" b="0" i="0" dirty="0">
                <a:solidFill>
                  <a:srgbClr val="1A202C"/>
                </a:solidFill>
                <a:effectLst/>
                <a:latin typeface="Times New Roman" panose="02020603050405020304" pitchFamily="18" charset="0"/>
                <a:cs typeface="Times New Roman" panose="02020603050405020304" pitchFamily="18" charset="0"/>
              </a:rPr>
              <a:t>Because of the dedicated nature of the physical resources to this server, there is no noisy neighbor issue. </a:t>
            </a:r>
          </a:p>
          <a:p>
            <a:pPr>
              <a:lnSpc>
                <a:spcPct val="120000"/>
              </a:lnSpc>
              <a:buFont typeface="Wingdings" panose="05000000000000000000" pitchFamily="2" charset="2"/>
              <a:buChar char="§"/>
            </a:pPr>
            <a:r>
              <a:rPr lang="en-US" sz="2900" b="1" i="0" u="sng" dirty="0">
                <a:solidFill>
                  <a:srgbClr val="1A202C"/>
                </a:solidFill>
                <a:effectLst/>
                <a:latin typeface="Times New Roman" panose="02020603050405020304" pitchFamily="18" charset="0"/>
                <a:cs typeface="Times New Roman" panose="02020603050405020304" pitchFamily="18" charset="0"/>
              </a:rPr>
              <a:t>Sharper system performance insights </a:t>
            </a:r>
            <a:r>
              <a:rPr lang="en-US" sz="2900" i="0" dirty="0">
                <a:solidFill>
                  <a:srgbClr val="1A202C"/>
                </a:solidFill>
                <a:effectLst/>
                <a:latin typeface="Times New Roman" panose="02020603050405020304" pitchFamily="18" charset="0"/>
                <a:cs typeface="Times New Roman" panose="02020603050405020304" pitchFamily="18" charset="0"/>
              </a:rPr>
              <a:t>- This configuration is also a significant benefit when determining how much equipment is needed. It affords you complete visibility into how your application(s) are employing the hardware and if it is achieving the desired results.</a:t>
            </a:r>
          </a:p>
          <a:p>
            <a:pPr>
              <a:lnSpc>
                <a:spcPct val="120000"/>
              </a:lnSpc>
              <a:buFont typeface="Wingdings" panose="05000000000000000000" pitchFamily="2" charset="2"/>
              <a:buChar char="§"/>
            </a:pPr>
            <a:r>
              <a:rPr lang="en-US" sz="2900" b="1" i="0" u="sng" dirty="0">
                <a:solidFill>
                  <a:srgbClr val="1A202C"/>
                </a:solidFill>
                <a:effectLst/>
                <a:latin typeface="Times New Roman" panose="02020603050405020304" pitchFamily="18" charset="0"/>
                <a:cs typeface="Times New Roman" panose="02020603050405020304" pitchFamily="18" charset="0"/>
              </a:rPr>
              <a:t>Easy customization </a:t>
            </a:r>
            <a:r>
              <a:rPr lang="en-US" sz="2900" i="0" dirty="0">
                <a:solidFill>
                  <a:srgbClr val="1A202C"/>
                </a:solidFill>
                <a:effectLst/>
                <a:latin typeface="Times New Roman" panose="02020603050405020304" pitchFamily="18" charset="0"/>
                <a:cs typeface="Times New Roman" panose="02020603050405020304" pitchFamily="18" charset="0"/>
              </a:rPr>
              <a:t>- Because a server can be dedicated to a unique set of tasks, additional hardware options (e.g., dedicated firewalls, routers, and switches) are available, which may not be available in a cloud-based system.</a:t>
            </a:r>
          </a:p>
          <a:p>
            <a:pPr>
              <a:lnSpc>
                <a:spcPct val="120000"/>
              </a:lnSpc>
              <a:buFont typeface="Wingdings" panose="05000000000000000000" pitchFamily="2" charset="2"/>
              <a:buChar char="§"/>
            </a:pPr>
            <a:r>
              <a:rPr lang="en-US" sz="2900" b="1" i="0" u="sng" dirty="0">
                <a:solidFill>
                  <a:srgbClr val="1A202C"/>
                </a:solidFill>
                <a:effectLst/>
                <a:latin typeface="Times New Roman" panose="02020603050405020304" pitchFamily="18" charset="0"/>
                <a:cs typeface="Times New Roman" panose="02020603050405020304" pitchFamily="18" charset="0"/>
              </a:rPr>
              <a:t>Increased security </a:t>
            </a:r>
            <a:r>
              <a:rPr lang="en-US" sz="2900" i="0" dirty="0">
                <a:solidFill>
                  <a:srgbClr val="1A202C"/>
                </a:solidFill>
                <a:effectLst/>
                <a:latin typeface="Times New Roman" panose="02020603050405020304" pitchFamily="18" charset="0"/>
                <a:cs typeface="Times New Roman" panose="02020603050405020304" pitchFamily="18" charset="0"/>
              </a:rPr>
              <a:t>- </a:t>
            </a:r>
            <a:r>
              <a:rPr lang="en-US" sz="2900" b="0" i="0" dirty="0">
                <a:solidFill>
                  <a:srgbClr val="1A202C"/>
                </a:solidFill>
                <a:effectLst/>
                <a:latin typeface="Times New Roman" panose="02020603050405020304" pitchFamily="18" charset="0"/>
                <a:cs typeface="Times New Roman" panose="02020603050405020304" pitchFamily="18" charset="0"/>
              </a:rPr>
              <a:t>The single-tenant environment of a physical server is typically the most secure platform available. Because of the limited number of admin users and increased permission settings, there is a much lower risk of attacks from neighboring accounts in a physical server vs a cloud server that may share the hardware environment.</a:t>
            </a:r>
          </a:p>
          <a:p>
            <a:pPr marL="0" indent="0">
              <a:buNone/>
            </a:pPr>
            <a:endParaRPr lang="en-US" i="0" dirty="0">
              <a:solidFill>
                <a:srgbClr val="1A202C"/>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69660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DAF86-58C0-63FE-BD52-EDB61581C9C1}"/>
              </a:ext>
            </a:extLst>
          </p:cNvPr>
          <p:cNvSpPr>
            <a:spLocks noGrp="1"/>
          </p:cNvSpPr>
          <p:nvPr>
            <p:ph idx="1"/>
          </p:nvPr>
        </p:nvSpPr>
        <p:spPr>
          <a:xfrm>
            <a:off x="376518" y="519953"/>
            <a:ext cx="10977282" cy="5657010"/>
          </a:xfrm>
        </p:spPr>
        <p:txBody>
          <a:bodyPr>
            <a:normAutofit lnSpcReduction="10000"/>
          </a:bodyPr>
          <a:lstStyle/>
          <a:p>
            <a:pPr>
              <a:lnSpc>
                <a:spcPct val="100000"/>
              </a:lnSpc>
              <a:buFont typeface="Wingdings" panose="05000000000000000000" pitchFamily="2" charset="2"/>
              <a:buChar char="Ø"/>
            </a:pPr>
            <a:r>
              <a:rPr lang="en-IN" u="sng" dirty="0">
                <a:latin typeface="Times New Roman" panose="02020603050405020304" pitchFamily="18" charset="0"/>
                <a:cs typeface="Times New Roman" panose="02020603050405020304" pitchFamily="18" charset="0"/>
              </a:rPr>
              <a:t>CLOUD SERVERS</a:t>
            </a:r>
          </a:p>
          <a:p>
            <a:pPr>
              <a:lnSpc>
                <a:spcPct val="100000"/>
              </a:lnSpc>
            </a:pPr>
            <a:r>
              <a:rPr lang="en-US" sz="2600" b="1" i="0" u="sng" dirty="0">
                <a:solidFill>
                  <a:srgbClr val="1A202C"/>
                </a:solidFill>
                <a:effectLst/>
                <a:latin typeface="Times New Roman" panose="02020603050405020304" pitchFamily="18" charset="0"/>
                <a:cs typeface="Times New Roman" panose="02020603050405020304" pitchFamily="18" charset="0"/>
              </a:rPr>
              <a:t>Agile data </a:t>
            </a:r>
            <a:r>
              <a:rPr lang="en-US" sz="2600" b="1" i="0" dirty="0">
                <a:solidFill>
                  <a:srgbClr val="1A202C"/>
                </a:solidFill>
                <a:effectLst/>
                <a:latin typeface="Times New Roman" panose="02020603050405020304" pitchFamily="18" charset="0"/>
                <a:cs typeface="Times New Roman" panose="02020603050405020304" pitchFamily="18" charset="0"/>
              </a:rPr>
              <a:t>- </a:t>
            </a:r>
            <a:r>
              <a:rPr lang="en-US" sz="2600" b="0" i="0" dirty="0">
                <a:solidFill>
                  <a:srgbClr val="1A202C"/>
                </a:solidFill>
                <a:effectLst/>
                <a:latin typeface="Times New Roman" panose="02020603050405020304" pitchFamily="18" charset="0"/>
                <a:cs typeface="Times New Roman" panose="02020603050405020304" pitchFamily="18" charset="0"/>
              </a:rPr>
              <a:t>Your data is easily transferable between physical parent servers. Behind the scenes, the cloud service handles the processes that control where your information lives and its use. Because there is an application layer operating on the cloud server, your data moves quickly and easily among the physical resources that comprise the cloud infrastructure.</a:t>
            </a:r>
          </a:p>
          <a:p>
            <a:pPr>
              <a:lnSpc>
                <a:spcPct val="100000"/>
              </a:lnSpc>
            </a:pPr>
            <a:r>
              <a:rPr lang="en-US" sz="2600" b="1" i="0" u="sng" dirty="0">
                <a:solidFill>
                  <a:srgbClr val="1A202C"/>
                </a:solidFill>
                <a:effectLst/>
                <a:latin typeface="Times New Roman" panose="02020603050405020304" pitchFamily="18" charset="0"/>
                <a:cs typeface="Times New Roman" panose="02020603050405020304" pitchFamily="18" charset="0"/>
              </a:rPr>
              <a:t>Scale quickly and easily </a:t>
            </a:r>
            <a:r>
              <a:rPr lang="en-US" sz="2600" b="1" i="0" dirty="0">
                <a:solidFill>
                  <a:srgbClr val="1A202C"/>
                </a:solidFill>
                <a:effectLst/>
                <a:latin typeface="Times New Roman" panose="02020603050405020304" pitchFamily="18" charset="0"/>
                <a:cs typeface="Times New Roman" panose="02020603050405020304" pitchFamily="18" charset="0"/>
              </a:rPr>
              <a:t>- </a:t>
            </a:r>
            <a:r>
              <a:rPr lang="en-US" sz="2600" b="0" i="0" dirty="0">
                <a:solidFill>
                  <a:srgbClr val="1A202C"/>
                </a:solidFill>
                <a:effectLst/>
                <a:latin typeface="Times New Roman" panose="02020603050405020304" pitchFamily="18" charset="0"/>
                <a:cs typeface="Times New Roman" panose="02020603050405020304" pitchFamily="18" charset="0"/>
              </a:rPr>
              <a:t>The scalability of resources can also occur with just the click of a mouse. Since an application layer running across multiple servers controls your data rather than a dedicated-to-you server</a:t>
            </a:r>
            <a:r>
              <a:rPr lang="en-US" sz="2600" dirty="0">
                <a:solidFill>
                  <a:srgbClr val="1A202C"/>
                </a:solidFill>
                <a:latin typeface="Times New Roman" panose="02020603050405020304" pitchFamily="18" charset="0"/>
                <a:cs typeface="Times New Roman" panose="02020603050405020304" pitchFamily="18" charset="0"/>
              </a:rPr>
              <a:t>.</a:t>
            </a:r>
          </a:p>
          <a:p>
            <a:pPr>
              <a:lnSpc>
                <a:spcPct val="100000"/>
              </a:lnSpc>
            </a:pPr>
            <a:r>
              <a:rPr lang="en-US" sz="2600" b="1" i="0" u="sng" dirty="0">
                <a:solidFill>
                  <a:srgbClr val="1A202C"/>
                </a:solidFill>
                <a:effectLst/>
                <a:latin typeface="Times New Roman" panose="02020603050405020304" pitchFamily="18" charset="0"/>
                <a:cs typeface="Times New Roman" panose="02020603050405020304" pitchFamily="18" charset="0"/>
              </a:rPr>
              <a:t>Easy integration </a:t>
            </a:r>
            <a:r>
              <a:rPr lang="en-US" sz="2600" b="1" i="0" dirty="0">
                <a:solidFill>
                  <a:srgbClr val="1A202C"/>
                </a:solidFill>
                <a:effectLst/>
                <a:latin typeface="Times New Roman" panose="02020603050405020304" pitchFamily="18" charset="0"/>
                <a:cs typeface="Times New Roman" panose="02020603050405020304" pitchFamily="18" charset="0"/>
              </a:rPr>
              <a:t>- </a:t>
            </a:r>
            <a:r>
              <a:rPr lang="en-US" sz="2600" b="0" i="0" dirty="0">
                <a:solidFill>
                  <a:srgbClr val="1A202C"/>
                </a:solidFill>
                <a:effectLst/>
                <a:latin typeface="Times New Roman" panose="02020603050405020304" pitchFamily="18" charset="0"/>
                <a:cs typeface="Times New Roman" panose="02020603050405020304" pitchFamily="18" charset="0"/>
              </a:rPr>
              <a:t>Underlying virtualization software allows straightforward control over server connection and utilization of additional services a provider may offer. As a result, you accomplish adding external file storage, load balancing, and databases with a few simple clicks. Your servers are also automatically configurable to use these options as necessary.</a:t>
            </a:r>
          </a:p>
          <a:p>
            <a:pPr>
              <a:lnSpc>
                <a:spcPct val="100000"/>
              </a:lnSpc>
            </a:pPr>
            <a:endParaRPr lang="en-US" b="0" i="0" dirty="0">
              <a:solidFill>
                <a:srgbClr val="1A202C"/>
              </a:solidFill>
              <a:effectLst/>
              <a:latin typeface="Times New Roman" panose="02020603050405020304" pitchFamily="18"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21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B611-A315-6241-C015-358DA968B8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DIFFERENT TYPES OF CLOUD</a:t>
            </a:r>
          </a:p>
        </p:txBody>
      </p:sp>
      <p:sp>
        <p:nvSpPr>
          <p:cNvPr id="3" name="Content Placeholder 2">
            <a:extLst>
              <a:ext uri="{FF2B5EF4-FFF2-40B4-BE49-F238E27FC236}">
                <a16:creationId xmlns:a16="http://schemas.microsoft.com/office/drawing/2014/main" id="{C71A75A4-E4D1-406D-1020-750C6E53187E}"/>
              </a:ext>
            </a:extLst>
          </p:cNvPr>
          <p:cNvSpPr>
            <a:spLocks noGrp="1"/>
          </p:cNvSpPr>
          <p:nvPr>
            <p:ph idx="1"/>
          </p:nvPr>
        </p:nvSpPr>
        <p:spPr>
          <a:xfrm>
            <a:off x="838200" y="1825624"/>
            <a:ext cx="10515600" cy="5032375"/>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There are two types of cloud</a:t>
            </a:r>
          </a:p>
          <a:p>
            <a:pPr>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Based on Service Model</a:t>
            </a:r>
            <a:r>
              <a:rPr lang="en-IN" sz="2400" dirty="0">
                <a:latin typeface="Times New Roman" panose="02020603050405020304" pitchFamily="18" charset="0"/>
                <a:cs typeface="Times New Roman" panose="02020603050405020304" pitchFamily="18" charset="0"/>
              </a:rPr>
              <a:t>: In this model we have 3 types of service     models </a:t>
            </a:r>
          </a:p>
          <a:p>
            <a:pPr marL="0" indent="0">
              <a:buNone/>
            </a:pPr>
            <a:r>
              <a:rPr lang="en-IN" sz="2400" dirty="0">
                <a:latin typeface="Times New Roman" panose="02020603050405020304" pitchFamily="18" charset="0"/>
                <a:cs typeface="Times New Roman" panose="02020603050405020304" pitchFamily="18" charset="0"/>
              </a:rPr>
              <a:t>   a)SaaS (Software as a Service)</a:t>
            </a:r>
          </a:p>
          <a:p>
            <a:pPr marL="0" indent="0">
              <a:buNone/>
            </a:pPr>
            <a:r>
              <a:rPr lang="en-IN" sz="2400" dirty="0">
                <a:latin typeface="Times New Roman" panose="02020603050405020304" pitchFamily="18" charset="0"/>
                <a:cs typeface="Times New Roman" panose="02020603050405020304" pitchFamily="18" charset="0"/>
              </a:rPr>
              <a:t>   b)IaaS (Infrastructure as a Service)</a:t>
            </a:r>
          </a:p>
          <a:p>
            <a:pPr marL="0" indent="0">
              <a:buNone/>
            </a:pPr>
            <a:r>
              <a:rPr lang="en-IN" sz="2400" dirty="0">
                <a:latin typeface="Times New Roman" panose="02020603050405020304" pitchFamily="18" charset="0"/>
                <a:cs typeface="Times New Roman" panose="02020603050405020304" pitchFamily="18" charset="0"/>
              </a:rPr>
              <a:t>   c)PaaS (Platform as a Service)</a:t>
            </a:r>
          </a:p>
          <a:p>
            <a:pPr algn="just">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Based on Deployment Model</a:t>
            </a:r>
            <a:r>
              <a:rPr lang="en-IN" sz="2400" dirty="0">
                <a:latin typeface="Times New Roman" panose="02020603050405020304" pitchFamily="18" charset="0"/>
                <a:cs typeface="Times New Roman" panose="02020603050405020304" pitchFamily="18" charset="0"/>
              </a:rPr>
              <a:t>: In this model we have 4 types of deployment models</a:t>
            </a:r>
          </a:p>
          <a:p>
            <a:pPr marL="0" indent="0" algn="just">
              <a:buNone/>
            </a:pPr>
            <a:r>
              <a:rPr lang="en-IN" sz="2400" dirty="0">
                <a:latin typeface="Times New Roman" panose="02020603050405020304" pitchFamily="18" charset="0"/>
                <a:cs typeface="Times New Roman" panose="02020603050405020304" pitchFamily="18" charset="0"/>
              </a:rPr>
              <a:t>   a)Public Cloud</a:t>
            </a:r>
          </a:p>
          <a:p>
            <a:pPr marL="0" indent="0" algn="just">
              <a:buNone/>
            </a:pPr>
            <a:r>
              <a:rPr lang="en-IN" sz="2400" dirty="0">
                <a:latin typeface="Times New Roman" panose="02020603050405020304" pitchFamily="18" charset="0"/>
                <a:cs typeface="Times New Roman" panose="02020603050405020304" pitchFamily="18" charset="0"/>
              </a:rPr>
              <a:t>   b)Private Cloud</a:t>
            </a:r>
          </a:p>
          <a:p>
            <a:pPr marL="0" indent="0" algn="just">
              <a:buNone/>
            </a:pPr>
            <a:r>
              <a:rPr lang="en-IN" sz="2400" dirty="0">
                <a:latin typeface="Times New Roman" panose="02020603050405020304" pitchFamily="18" charset="0"/>
                <a:cs typeface="Times New Roman" panose="02020603050405020304" pitchFamily="18" charset="0"/>
              </a:rPr>
              <a:t>   c)Hybrid Cloud</a:t>
            </a:r>
          </a:p>
          <a:p>
            <a:pPr marL="0" indent="0" algn="just">
              <a:buNone/>
            </a:pPr>
            <a:r>
              <a:rPr lang="en-IN" sz="2400" dirty="0">
                <a:latin typeface="Times New Roman" panose="02020603050405020304" pitchFamily="18" charset="0"/>
                <a:cs typeface="Times New Roman" panose="02020603050405020304" pitchFamily="18" charset="0"/>
              </a:rPr>
              <a:t>   d)Community cloud</a:t>
            </a:r>
          </a:p>
        </p:txBody>
      </p:sp>
    </p:spTree>
    <p:extLst>
      <p:ext uri="{BB962C8B-B14F-4D97-AF65-F5344CB8AC3E}">
        <p14:creationId xmlns:p14="http://schemas.microsoft.com/office/powerpoint/2010/main" val="227185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37F6-E474-C42E-6952-A53F00EDB169}"/>
              </a:ext>
            </a:extLst>
          </p:cNvPr>
          <p:cNvSpPr>
            <a:spLocks noGrp="1"/>
          </p:cNvSpPr>
          <p:nvPr>
            <p:ph type="title"/>
          </p:nvPr>
        </p:nvSpPr>
        <p:spPr>
          <a:xfrm>
            <a:off x="838200" y="19143"/>
            <a:ext cx="10515600" cy="1325563"/>
          </a:xfrm>
        </p:spPr>
        <p:txBody>
          <a:bodyPr/>
          <a:lstStyle/>
          <a:p>
            <a:r>
              <a:rPr lang="en-IN" dirty="0"/>
              <a:t>BASED ON SERVICE MODELS</a:t>
            </a:r>
          </a:p>
        </p:txBody>
      </p:sp>
      <p:sp>
        <p:nvSpPr>
          <p:cNvPr id="3" name="Content Placeholder 2">
            <a:extLst>
              <a:ext uri="{FF2B5EF4-FFF2-40B4-BE49-F238E27FC236}">
                <a16:creationId xmlns:a16="http://schemas.microsoft.com/office/drawing/2014/main" id="{EA60B74A-0CB8-DC4E-E6D9-093935C9F349}"/>
              </a:ext>
            </a:extLst>
          </p:cNvPr>
          <p:cNvSpPr>
            <a:spLocks noGrp="1"/>
          </p:cNvSpPr>
          <p:nvPr>
            <p:ph idx="1"/>
          </p:nvPr>
        </p:nvSpPr>
        <p:spPr>
          <a:xfrm>
            <a:off x="753035" y="950260"/>
            <a:ext cx="10600765" cy="5907740"/>
          </a:xfrm>
        </p:spPr>
        <p:txBody>
          <a:bodyPr>
            <a:noAutofit/>
          </a:bodyPr>
          <a:lstStyle/>
          <a:p>
            <a:r>
              <a:rPr lang="en-IN" sz="2400" b="1" u="sng" dirty="0">
                <a:latin typeface="Times New Roman" panose="02020603050405020304" pitchFamily="18" charset="0"/>
                <a:cs typeface="Times New Roman" panose="02020603050405020304" pitchFamily="18" charset="0"/>
              </a:rPr>
              <a:t>Software as a Service (SaaS):- </a:t>
            </a:r>
            <a:r>
              <a:rPr lang="en-IN" sz="2400" dirty="0">
                <a:latin typeface="Times New Roman" panose="02020603050405020304" pitchFamily="18" charset="0"/>
                <a:cs typeface="Times New Roman" panose="02020603050405020304" pitchFamily="18" charset="0"/>
              </a:rPr>
              <a:t>SaaS </a:t>
            </a:r>
            <a:r>
              <a:rPr lang="en-US" sz="2400" b="0" i="0" dirty="0">
                <a:solidFill>
                  <a:srgbClr val="111111"/>
                </a:solidFill>
                <a:effectLst/>
                <a:latin typeface="Times New Roman" panose="02020603050405020304" pitchFamily="18" charset="0"/>
                <a:cs typeface="Times New Roman" panose="02020603050405020304" pitchFamily="18" charset="0"/>
              </a:rPr>
              <a:t>involves the licensure of a software application to customers. Licenses are typically provided through a pay-as-you-go model or on-demand. </a:t>
            </a:r>
          </a:p>
          <a:p>
            <a:pPr marL="0" indent="0">
              <a:buNone/>
            </a:pPr>
            <a:r>
              <a:rPr lang="en-US" sz="2400" dirty="0">
                <a:solidFill>
                  <a:srgbClr val="111111"/>
                </a:solidFill>
                <a:latin typeface="Times New Roman" panose="02020603050405020304" pitchFamily="18" charset="0"/>
                <a:cs typeface="Times New Roman" panose="02020603050405020304" pitchFamily="18" charset="0"/>
              </a:rPr>
              <a:t>   Example:- </a:t>
            </a:r>
            <a:r>
              <a:rPr lang="en-US" sz="2400" b="0" i="0" dirty="0">
                <a:solidFill>
                  <a:srgbClr val="111111"/>
                </a:solidFill>
                <a:effectLst/>
                <a:latin typeface="Times New Roman" panose="02020603050405020304" pitchFamily="18" charset="0"/>
                <a:cs typeface="Times New Roman" panose="02020603050405020304" pitchFamily="18" charset="0"/>
              </a:rPr>
              <a:t>This type of system can be found in Microsoft Office’s 365.</a:t>
            </a:r>
          </a:p>
          <a:p>
            <a:r>
              <a:rPr lang="en-US" sz="2400" b="1" i="0" u="sng" dirty="0">
                <a:solidFill>
                  <a:srgbClr val="111111"/>
                </a:solidFill>
                <a:effectLst/>
                <a:latin typeface="Times New Roman" panose="02020603050405020304" pitchFamily="18" charset="0"/>
                <a:cs typeface="Times New Roman" panose="02020603050405020304" pitchFamily="18" charset="0"/>
              </a:rPr>
              <a:t>Infrastructure-as-a-service (IaaS):-  </a:t>
            </a:r>
            <a:r>
              <a:rPr lang="en-US" sz="2400" i="0" dirty="0">
                <a:solidFill>
                  <a:srgbClr val="111111"/>
                </a:solidFill>
                <a:effectLst/>
                <a:latin typeface="Times New Roman" panose="02020603050405020304" pitchFamily="18" charset="0"/>
                <a:cs typeface="Times New Roman" panose="02020603050405020304" pitchFamily="18" charset="0"/>
              </a:rPr>
              <a:t>IaaS </a:t>
            </a:r>
            <a:r>
              <a:rPr lang="en-US" sz="2400" b="0" i="0" dirty="0">
                <a:solidFill>
                  <a:srgbClr val="111111"/>
                </a:solidFill>
                <a:effectLst/>
                <a:latin typeface="Times New Roman" panose="02020603050405020304" pitchFamily="18" charset="0"/>
                <a:cs typeface="Times New Roman" panose="02020603050405020304" pitchFamily="18" charset="0"/>
              </a:rPr>
              <a:t>involves a method for delivering everything from operating systems to servers and storage through IP-based connectivity as part of an on-demand service. Clients can avoid the need to purchase software or servers, and instead procure these resources in an </a:t>
            </a:r>
            <a:r>
              <a:rPr lang="en-US" sz="2400" dirty="0">
                <a:latin typeface="Times New Roman" panose="02020603050405020304" pitchFamily="18" charset="0"/>
                <a:cs typeface="Times New Roman" panose="02020603050405020304" pitchFamily="18" charset="0"/>
              </a:rPr>
              <a:t>outsourced</a:t>
            </a:r>
            <a:r>
              <a:rPr lang="en-US" sz="2400" b="0" i="0" dirty="0">
                <a:solidFill>
                  <a:srgbClr val="111111"/>
                </a:solidFill>
                <a:effectLst/>
                <a:latin typeface="Times New Roman" panose="02020603050405020304" pitchFamily="18" charset="0"/>
                <a:cs typeface="Times New Roman" panose="02020603050405020304" pitchFamily="18" charset="0"/>
              </a:rPr>
              <a:t>, on-demand service. </a:t>
            </a:r>
          </a:p>
          <a:p>
            <a:pPr marL="0" indent="0">
              <a:buNone/>
            </a:pPr>
            <a:r>
              <a:rPr lang="en-US" sz="2400" b="0" i="0" dirty="0">
                <a:solidFill>
                  <a:srgbClr val="111111"/>
                </a:solidFill>
                <a:effectLst/>
                <a:latin typeface="Times New Roman" panose="02020603050405020304" pitchFamily="18" charset="0"/>
                <a:cs typeface="Times New Roman" panose="02020603050405020304" pitchFamily="18" charset="0"/>
              </a:rPr>
              <a:t>   Example:- IBM Cloud and Microsoft Azure.</a:t>
            </a:r>
          </a:p>
          <a:p>
            <a:r>
              <a:rPr lang="en-US" sz="2400" b="1" i="0" u="sng" dirty="0">
                <a:solidFill>
                  <a:srgbClr val="111111"/>
                </a:solidFill>
                <a:effectLst/>
                <a:latin typeface="Times New Roman" panose="02020603050405020304" pitchFamily="18" charset="0"/>
                <a:cs typeface="Times New Roman" panose="02020603050405020304" pitchFamily="18" charset="0"/>
              </a:rPr>
              <a:t>Platform-as-a-service (PaaS):- </a:t>
            </a:r>
            <a:r>
              <a:rPr lang="en-US" sz="2400" i="0" dirty="0">
                <a:solidFill>
                  <a:srgbClr val="111111"/>
                </a:solidFill>
                <a:effectLst/>
                <a:latin typeface="Times New Roman" panose="02020603050405020304" pitchFamily="18" charset="0"/>
                <a:cs typeface="Times New Roman" panose="02020603050405020304" pitchFamily="18" charset="0"/>
              </a:rPr>
              <a:t>PaaS </a:t>
            </a:r>
            <a:r>
              <a:rPr lang="en-US" sz="2400" b="0" i="0" dirty="0">
                <a:solidFill>
                  <a:srgbClr val="111111"/>
                </a:solidFill>
                <a:effectLst/>
                <a:latin typeface="Times New Roman" panose="02020603050405020304" pitchFamily="18" charset="0"/>
                <a:cs typeface="Times New Roman" panose="02020603050405020304" pitchFamily="18" charset="0"/>
              </a:rPr>
              <a:t>is considered the most complex of the three layers of cloud-based computing. PaaS shares some similarities with SaaS, the primary difference being that instead of delivering software online, it is actually a platform for creating software that is delivered via the Internet. </a:t>
            </a:r>
          </a:p>
          <a:p>
            <a:pPr marL="0" indent="0">
              <a:buNone/>
            </a:pPr>
            <a:r>
              <a:rPr lang="en-US" sz="2400" dirty="0">
                <a:solidFill>
                  <a:srgbClr val="111111"/>
                </a:solidFill>
                <a:latin typeface="Times New Roman" panose="02020603050405020304" pitchFamily="18" charset="0"/>
                <a:cs typeface="Times New Roman" panose="02020603050405020304" pitchFamily="18" charset="0"/>
              </a:rPr>
              <a:t>   </a:t>
            </a:r>
            <a:r>
              <a:rPr lang="en-US" sz="2400" b="0" i="0" dirty="0">
                <a:solidFill>
                  <a:srgbClr val="111111"/>
                </a:solidFill>
                <a:effectLst/>
                <a:latin typeface="Times New Roman" panose="02020603050405020304" pitchFamily="18" charset="0"/>
                <a:cs typeface="Times New Roman" panose="02020603050405020304" pitchFamily="18" charset="0"/>
              </a:rPr>
              <a:t>Example:-This model includes platforms like Salesforce.com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6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E4FB-2A12-E0F9-F845-BBCC6A8828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BASED ON DEPLOYMENT MODELS</a:t>
            </a:r>
          </a:p>
        </p:txBody>
      </p:sp>
      <p:sp>
        <p:nvSpPr>
          <p:cNvPr id="3" name="Content Placeholder 2">
            <a:extLst>
              <a:ext uri="{FF2B5EF4-FFF2-40B4-BE49-F238E27FC236}">
                <a16:creationId xmlns:a16="http://schemas.microsoft.com/office/drawing/2014/main" id="{F44CCBC8-CAED-3B5D-E247-DD7C653D73E2}"/>
              </a:ext>
            </a:extLst>
          </p:cNvPr>
          <p:cNvSpPr>
            <a:spLocks noGrp="1"/>
          </p:cNvSpPr>
          <p:nvPr>
            <p:ph idx="1"/>
          </p:nvPr>
        </p:nvSpPr>
        <p:spPr>
          <a:xfrm>
            <a:off x="838200" y="1416424"/>
            <a:ext cx="10515600" cy="5271247"/>
          </a:xfrm>
        </p:spPr>
        <p:txBody>
          <a:bodyPr>
            <a:noAutofit/>
          </a:bodyPr>
          <a:lstStyle/>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Public Cloud </a:t>
            </a:r>
            <a:r>
              <a:rPr lang="en-US" sz="2400" dirty="0">
                <a:solidFill>
                  <a:srgbClr val="273239"/>
                </a:solidFill>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The public cloud makes it possible for anybody to access systems and services. The public cloud may be less secure as it is open for everyone. The public cloud is one in which cloud infrastructure services are provided over the internet to the general people or major industry groups. The infrastructure in this cloud model is owned by the entity that delivers the cloud services, not by the consumer.</a:t>
            </a:r>
          </a:p>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Advantages of the public cloud model:</a:t>
            </a:r>
            <a:endParaRPr lang="en-US" sz="2400" dirty="0">
              <a:solidFill>
                <a:srgbClr val="273239"/>
              </a:solidFill>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Minimal Investment</a:t>
            </a:r>
            <a:endParaRPr lang="en-US" sz="240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No setup cost</a:t>
            </a:r>
            <a:endParaRPr lang="en-US" sz="2400" dirty="0">
              <a:solidFill>
                <a:srgbClr val="273239"/>
              </a:solidFill>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ü"/>
            </a:pPr>
            <a:r>
              <a:rPr lang="en-US" sz="2400" i="0" dirty="0">
                <a:solidFill>
                  <a:srgbClr val="273239"/>
                </a:solidFill>
                <a:effectLst/>
                <a:latin typeface="Times New Roman" panose="02020603050405020304" pitchFamily="18" charset="0"/>
                <a:cs typeface="Times New Roman" panose="02020603050405020304" pitchFamily="18" charset="0"/>
              </a:rPr>
              <a:t>Infrastructure Management is not required</a:t>
            </a: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No maintenance</a:t>
            </a: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Dynamic Scalability</a:t>
            </a:r>
            <a:endParaRPr lang="en-US" sz="2400" i="0" dirty="0">
              <a:solidFill>
                <a:srgbClr val="273239"/>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90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0E362-C524-50E7-ED56-DB5B63D15333}"/>
              </a:ext>
            </a:extLst>
          </p:cNvPr>
          <p:cNvSpPr>
            <a:spLocks noGrp="1"/>
          </p:cNvSpPr>
          <p:nvPr>
            <p:ph idx="1"/>
          </p:nvPr>
        </p:nvSpPr>
        <p:spPr>
          <a:xfrm>
            <a:off x="385482" y="896471"/>
            <a:ext cx="10968318" cy="5280492"/>
          </a:xfrm>
        </p:spPr>
        <p:txBody>
          <a:bodyPr>
            <a:normAutofit/>
          </a:bodyPr>
          <a:lstStyle/>
          <a:p>
            <a:pPr algn="l" fontAlgn="base"/>
            <a:r>
              <a:rPr lang="en-US" sz="2400" b="1" i="0" u="sng" dirty="0">
                <a:solidFill>
                  <a:srgbClr val="273239"/>
                </a:solidFill>
                <a:effectLst/>
                <a:latin typeface="Times New Roman" panose="02020603050405020304" pitchFamily="18" charset="0"/>
                <a:cs typeface="Times New Roman" panose="02020603050405020304" pitchFamily="18" charset="0"/>
              </a:rPr>
              <a:t>Private Cloud </a:t>
            </a:r>
            <a:r>
              <a:rPr lang="en-US" sz="2400" dirty="0">
                <a:solidFill>
                  <a:srgbClr val="273239"/>
                </a:solidFill>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The private cloud deployment model is the exact opposite of the public cloud deployment model. It’s a one-on-one environment for a single user (customer). There is no need to share your hardware with anyone else. The distinction between private and public cloud is in how you handle all of the hardware. It is also called the “internal cloud” &amp; it refers to the ability to access systems and services within a given border or organization.</a:t>
            </a:r>
          </a:p>
          <a:p>
            <a:pPr algn="l" fontAlgn="base"/>
            <a:r>
              <a:rPr lang="en-US" sz="2400" b="1" i="0" u="sng" dirty="0">
                <a:solidFill>
                  <a:srgbClr val="273239"/>
                </a:solidFill>
                <a:effectLst/>
                <a:latin typeface="Times New Roman" panose="02020603050405020304" pitchFamily="18" charset="0"/>
                <a:cs typeface="Times New Roman" panose="02020603050405020304" pitchFamily="18" charset="0"/>
              </a:rPr>
              <a:t>Advantages of the private cloud model</a:t>
            </a:r>
            <a:r>
              <a:rPr lang="en-US" sz="2400" b="1" i="0" dirty="0">
                <a:solidFill>
                  <a:srgbClr val="273239"/>
                </a:solidFill>
                <a:effectLst/>
                <a:latin typeface="Times New Roman" panose="02020603050405020304" pitchFamily="18" charset="0"/>
                <a:cs typeface="Times New Roman" panose="02020603050405020304" pitchFamily="18" charset="0"/>
              </a:rPr>
              <a:t>:</a:t>
            </a:r>
            <a:endParaRPr lang="en-US" sz="2400" dirty="0">
              <a:solidFill>
                <a:srgbClr val="273239"/>
              </a:solidFill>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Better Control</a:t>
            </a: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Data Security and Privacy</a:t>
            </a: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Supports Legacy Systems</a:t>
            </a:r>
            <a:endParaRPr lang="en-IN" sz="2400" dirty="0">
              <a:solidFill>
                <a:srgbClr val="273239"/>
              </a:solidFill>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ü"/>
            </a:pPr>
            <a:r>
              <a:rPr lang="en-IN" sz="2400" i="0" dirty="0">
                <a:solidFill>
                  <a:srgbClr val="273239"/>
                </a:solidFill>
                <a:effectLst/>
                <a:latin typeface="Times New Roman" panose="02020603050405020304" pitchFamily="18" charset="0"/>
                <a:cs typeface="Times New Roman" panose="02020603050405020304" pitchFamily="18" charset="0"/>
              </a:rPr>
              <a:t>Customization</a:t>
            </a:r>
            <a:endParaRPr lang="en-US" sz="240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07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6F52C-F1C6-28FA-3387-39150522267F}"/>
              </a:ext>
            </a:extLst>
          </p:cNvPr>
          <p:cNvSpPr>
            <a:spLocks noGrp="1"/>
          </p:cNvSpPr>
          <p:nvPr>
            <p:ph idx="1"/>
          </p:nvPr>
        </p:nvSpPr>
        <p:spPr>
          <a:xfrm>
            <a:off x="313765" y="717176"/>
            <a:ext cx="11040035" cy="5459787"/>
          </a:xfrm>
        </p:spPr>
        <p:txBody>
          <a:bodyPr>
            <a:normAutofit/>
          </a:bodyPr>
          <a:lstStyle/>
          <a:p>
            <a:pPr algn="l" fontAlgn="base"/>
            <a:r>
              <a:rPr lang="en-US" b="1" i="0" u="sng" dirty="0">
                <a:solidFill>
                  <a:srgbClr val="273239"/>
                </a:solidFill>
                <a:effectLst/>
                <a:latin typeface="Times New Roman" panose="02020603050405020304" pitchFamily="18" charset="0"/>
                <a:cs typeface="Times New Roman" panose="02020603050405020304" pitchFamily="18" charset="0"/>
              </a:rPr>
              <a:t>Hybrid cloud </a:t>
            </a:r>
            <a:r>
              <a:rPr lang="en-US"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By bridging the public and private worlds with a layer of proprietary software, hybrid cloud computing gives the best of both worlds. With a hybrid solution, you may host the app in a safe environment while taking advantage of the public cloud’s cost savings. Organizations can move data and applications between different clouds using a combination of two or more cloud deployment methods, depending on their needs. </a:t>
            </a:r>
          </a:p>
          <a:p>
            <a:pPr algn="l" fontAlgn="base"/>
            <a:r>
              <a:rPr lang="en-US" b="1" i="0" u="sng" dirty="0">
                <a:solidFill>
                  <a:srgbClr val="273239"/>
                </a:solidFill>
                <a:effectLst/>
                <a:latin typeface="Times New Roman" panose="02020603050405020304" pitchFamily="18" charset="0"/>
                <a:cs typeface="Times New Roman" panose="02020603050405020304" pitchFamily="18" charset="0"/>
              </a:rPr>
              <a:t>Advantages of the hybrid cloud model</a:t>
            </a:r>
          </a:p>
          <a:p>
            <a:pPr algn="l" fontAlgn="base">
              <a:buFont typeface="Wingdings" panose="05000000000000000000" pitchFamily="2" charset="2"/>
              <a:buChar char="ü"/>
            </a:pPr>
            <a:r>
              <a:rPr lang="en-IN" i="0" dirty="0">
                <a:solidFill>
                  <a:srgbClr val="273239"/>
                </a:solidFill>
                <a:effectLst/>
                <a:latin typeface="Times New Roman" panose="02020603050405020304" pitchFamily="18" charset="0"/>
                <a:cs typeface="Times New Roman" panose="02020603050405020304" pitchFamily="18" charset="0"/>
              </a:rPr>
              <a:t>Flexibility and control</a:t>
            </a:r>
            <a:endParaRPr lang="en-US"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ü"/>
            </a:pPr>
            <a:r>
              <a:rPr lang="en-IN" i="0" dirty="0">
                <a:solidFill>
                  <a:srgbClr val="273239"/>
                </a:solidFill>
                <a:effectLst/>
                <a:latin typeface="Times New Roman" panose="02020603050405020304" pitchFamily="18" charset="0"/>
                <a:cs typeface="Times New Roman" panose="02020603050405020304" pitchFamily="18" charset="0"/>
              </a:rPr>
              <a:t>Security</a:t>
            </a:r>
            <a:endParaRPr lang="en-US" i="0" dirty="0">
              <a:solidFill>
                <a:srgbClr val="273239"/>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0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2339</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Lato</vt:lpstr>
      <vt:lpstr>Manrope</vt:lpstr>
      <vt:lpstr>Open Sans</vt:lpstr>
      <vt:lpstr>Times New Roman</vt:lpstr>
      <vt:lpstr>Wingdings</vt:lpstr>
      <vt:lpstr>Office Theme</vt:lpstr>
      <vt:lpstr>PowerPoint Presentation</vt:lpstr>
      <vt:lpstr>PowerPoint Presentation</vt:lpstr>
      <vt:lpstr>PHYSICAL SERVERS vs CLOUD SERVERS</vt:lpstr>
      <vt:lpstr>PowerPoint Presentation</vt:lpstr>
      <vt:lpstr>DIFFERENT TYPES OF CLOUD</vt:lpstr>
      <vt:lpstr>BASED ON SERVICE MODELS</vt:lpstr>
      <vt:lpstr>BASED ON DEPLOYMENT MODELS</vt:lpstr>
      <vt:lpstr>PowerPoint Presentation</vt:lpstr>
      <vt:lpstr>PowerPoint Presentation</vt:lpstr>
      <vt:lpstr>PowerPoint Presentation</vt:lpstr>
      <vt:lpstr>AWS HISTORY</vt:lpstr>
      <vt:lpstr>PowerPoint Presentation</vt:lpstr>
      <vt:lpstr>AWS GLOBAL INFRASTRUCTURE</vt:lpstr>
      <vt:lpstr>AMAZON EC2</vt:lpstr>
      <vt:lpstr>TYPES OF INSTANCES</vt:lpstr>
      <vt:lpstr>TYPES OF INSTANCES BASED ON PRICING</vt:lpstr>
      <vt:lpstr>STEPS TO CREATE INSTANCE</vt:lpstr>
      <vt:lpstr>PowerPoint Presentation</vt:lpstr>
      <vt:lpstr>DIFFERENT WAYS TO CONNECT THE INSTANCE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RAJ</dc:creator>
  <cp:lastModifiedBy>GOWTHAM RAJ</cp:lastModifiedBy>
  <cp:revision>35</cp:revision>
  <dcterms:created xsi:type="dcterms:W3CDTF">2022-09-23T04:20:14Z</dcterms:created>
  <dcterms:modified xsi:type="dcterms:W3CDTF">2022-09-23T12:23:43Z</dcterms:modified>
</cp:coreProperties>
</file>