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A24D3-0F00-4CCD-BD5B-61D0D3649D40}"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14023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53855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1181684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3234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3234607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FA24D3-0F00-4CCD-BD5B-61D0D3649D40}"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217133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FA24D3-0F00-4CCD-BD5B-61D0D3649D40}"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331663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A24D3-0F00-4CCD-BD5B-61D0D3649D40}"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2935206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A24D3-0F00-4CCD-BD5B-61D0D3649D40}"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363164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A24D3-0F00-4CCD-BD5B-61D0D3649D40}"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258917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A24D3-0F00-4CCD-BD5B-61D0D3649D40}"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97209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4876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A24D3-0F00-4CCD-BD5B-61D0D3649D40}"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172127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A24D3-0F00-4CCD-BD5B-61D0D3649D40}"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67054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24D3-0F00-4CCD-BD5B-61D0D3649D40}"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2058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418004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A24D3-0F00-4CCD-BD5B-61D0D3649D40}"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5BF0A-F061-42A0-8BCE-4CAB072EC2FB}" type="slidenum">
              <a:rPr lang="en-IN" smtClean="0"/>
              <a:t>‹#›</a:t>
            </a:fld>
            <a:endParaRPr lang="en-IN"/>
          </a:p>
        </p:txBody>
      </p:sp>
    </p:spTree>
    <p:extLst>
      <p:ext uri="{BB962C8B-B14F-4D97-AF65-F5344CB8AC3E}">
        <p14:creationId xmlns:p14="http://schemas.microsoft.com/office/powerpoint/2010/main" val="395304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FA24D3-0F00-4CCD-BD5B-61D0D3649D40}" type="datetimeFigureOut">
              <a:rPr lang="en-IN" smtClean="0"/>
              <a:t>03-10-2022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35BF0A-F061-42A0-8BCE-4CAB072EC2FB}" type="slidenum">
              <a:rPr lang="en-IN" smtClean="0"/>
              <a:t>‹#›</a:t>
            </a:fld>
            <a:endParaRPr lang="en-IN"/>
          </a:p>
        </p:txBody>
      </p:sp>
    </p:spTree>
    <p:extLst>
      <p:ext uri="{BB962C8B-B14F-4D97-AF65-F5344CB8AC3E}">
        <p14:creationId xmlns:p14="http://schemas.microsoft.com/office/powerpoint/2010/main" val="3302725872"/>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6B787E-AB28-3ECB-001B-18E4B8F44EFF}"/>
              </a:ext>
            </a:extLst>
          </p:cNvPr>
          <p:cNvSpPr>
            <a:spLocks noGrp="1"/>
          </p:cNvSpPr>
          <p:nvPr>
            <p:ph type="subTitle" idx="1"/>
          </p:nvPr>
        </p:nvSpPr>
        <p:spPr>
          <a:xfrm>
            <a:off x="135466" y="372533"/>
            <a:ext cx="11921067" cy="5960533"/>
          </a:xfrm>
        </p:spPr>
        <p:txBody>
          <a:bodyPr>
            <a:normAutofit/>
          </a:bodyPr>
          <a:lstStyle/>
          <a:p>
            <a:pPr algn="just"/>
            <a:r>
              <a:rPr lang="en-US" b="1" i="0" cap="none" dirty="0">
                <a:solidFill>
                  <a:srgbClr val="FFC000"/>
                </a:solidFill>
                <a:effectLst/>
                <a:latin typeface="Times New Roman" panose="02020603050405020304" pitchFamily="18" charset="0"/>
                <a:cs typeface="Times New Roman" panose="02020603050405020304" pitchFamily="18" charset="0"/>
              </a:rPr>
              <a:t>AWS Route 53 </a:t>
            </a:r>
          </a:p>
          <a:p>
            <a:pPr lvl="1" algn="just"/>
            <a:r>
              <a:rPr lang="en-US" b="0" i="0" cap="none" dirty="0">
                <a:effectLst/>
                <a:latin typeface="Times New Roman" panose="02020603050405020304" pitchFamily="18" charset="0"/>
                <a:cs typeface="Times New Roman" panose="02020603050405020304" pitchFamily="18" charset="0"/>
              </a:rPr>
              <a:t>Route 53 is a highly available and scalable domain name system (DNS) web service. </a:t>
            </a:r>
          </a:p>
          <a:p>
            <a:pPr algn="just"/>
            <a:r>
              <a:rPr lang="en-US" b="0" i="0" cap="none" dirty="0">
                <a:effectLst/>
                <a:latin typeface="Times New Roman" panose="02020603050405020304" pitchFamily="18" charset="0"/>
                <a:cs typeface="Times New Roman" panose="02020603050405020304" pitchFamily="18" charset="0"/>
              </a:rPr>
              <a:t>Route 53 provides three main functions: </a:t>
            </a:r>
          </a:p>
          <a:p>
            <a:pPr marL="342900" indent="-342900" algn="just">
              <a:buFont typeface="Wingdings" panose="05000000000000000000" pitchFamily="2" charset="2"/>
              <a:buChar char="Ø"/>
            </a:pPr>
            <a:r>
              <a:rPr lang="en-US" b="1" i="0" u="sng" cap="none" dirty="0">
                <a:solidFill>
                  <a:srgbClr val="FFC000"/>
                </a:solidFill>
                <a:effectLst/>
                <a:latin typeface="Times New Roman" panose="02020603050405020304" pitchFamily="18" charset="0"/>
                <a:cs typeface="Times New Roman" panose="02020603050405020304" pitchFamily="18" charset="0"/>
              </a:rPr>
              <a:t>Domain Registration</a:t>
            </a:r>
          </a:p>
          <a:p>
            <a:pPr marL="1257300" lvl="2" indent="-342900" algn="just">
              <a:buFont typeface="Wingdings" panose="05000000000000000000" pitchFamily="2" charset="2"/>
              <a:buChar char="ü"/>
            </a:pPr>
            <a:r>
              <a:rPr lang="en-US" sz="2200" i="0" cap="none" dirty="0">
                <a:effectLst/>
                <a:latin typeface="Times New Roman" panose="02020603050405020304" pitchFamily="18" charset="0"/>
                <a:cs typeface="Times New Roman" panose="02020603050405020304" pitchFamily="18" charset="0"/>
              </a:rPr>
              <a:t>Domain name registration is required to ensure that no one else in the world can claim ownership </a:t>
            </a:r>
            <a:r>
              <a:rPr lang="en-US" sz="2200" i="0" cap="none">
                <a:effectLst/>
                <a:latin typeface="Times New Roman" panose="02020603050405020304" pitchFamily="18" charset="0"/>
                <a:cs typeface="Times New Roman" panose="02020603050405020304" pitchFamily="18" charset="0"/>
              </a:rPr>
              <a:t>of our </a:t>
            </a:r>
            <a:r>
              <a:rPr lang="en-US" sz="2200" i="0" cap="none" dirty="0">
                <a:effectLst/>
                <a:latin typeface="Times New Roman" panose="02020603050405020304" pitchFamily="18" charset="0"/>
                <a:cs typeface="Times New Roman" panose="02020603050405020304" pitchFamily="18" charset="0"/>
              </a:rPr>
              <a:t>site's address and to make finding your website simple. </a:t>
            </a:r>
          </a:p>
          <a:p>
            <a:pPr marL="342900" indent="-342900" algn="just">
              <a:buFont typeface="Wingdings" panose="05000000000000000000" pitchFamily="2" charset="2"/>
              <a:buChar char="Ø"/>
            </a:pPr>
            <a:r>
              <a:rPr lang="en-US" b="1" i="0" u="sng" cap="none" dirty="0">
                <a:solidFill>
                  <a:srgbClr val="FFC000"/>
                </a:solidFill>
                <a:effectLst/>
                <a:latin typeface="Times New Roman" panose="02020603050405020304" pitchFamily="18" charset="0"/>
                <a:cs typeface="Times New Roman" panose="02020603050405020304" pitchFamily="18" charset="0"/>
              </a:rPr>
              <a:t>Domain Name </a:t>
            </a:r>
            <a:r>
              <a:rPr lang="en-US" b="1" u="sng" cap="none" dirty="0">
                <a:solidFill>
                  <a:srgbClr val="FFC000"/>
                </a:solidFill>
                <a:effectLst/>
                <a:latin typeface="Times New Roman" panose="02020603050405020304" pitchFamily="18" charset="0"/>
                <a:cs typeface="Times New Roman" panose="02020603050405020304" pitchFamily="18" charset="0"/>
              </a:rPr>
              <a:t>S</a:t>
            </a:r>
            <a:r>
              <a:rPr lang="en-US" b="1" i="0" u="sng" cap="none" dirty="0">
                <a:solidFill>
                  <a:srgbClr val="FFC000"/>
                </a:solidFill>
                <a:effectLst/>
                <a:latin typeface="Times New Roman" panose="02020603050405020304" pitchFamily="18" charset="0"/>
                <a:cs typeface="Times New Roman" panose="02020603050405020304" pitchFamily="18" charset="0"/>
              </a:rPr>
              <a:t>ystem (DNS) Service </a:t>
            </a:r>
          </a:p>
          <a:p>
            <a:pPr marL="1257300" lvl="2" indent="-342900" algn="just">
              <a:buFont typeface="Wingdings" panose="05000000000000000000" pitchFamily="2" charset="2"/>
              <a:buChar char="ü"/>
            </a:pPr>
            <a:r>
              <a:rPr lang="en-US" sz="2200" cap="none" dirty="0">
                <a:effectLst/>
                <a:latin typeface="Times New Roman" panose="02020603050405020304" pitchFamily="18" charset="0"/>
                <a:cs typeface="Times New Roman" panose="02020603050405020304" pitchFamily="18" charset="0"/>
              </a:rPr>
              <a:t>I</a:t>
            </a:r>
            <a:r>
              <a:rPr lang="en-US" sz="2200" b="0" i="0" cap="none" dirty="0">
                <a:effectLst/>
                <a:latin typeface="Times New Roman" panose="02020603050405020304" pitchFamily="18" charset="0"/>
                <a:cs typeface="Times New Roman" panose="02020603050405020304" pitchFamily="18" charset="0"/>
              </a:rPr>
              <a:t>t translates friendly domains names like www.Example.Com into IP addresses like 192.0.2.1 </a:t>
            </a:r>
          </a:p>
          <a:p>
            <a:pPr marL="1257300" lvl="2" indent="-342900" algn="jus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a:t>
            </a:r>
            <a:r>
              <a:rPr lang="en-US" sz="2200" b="0" i="0" cap="none" dirty="0">
                <a:effectLst/>
                <a:latin typeface="Times New Roman" panose="02020603050405020304" pitchFamily="18" charset="0"/>
                <a:cs typeface="Times New Roman" panose="02020603050405020304" pitchFamily="18" charset="0"/>
              </a:rPr>
              <a:t>t responds to DNS queries using a global network of authoritative DNS servers, which reduces latency </a:t>
            </a:r>
          </a:p>
          <a:p>
            <a:pPr marL="1257300" lvl="2" indent="-342900" algn="jus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a:t>
            </a:r>
            <a:r>
              <a:rPr lang="en-US" sz="2200" b="0" i="0" cap="none" dirty="0">
                <a:effectLst/>
                <a:latin typeface="Times New Roman" panose="02020603050405020304" pitchFamily="18" charset="0"/>
                <a:cs typeface="Times New Roman" panose="02020603050405020304" pitchFamily="18" charset="0"/>
              </a:rPr>
              <a:t>t can route internet traffic to CloudFront, elastic beanstalk, ELB, or S3. </a:t>
            </a:r>
            <a:endParaRPr lang="en-IN"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85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0A2B-8517-EBB8-2F2C-C79774FAA740}"/>
              </a:ext>
            </a:extLst>
          </p:cNvPr>
          <p:cNvSpPr>
            <a:spLocks noGrp="1"/>
          </p:cNvSpPr>
          <p:nvPr>
            <p:ph type="title"/>
          </p:nvPr>
        </p:nvSpPr>
        <p:spPr>
          <a:xfrm>
            <a:off x="735107" y="609600"/>
            <a:ext cx="10532450"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Working architecture of CloudWatch</a:t>
            </a:r>
          </a:p>
        </p:txBody>
      </p:sp>
      <p:pic>
        <p:nvPicPr>
          <p:cNvPr id="2050" name="Picture 2" descr="How Amazon CloudWatch works">
            <a:extLst>
              <a:ext uri="{FF2B5EF4-FFF2-40B4-BE49-F238E27FC236}">
                <a16:creationId xmlns:a16="http://schemas.microsoft.com/office/drawing/2014/main" id="{3F57783C-3273-0ED1-D159-B664540D25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86" y="2341246"/>
            <a:ext cx="11466394" cy="354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8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5355-A14C-C23A-80C1-07F5D0659C2C}"/>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autoscaling</a:t>
            </a:r>
          </a:p>
        </p:txBody>
      </p:sp>
      <p:sp>
        <p:nvSpPr>
          <p:cNvPr id="3" name="Content Placeholder 2">
            <a:extLst>
              <a:ext uri="{FF2B5EF4-FFF2-40B4-BE49-F238E27FC236}">
                <a16:creationId xmlns:a16="http://schemas.microsoft.com/office/drawing/2014/main" id="{A07FFC04-E03A-9669-CF8B-6B0B301293DC}"/>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AWS Auto Scaling monitors our applications and automatically adjusts capacity to maintain steady, predictable performance at the lowest possible cost. Using AWS Auto Scaling, it’s easy to setup application scaling for multiple resources across multiple services in minutes.</a:t>
            </a:r>
          </a:p>
          <a:p>
            <a:pPr algn="just"/>
            <a:r>
              <a:rPr lang="en-US" dirty="0">
                <a:solidFill>
                  <a:srgbClr val="FFC000"/>
                </a:solidFill>
                <a:effectLst/>
                <a:latin typeface="Times New Roman" panose="02020603050405020304" pitchFamily="18" charset="0"/>
                <a:cs typeface="Times New Roman" panose="02020603050405020304" pitchFamily="18" charset="0"/>
              </a:rPr>
              <a:t>Benefits of </a:t>
            </a:r>
            <a:r>
              <a:rPr lang="en-US" dirty="0" err="1">
                <a:solidFill>
                  <a:srgbClr val="FFC000"/>
                </a:solidFill>
                <a:effectLst/>
                <a:latin typeface="Times New Roman" panose="02020603050405020304" pitchFamily="18" charset="0"/>
                <a:cs typeface="Times New Roman" panose="02020603050405020304" pitchFamily="18" charset="0"/>
              </a:rPr>
              <a:t>AutoScaling</a:t>
            </a:r>
            <a:endParaRPr lang="en-US" dirty="0">
              <a:solidFill>
                <a:srgbClr val="FFC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b="0" i="0" dirty="0">
                <a:effectLst/>
                <a:latin typeface="Times New Roman" panose="02020603050405020304" pitchFamily="18" charset="0"/>
                <a:cs typeface="Times New Roman" panose="02020603050405020304" pitchFamily="18" charset="0"/>
              </a:rPr>
              <a:t>Setup scaling quickly.</a:t>
            </a:r>
          </a:p>
          <a:p>
            <a:pPr lvl="1" algn="just">
              <a:buFont typeface="Wingdings" panose="05000000000000000000" pitchFamily="2" charset="2"/>
              <a:buChar char="Ø"/>
            </a:pPr>
            <a:r>
              <a:rPr lang="en-IN" sz="2000" b="0" i="0" dirty="0">
                <a:effectLst/>
                <a:latin typeface="Times New Roman" panose="02020603050405020304" pitchFamily="18" charset="0"/>
                <a:cs typeface="Times New Roman" panose="02020603050405020304" pitchFamily="18" charset="0"/>
              </a:rPr>
              <a:t>Make smart scaling decisions.</a:t>
            </a:r>
          </a:p>
          <a:p>
            <a:pPr lvl="1" algn="just">
              <a:buFont typeface="Wingdings" panose="05000000000000000000" pitchFamily="2" charset="2"/>
              <a:buChar char="Ø"/>
            </a:pPr>
            <a:r>
              <a:rPr lang="en-IN" sz="2000" b="0" i="0" dirty="0">
                <a:effectLst/>
                <a:latin typeface="Times New Roman" panose="02020603050405020304" pitchFamily="18" charset="0"/>
                <a:cs typeface="Times New Roman" panose="02020603050405020304" pitchFamily="18" charset="0"/>
              </a:rPr>
              <a:t>Automatically maintain performance.</a:t>
            </a:r>
          </a:p>
          <a:p>
            <a:pPr lvl="1"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Pay only what we need.</a:t>
            </a:r>
          </a:p>
          <a:p>
            <a:pPr algn="just"/>
            <a:endParaRPr lang="en-US"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26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5A0F-349F-6B5A-9260-066F0D8A376E}"/>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Types of autoscaling</a:t>
            </a:r>
          </a:p>
        </p:txBody>
      </p:sp>
      <p:sp>
        <p:nvSpPr>
          <p:cNvPr id="3" name="Content Placeholder 2">
            <a:extLst>
              <a:ext uri="{FF2B5EF4-FFF2-40B4-BE49-F238E27FC236}">
                <a16:creationId xmlns:a16="http://schemas.microsoft.com/office/drawing/2014/main" id="{AC215625-DD98-A309-11EF-A55270AB6EB6}"/>
              </a:ext>
            </a:extLst>
          </p:cNvPr>
          <p:cNvSpPr>
            <a:spLocks noGrp="1"/>
          </p:cNvSpPr>
          <p:nvPr>
            <p:ph idx="1"/>
          </p:nvPr>
        </p:nvSpPr>
        <p:spPr>
          <a:xfrm>
            <a:off x="913795" y="2096064"/>
            <a:ext cx="10353762" cy="4358524"/>
          </a:xfrm>
        </p:spPr>
        <p:txBody>
          <a:bodyPr/>
          <a:lstStyle/>
          <a:p>
            <a:pPr>
              <a:buFont typeface="Wingdings" panose="05000000000000000000" pitchFamily="2" charset="2"/>
              <a:buChar char="Ø"/>
            </a:pPr>
            <a:r>
              <a:rPr lang="en-IN" b="1" u="sng" dirty="0">
                <a:solidFill>
                  <a:srgbClr val="FFC000"/>
                </a:solidFill>
                <a:latin typeface="Times New Roman" panose="02020603050405020304" pitchFamily="18" charset="0"/>
                <a:cs typeface="Times New Roman" panose="02020603050405020304" pitchFamily="18" charset="0"/>
              </a:rPr>
              <a:t>Vertical Scaling</a:t>
            </a:r>
          </a:p>
          <a:p>
            <a:pPr lvl="1">
              <a:buFont typeface="Wingdings" panose="05000000000000000000" pitchFamily="2" charset="2"/>
              <a:buChar char="v"/>
            </a:pP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Vertical scaling means we can scale by adding more power (CPU, RAM) to an existing machine.</a:t>
            </a:r>
          </a:p>
          <a:p>
            <a:pPr lvl="1">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Vertical scaling is limited to the capacity of one machine, scaling beyond that capacity can involve downtime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u="sng" dirty="0">
                <a:solidFill>
                  <a:srgbClr val="FFC000"/>
                </a:solidFill>
                <a:latin typeface="Times New Roman" panose="02020603050405020304" pitchFamily="18" charset="0"/>
                <a:cs typeface="Times New Roman" panose="02020603050405020304" pitchFamily="18" charset="0"/>
              </a:rPr>
              <a:t> Horizonal Scaling</a:t>
            </a:r>
          </a:p>
          <a:p>
            <a:pPr lvl="1">
              <a:buFont typeface="Wingdings" panose="05000000000000000000" pitchFamily="2" charset="2"/>
              <a:buChar char="v"/>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Horizontal scaling means that you scale by adding more machines</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into your pool of resources.</a:t>
            </a:r>
          </a:p>
          <a:p>
            <a:pPr lvl="1">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A</a:t>
            </a:r>
            <a:r>
              <a:rPr lang="en-US" sz="2000" i="0" dirty="0">
                <a:effectLst/>
                <a:latin typeface="Times New Roman" panose="02020603050405020304" pitchFamily="18" charset="0"/>
                <a:cs typeface="Times New Roman" panose="02020603050405020304" pitchFamily="18" charset="0"/>
              </a:rPr>
              <a:t>dding more machines to the existing pool means we are not limited to the capacity of a single unit, making it possible to scale with less downtime.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5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7E5C-6A37-665D-1D8E-AFC1EAF47E51}"/>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Virtual private cloud(VPC)</a:t>
            </a:r>
          </a:p>
        </p:txBody>
      </p:sp>
      <p:sp>
        <p:nvSpPr>
          <p:cNvPr id="3" name="Content Placeholder 2">
            <a:extLst>
              <a:ext uri="{FF2B5EF4-FFF2-40B4-BE49-F238E27FC236}">
                <a16:creationId xmlns:a16="http://schemas.microsoft.com/office/drawing/2014/main" id="{9E827DD0-5571-2F6B-568D-742720F1BF2A}"/>
              </a:ext>
            </a:extLst>
          </p:cNvPr>
          <p:cNvSpPr>
            <a:spLocks noGrp="1"/>
          </p:cNvSpPr>
          <p:nvPr>
            <p:ph idx="1"/>
          </p:nvPr>
        </p:nvSpPr>
        <p:spPr>
          <a:xfrm>
            <a:off x="913795" y="2096063"/>
            <a:ext cx="10353762" cy="4322665"/>
          </a:xfrm>
        </p:spPr>
        <p:txBody>
          <a:bodyPr>
            <a:norm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virtual private cloud (VPC) is defined as an isolated private cloud environment typically hosted and secured within another cloud, which is usually a public cloud.</a:t>
            </a:r>
          </a:p>
          <a:p>
            <a:r>
              <a:rPr lang="en-IN" sz="18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The Key Components of VPC are:-</a:t>
            </a: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Subnet</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Internet Gateway</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NAT Gateway</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Virtual private gateway</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Peering Connection</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VPC Endpoints</a:t>
            </a:r>
          </a:p>
          <a:p>
            <a:pPr lvl="1">
              <a:buFont typeface="Wingdings" panose="05000000000000000000" pitchFamily="2" charset="2"/>
              <a:buChar char="ü"/>
            </a:pPr>
            <a:r>
              <a:rPr lang="en-IN" sz="20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Egress-only Internet Gateway</a:t>
            </a:r>
            <a:endParaRPr lang="en-IN" sz="2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156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80DC-ABA5-DD33-AD13-F24516969D23}"/>
              </a:ext>
            </a:extLst>
          </p:cNvPr>
          <p:cNvSpPr>
            <a:spLocks noGrp="1"/>
          </p:cNvSpPr>
          <p:nvPr>
            <p:ph type="title"/>
          </p:nvPr>
        </p:nvSpPr>
        <p:spPr>
          <a:xfrm>
            <a:off x="913795" y="349624"/>
            <a:ext cx="10353762" cy="1111623"/>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Components of VPC</a:t>
            </a:r>
          </a:p>
        </p:txBody>
      </p:sp>
      <p:sp>
        <p:nvSpPr>
          <p:cNvPr id="3" name="Content Placeholder 2">
            <a:extLst>
              <a:ext uri="{FF2B5EF4-FFF2-40B4-BE49-F238E27FC236}">
                <a16:creationId xmlns:a16="http://schemas.microsoft.com/office/drawing/2014/main" id="{FC3E2328-1507-E609-F90B-655387436C44}"/>
              </a:ext>
            </a:extLst>
          </p:cNvPr>
          <p:cNvSpPr>
            <a:spLocks noGrp="1"/>
          </p:cNvSpPr>
          <p:nvPr>
            <p:ph idx="1"/>
          </p:nvPr>
        </p:nvSpPr>
        <p:spPr>
          <a:xfrm>
            <a:off x="913795" y="1237129"/>
            <a:ext cx="10353762" cy="5127812"/>
          </a:xfrm>
        </p:spPr>
        <p:txBody>
          <a:bodyPr>
            <a:normAutofit/>
          </a:bodyPr>
          <a:lstStyle/>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Subnet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 segment of a VPC’s where you can place groups to isolated resources.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Internet Gateway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VPC side of a connection to utilize public Internet.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NAT Gateway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 highly available, managed Network Address Translation (NAT) service for your resources in a private subnet to access the Internet.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Virtual private gateway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Amazon VPC side of a VPN connection for secure transactions.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Peering Connection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To route traffic via private IP addresses between two peered VPCs.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VPC Endpoints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Enables private connectivity for your service in AWS without using an Internet Gateway, VPN, Network Address Translation (NAT) devices, or firewall proxies.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SzPts val="1000"/>
              <a:buFont typeface="Wingdings" panose="05000000000000000000" pitchFamily="2" charset="2"/>
              <a:buChar char="Ø"/>
              <a:tabLst>
                <a:tab pos="685800" algn="l"/>
              </a:tabLst>
            </a:pPr>
            <a:r>
              <a:rPr lang="en-IN"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Egress-only Internet Gateway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 stateful gateway that provides egress only access for IPv6 traffic from the VPC to the Internet.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1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E932-A5B9-36CA-1A0B-CFFB24BEDEFA}"/>
              </a:ext>
            </a:extLst>
          </p:cNvPr>
          <p:cNvSpPr>
            <a:spLocks noGrp="1"/>
          </p:cNvSpPr>
          <p:nvPr>
            <p:ph type="title"/>
          </p:nvPr>
        </p:nvSpPr>
        <p:spPr/>
        <p:txBody>
          <a:bodyPr>
            <a:normAutofit/>
          </a:bodyPr>
          <a:lstStyle/>
          <a:p>
            <a:pPr algn="l"/>
            <a:r>
              <a:rPr lang="en-IN" dirty="0">
                <a:solidFill>
                  <a:srgbClr val="FFC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VPC Peering</a:t>
            </a:r>
            <a:endParaRPr lang="en-IN" dirty="0">
              <a:solidFill>
                <a:srgbClr val="FFC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D6E9715-0311-F376-EEBF-C454AF3E2272}"/>
              </a:ext>
            </a:extLst>
          </p:cNvPr>
          <p:cNvSpPr>
            <a:spLocks noGrp="1"/>
          </p:cNvSpPr>
          <p:nvPr>
            <p:ph idx="1"/>
          </p:nvPr>
        </p:nvSpPr>
        <p:spPr/>
        <p:txBody>
          <a:bodyPr/>
          <a:lstStyle/>
          <a:p>
            <a:pPr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VPC peering connection is a networking connection between two VPCs that enables you to route traffic between them using private IPv4 addresses or IPv6 addresses. </a:t>
            </a:r>
          </a:p>
          <a:p>
            <a:pPr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Instances in either VPC can communicate with each other as if they are within the same network. we can create a VPC peering connection between our own VPCs, or with a VPC in another AWS account. </a:t>
            </a:r>
          </a:p>
          <a:p>
            <a:endParaRPr lang="en-IN" dirty="0"/>
          </a:p>
        </p:txBody>
      </p:sp>
    </p:spTree>
    <p:extLst>
      <p:ext uri="{BB962C8B-B14F-4D97-AF65-F5344CB8AC3E}">
        <p14:creationId xmlns:p14="http://schemas.microsoft.com/office/powerpoint/2010/main" val="210508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6FC7-45A4-15D1-6065-C33D75510181}"/>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Internet gateway</a:t>
            </a:r>
          </a:p>
        </p:txBody>
      </p:sp>
      <p:sp>
        <p:nvSpPr>
          <p:cNvPr id="3" name="Content Placeholder 2">
            <a:extLst>
              <a:ext uri="{FF2B5EF4-FFF2-40B4-BE49-F238E27FC236}">
                <a16:creationId xmlns:a16="http://schemas.microsoft.com/office/drawing/2014/main" id="{5BA474B6-41B6-25AD-5BCE-C8218CFCA59F}"/>
              </a:ext>
            </a:extLst>
          </p:cNvPr>
          <p:cNvSpPr>
            <a:spLocks noGrp="1"/>
          </p:cNvSpPr>
          <p:nvPr>
            <p:ph idx="1"/>
          </p:nvPr>
        </p:nvSpPr>
        <p:spPr/>
        <p:txBody>
          <a:bodyPr/>
          <a:lstStyle/>
          <a:p>
            <a:pPr lvl="0" algn="just">
              <a:lnSpc>
                <a:spcPct val="100000"/>
              </a:lnSpc>
              <a:spcBef>
                <a:spcPts val="113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rPr>
              <a:t>Internet Gateway (IGW) is a horizontally scaled, redundant, and highly available VPC component that allows communication between your VPC and the internet.</a:t>
            </a:r>
            <a:endParaRPr lang="en-IN" dirty="0">
              <a:effectLst/>
              <a:latin typeface="Times New Roman" panose="02020603050405020304" pitchFamily="18" charset="0"/>
              <a:ea typeface="Times New Roman" panose="02020603050405020304" pitchFamily="18" charset="0"/>
            </a:endParaRPr>
          </a:p>
          <a:p>
            <a:pPr lvl="0" algn="just">
              <a:lnSpc>
                <a:spcPct val="100000"/>
              </a:lnSpc>
              <a:spcBef>
                <a:spcPts val="137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rPr>
              <a:t>Internet Gateway enables resources (like EC2 instances) in public subnets to connect to the internet. Similarly, resources on the internet can initiate a connection to resources in your subnet using the public.</a:t>
            </a:r>
            <a:endParaRPr lang="en-IN" dirty="0">
              <a:effectLst/>
              <a:latin typeface="Times New Roman" panose="02020603050405020304" pitchFamily="18" charset="0"/>
              <a:ea typeface="Times New Roman" panose="02020603050405020304" pitchFamily="18" charset="0"/>
            </a:endParaRPr>
          </a:p>
          <a:p>
            <a:pPr lvl="0" algn="just">
              <a:lnSpc>
                <a:spcPct val="100000"/>
              </a:lnSpc>
              <a:spcBef>
                <a:spcPts val="137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rPr>
              <a:t>If a VPC </a:t>
            </a:r>
            <a:r>
              <a:rPr lang="en-IN" i="0" spc="-5" dirty="0">
                <a:effectLst/>
                <a:latin typeface="Times New Roman" panose="02020603050405020304" pitchFamily="18" charset="0"/>
                <a:ea typeface="Times New Roman" panose="02020603050405020304" pitchFamily="18" charset="0"/>
              </a:rPr>
              <a:t>does not</a:t>
            </a:r>
            <a:r>
              <a:rPr lang="en-IN" spc="-5" dirty="0">
                <a:effectLst/>
                <a:latin typeface="Times New Roman" panose="02020603050405020304" pitchFamily="18" charset="0"/>
                <a:ea typeface="Times New Roman" panose="02020603050405020304" pitchFamily="18" charset="0"/>
              </a:rPr>
              <a:t> have an Internet Gateway, then the resources in the VPC cannot be accessed from the Internet (unless the traffic flows via a Corporate Network and VPN/Direct Connect).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497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590F-A27B-4E77-06B7-577569C41AAE}"/>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Network Address translation</a:t>
            </a:r>
          </a:p>
        </p:txBody>
      </p:sp>
      <p:sp>
        <p:nvSpPr>
          <p:cNvPr id="3" name="Content Placeholder 2">
            <a:extLst>
              <a:ext uri="{FF2B5EF4-FFF2-40B4-BE49-F238E27FC236}">
                <a16:creationId xmlns:a16="http://schemas.microsoft.com/office/drawing/2014/main" id="{4B61DEDD-C019-438F-00C4-03E5FD964EEF}"/>
              </a:ext>
            </a:extLst>
          </p:cNvPr>
          <p:cNvSpPr>
            <a:spLocks noGrp="1"/>
          </p:cNvSpPr>
          <p:nvPr>
            <p:ph idx="1"/>
          </p:nvPr>
        </p:nvSpPr>
        <p:spPr/>
        <p:txBody>
          <a:bodyPr>
            <a:normAutofit/>
          </a:bodyPr>
          <a:lstStyle/>
          <a:p>
            <a:pPr lvl="0" algn="just">
              <a:lnSpc>
                <a:spcPct val="100000"/>
              </a:lnSpc>
              <a:spcBef>
                <a:spcPts val="137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NAT Gateway does something similar to Internet Gateway (IGW), but it only works one way: Instances in a private subnet can connect to services outside your VPC but external services cannot initiate a connection with those instances.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0000"/>
              </a:lnSpc>
              <a:spcBef>
                <a:spcPts val="137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If we have resources in multiple Availability Zones and they share one NAT gateway, and if the NAT gateway’s Availability Zone is down, resources in the other Availability Zones lose internet access.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0000"/>
              </a:lnSpc>
              <a:spcBef>
                <a:spcPts val="1370"/>
              </a:spcBef>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We can associate exactly one Elastic IP address with a public NAT gateway.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64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B6AC-E982-D461-C290-DE53F67AED06}"/>
              </a:ext>
            </a:extLst>
          </p:cNvPr>
          <p:cNvSpPr>
            <a:spLocks noGrp="1"/>
          </p:cNvSpPr>
          <p:nvPr>
            <p:ph type="title"/>
          </p:nvPr>
        </p:nvSpPr>
        <p:spPr>
          <a:xfrm>
            <a:off x="913795" y="161366"/>
            <a:ext cx="10353762" cy="1210234"/>
          </a:xfrm>
        </p:spPr>
        <p:txBody>
          <a:bodyPr/>
          <a:lstStyle/>
          <a:p>
            <a:pPr algn="l"/>
            <a:r>
              <a:rPr lang="en-IN" dirty="0">
                <a:solidFill>
                  <a:srgbClr val="FFC000"/>
                </a:solidFill>
              </a:rPr>
              <a:t>Route table</a:t>
            </a:r>
          </a:p>
        </p:txBody>
      </p:sp>
      <p:sp>
        <p:nvSpPr>
          <p:cNvPr id="3" name="Content Placeholder 2">
            <a:extLst>
              <a:ext uri="{FF2B5EF4-FFF2-40B4-BE49-F238E27FC236}">
                <a16:creationId xmlns:a16="http://schemas.microsoft.com/office/drawing/2014/main" id="{6BE60198-FEF9-4C9D-47E7-9738602B4314}"/>
              </a:ext>
            </a:extLst>
          </p:cNvPr>
          <p:cNvSpPr>
            <a:spLocks noGrp="1"/>
          </p:cNvSpPr>
          <p:nvPr>
            <p:ph idx="1"/>
          </p:nvPr>
        </p:nvSpPr>
        <p:spPr>
          <a:xfrm>
            <a:off x="924443" y="1165412"/>
            <a:ext cx="10343114" cy="4625788"/>
          </a:xfrm>
        </p:spPr>
        <p:txBody>
          <a:bodyPr>
            <a:normAutofit lnSpcReduction="10000"/>
          </a:bodyPr>
          <a:lstStyle/>
          <a:p>
            <a:pPr lvl="0">
              <a:spcBef>
                <a:spcPts val="25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Each subnet in your VPC must be associated with a route table, which controls the routing for the subnet (subnet route table). A subnet can be explicitly associated with custom route table.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Main route table automatically comes with VPC. It controls the routing for all subnets that are not explicitly associated with any other route table.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Custom route table is empty, by default and you add routes as needed.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A subnet can only be associated with one route table at a time, but you can associate multiple subnets with the same subnet route table.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Every route table contains a local route for communication within the VPC.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Gateway route table — it’s associated with an internet gateway or a virtual private gateway (gateway route table).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A gateway route table supports routes where the target is local or an elastic network interface in VPC.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ts val="2100"/>
              </a:lnSpc>
              <a:spcBef>
                <a:spcPts val="1370"/>
              </a:spcBef>
              <a:buFont typeface="Wingdings" panose="05000000000000000000" pitchFamily="2" charset="2"/>
              <a:buChar char="Ø"/>
              <a:tabLst>
                <a:tab pos="685800" algn="l"/>
              </a:tabLs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Each route in a table specifies a destination and a target.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831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D7FAB-0378-68BB-3C92-1B7DF91950DD}"/>
              </a:ext>
            </a:extLst>
          </p:cNvPr>
          <p:cNvSpPr>
            <a:spLocks noGrp="1"/>
          </p:cNvSpPr>
          <p:nvPr>
            <p:ph idx="1"/>
          </p:nvPr>
        </p:nvSpPr>
        <p:spPr>
          <a:xfrm>
            <a:off x="93132" y="186265"/>
            <a:ext cx="11641667" cy="6282267"/>
          </a:xfrm>
        </p:spPr>
        <p:txBody>
          <a:bodyPr>
            <a:normAutofit/>
          </a:bodyPr>
          <a:lstStyle/>
          <a:p>
            <a:pPr algn="l">
              <a:buFont typeface="Wingdings" panose="05000000000000000000" pitchFamily="2" charset="2"/>
              <a:buChar char="Ø"/>
            </a:pPr>
            <a:r>
              <a:rPr lang="en-US" b="1" dirty="0">
                <a:solidFill>
                  <a:srgbClr val="FFFF00"/>
                </a:solidFill>
                <a:effectLst/>
                <a:latin typeface="Times New Roman" panose="02020603050405020304" pitchFamily="18" charset="0"/>
                <a:cs typeface="Times New Roman" panose="02020603050405020304" pitchFamily="18" charset="0"/>
              </a:rPr>
              <a:t> </a:t>
            </a:r>
            <a:r>
              <a:rPr lang="en-US" b="1" i="0" u="sng" dirty="0">
                <a:solidFill>
                  <a:srgbClr val="FFC000"/>
                </a:solidFill>
                <a:effectLst/>
                <a:latin typeface="Times New Roman" panose="02020603050405020304" pitchFamily="18" charset="0"/>
                <a:cs typeface="Times New Roman" panose="02020603050405020304" pitchFamily="18" charset="0"/>
              </a:rPr>
              <a:t>Health Checking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Can monitor the health of resources such as web and email servers.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Sends automated requests over the Internet to the application to verify that it's reachable, available, and functional.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CloudWatch alarms can be configured for the health checks to send notifications when a resource becomes unavailable.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Can be configured to route Internet traffic away from unavailable resources.</a:t>
            </a:r>
          </a:p>
          <a:p>
            <a:pPr>
              <a:buFont typeface="Wingdings" panose="05000000000000000000" pitchFamily="2" charset="2"/>
              <a:buChar char="Ø"/>
            </a:pPr>
            <a:r>
              <a:rPr lang="en-IN" b="1" u="sng" dirty="0">
                <a:solidFill>
                  <a:srgbClr val="FFC000"/>
                </a:solidFill>
                <a:latin typeface="Times New Roman" panose="02020603050405020304" pitchFamily="18" charset="0"/>
                <a:cs typeface="Times New Roman" panose="02020603050405020304" pitchFamily="18" charset="0"/>
              </a:rPr>
              <a:t>Some of the Supported DNS </a:t>
            </a:r>
            <a:r>
              <a:rPr lang="en-IN" b="1" i="0" u="sng" dirty="0">
                <a:solidFill>
                  <a:srgbClr val="FFC000"/>
                </a:solidFill>
                <a:effectLst/>
                <a:latin typeface="Times New Roman" panose="02020603050405020304" pitchFamily="18" charset="0"/>
                <a:cs typeface="Times New Roman" panose="02020603050405020304" pitchFamily="18" charset="0"/>
              </a:rPr>
              <a:t>Resource Records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A (Address) Format:-  It is an IPv4 address in dotted decimal notation e.g. 192.0.2.1.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AAAA Format :- It is an IPv6 address in colon-separated hexadecimal format. 0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CNAME Format:-  It is the same format as a domain name.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MX (Mail Xchange) Format:-  It contains a decimal number that represents the priority of the MX record and the domain name of an email server. </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NS (Name Server) Format :- An NS record identifies the name servers for the hosted zone. The value for an NS record is the domain name of a name server.</a:t>
            </a:r>
            <a:endParaRPr lang="en-IN" sz="2000" dirty="0">
              <a:latin typeface="Times New Roman" panose="02020603050405020304" pitchFamily="18" charset="0"/>
              <a:cs typeface="Times New Roman" panose="02020603050405020304" pitchFamily="18" charset="0"/>
            </a:endParaRPr>
          </a:p>
          <a:p>
            <a:pPr marL="0" indent="0">
              <a:buNone/>
            </a:pPr>
            <a:endParaRPr lang="en-IN" b="1" u="sng"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77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4D19-1D76-AC89-0A13-FCA274BBE896}"/>
              </a:ext>
            </a:extLst>
          </p:cNvPr>
          <p:cNvSpPr>
            <a:spLocks noGrp="1"/>
          </p:cNvSpPr>
          <p:nvPr>
            <p:ph type="title"/>
          </p:nvPr>
        </p:nvSpPr>
        <p:spPr/>
        <p:txBody>
          <a:bodyPr/>
          <a:lstStyle/>
          <a:p>
            <a:pPr algn="l"/>
            <a:r>
              <a:rPr lang="en-US" i="0" u="sng" dirty="0">
                <a:solidFill>
                  <a:srgbClr val="FFC000"/>
                </a:solidFill>
                <a:effectLst/>
                <a:latin typeface="Times New Roman" panose="02020603050405020304" pitchFamily="18" charset="0"/>
                <a:cs typeface="Times New Roman" panose="02020603050405020304" pitchFamily="18" charset="0"/>
              </a:rPr>
              <a:t>Route 53 Hosted Zone</a:t>
            </a:r>
            <a:endParaRPr lang="en-IN"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C0183F-C2CD-516E-7CF3-5A112ABB395F}"/>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effectLst/>
                <a:latin typeface="Roboto" panose="02000000000000000000" pitchFamily="2" charset="0"/>
              </a:rPr>
              <a:t>Hosted Zone is a container for records, which include information about how to route traffic for a domain (such as example.com) and all of its subdomains (such as www.example.com, retail.example.com, and seattle.accounting.example.com). </a:t>
            </a:r>
          </a:p>
          <a:p>
            <a:pPr>
              <a:buFont typeface="Wingdings" panose="05000000000000000000" pitchFamily="2" charset="2"/>
              <a:buChar char="Ø"/>
            </a:pPr>
            <a:r>
              <a:rPr lang="en-US" b="0" i="0" dirty="0">
                <a:effectLst/>
                <a:latin typeface="Roboto" panose="02000000000000000000" pitchFamily="2" charset="0"/>
              </a:rPr>
              <a:t>A hosted zone has the same name as the corresponding domain.</a:t>
            </a:r>
          </a:p>
          <a:p>
            <a:pPr>
              <a:buFont typeface="Wingdings" panose="05000000000000000000" pitchFamily="2" charset="2"/>
              <a:buChar char="Ø"/>
            </a:pPr>
            <a:r>
              <a:rPr lang="en-US" b="0" i="0" dirty="0">
                <a:effectLst/>
                <a:latin typeface="Roboto" panose="02000000000000000000" pitchFamily="2" charset="0"/>
              </a:rPr>
              <a:t> Two types of the Hosted Zones are </a:t>
            </a:r>
          </a:p>
          <a:p>
            <a:pPr marL="800100" lvl="1" indent="-342900">
              <a:buFont typeface="+mj-lt"/>
              <a:buAutoNum type="arabicPeriod"/>
            </a:pPr>
            <a:r>
              <a:rPr lang="en-US" b="0" i="0" dirty="0">
                <a:effectLst/>
                <a:latin typeface="Roboto" panose="02000000000000000000" pitchFamily="2" charset="0"/>
              </a:rPr>
              <a:t>Public Hosted Zone – It uses for routing internet traffic to the resources for a specific domain and its subdomains.</a:t>
            </a:r>
          </a:p>
          <a:p>
            <a:pPr marL="800100" lvl="1" indent="-342900">
              <a:buFont typeface="+mj-lt"/>
              <a:buAutoNum type="arabicPeriod"/>
            </a:pPr>
            <a:r>
              <a:rPr lang="en-US" b="0" i="0" dirty="0">
                <a:effectLst/>
                <a:latin typeface="Roboto" panose="02000000000000000000" pitchFamily="2" charset="0"/>
              </a:rPr>
              <a:t>Private hosted zone – It uses for routing traffic within a organization.</a:t>
            </a:r>
            <a:endParaRPr lang="en-IN" dirty="0"/>
          </a:p>
        </p:txBody>
      </p:sp>
    </p:spTree>
    <p:extLst>
      <p:ext uri="{BB962C8B-B14F-4D97-AF65-F5344CB8AC3E}">
        <p14:creationId xmlns:p14="http://schemas.microsoft.com/office/powerpoint/2010/main" val="280645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0047-DC35-F61B-D2B2-5176A5550545}"/>
              </a:ext>
            </a:extLst>
          </p:cNvPr>
          <p:cNvSpPr>
            <a:spLocks noGrp="1"/>
          </p:cNvSpPr>
          <p:nvPr>
            <p:ph type="title"/>
          </p:nvPr>
        </p:nvSpPr>
        <p:spPr/>
        <p:txBody>
          <a:bodyPr/>
          <a:lstStyle/>
          <a:p>
            <a:pPr algn="l"/>
            <a:r>
              <a:rPr lang="en-IN" u="sng" dirty="0">
                <a:solidFill>
                  <a:srgbClr val="FFC000"/>
                </a:solidFill>
                <a:latin typeface="Times New Roman" panose="02020603050405020304" pitchFamily="18" charset="0"/>
                <a:cs typeface="Times New Roman" panose="02020603050405020304" pitchFamily="18" charset="0"/>
              </a:rPr>
              <a:t>Routing Policy</a:t>
            </a:r>
          </a:p>
        </p:txBody>
      </p:sp>
      <p:sp>
        <p:nvSpPr>
          <p:cNvPr id="3" name="Content Placeholder 2">
            <a:extLst>
              <a:ext uri="{FF2B5EF4-FFF2-40B4-BE49-F238E27FC236}">
                <a16:creationId xmlns:a16="http://schemas.microsoft.com/office/drawing/2014/main" id="{588F4FB0-E0CB-99A1-0150-84C07304552C}"/>
              </a:ext>
            </a:extLst>
          </p:cNvPr>
          <p:cNvSpPr>
            <a:spLocks noGrp="1"/>
          </p:cNvSpPr>
          <p:nvPr>
            <p:ph idx="1"/>
          </p:nvPr>
        </p:nvSpPr>
        <p:spPr>
          <a:xfrm>
            <a:off x="913795" y="2096064"/>
            <a:ext cx="10353762" cy="4533336"/>
          </a:xfrm>
        </p:spPr>
        <p:txBody>
          <a:bodyPr>
            <a:noAutofit/>
          </a:bodyPr>
          <a:lstStyle/>
          <a:p>
            <a:pPr marL="0" indent="0">
              <a:buNone/>
            </a:pPr>
            <a:r>
              <a:rPr lang="en-US" b="0" i="0" dirty="0">
                <a:effectLst/>
                <a:latin typeface="Times New Roman" panose="02020603050405020304" pitchFamily="18" charset="0"/>
                <a:cs typeface="Times New Roman" panose="02020603050405020304" pitchFamily="18" charset="0"/>
              </a:rPr>
              <a:t>When you create a record, you choose a routing policy, which determines how Amazon Route 53 responds to queries: </a:t>
            </a:r>
          </a:p>
          <a:p>
            <a:pPr>
              <a:buFont typeface="Wingdings" panose="05000000000000000000" pitchFamily="2" charset="2"/>
              <a:buChar char="ü"/>
            </a:pPr>
            <a:r>
              <a:rPr lang="en-US" b="1" i="0" u="sng" dirty="0">
                <a:solidFill>
                  <a:srgbClr val="FFC000"/>
                </a:solidFill>
                <a:effectLst/>
                <a:latin typeface="Times New Roman" panose="02020603050405020304" pitchFamily="18" charset="0"/>
                <a:cs typeface="Times New Roman" panose="02020603050405020304" pitchFamily="18" charset="0"/>
              </a:rPr>
              <a:t>Simple Routing Policy </a:t>
            </a:r>
            <a:r>
              <a:rPr lang="en-US" b="0" i="0" dirty="0">
                <a:effectLst/>
                <a:latin typeface="Times New Roman" panose="02020603050405020304" pitchFamily="18" charset="0"/>
                <a:cs typeface="Times New Roman" panose="02020603050405020304" pitchFamily="18" charset="0"/>
              </a:rPr>
              <a:t>- Use for a single resource that performs a given function for your domain, for example, a web server that serves content for the example.com website. You can use simple routing to create records in a private hosted zone. </a:t>
            </a:r>
          </a:p>
          <a:p>
            <a:pPr>
              <a:buFont typeface="Wingdings" panose="05000000000000000000" pitchFamily="2" charset="2"/>
              <a:buChar char="ü"/>
            </a:pPr>
            <a:r>
              <a:rPr lang="en-US" b="1" i="0" u="sng" dirty="0">
                <a:solidFill>
                  <a:srgbClr val="FFC000"/>
                </a:solidFill>
                <a:effectLst/>
                <a:latin typeface="Times New Roman" panose="02020603050405020304" pitchFamily="18" charset="0"/>
                <a:cs typeface="Times New Roman" panose="02020603050405020304" pitchFamily="18" charset="0"/>
              </a:rPr>
              <a:t>Failover </a:t>
            </a:r>
            <a:r>
              <a:rPr lang="en-US" b="1" u="sng" dirty="0">
                <a:solidFill>
                  <a:srgbClr val="FFC000"/>
                </a:solidFill>
                <a:effectLst/>
                <a:latin typeface="Times New Roman" panose="02020603050405020304" pitchFamily="18" charset="0"/>
                <a:cs typeface="Times New Roman" panose="02020603050405020304" pitchFamily="18" charset="0"/>
              </a:rPr>
              <a:t>R</a:t>
            </a:r>
            <a:r>
              <a:rPr lang="en-US" b="1" i="0" u="sng" dirty="0">
                <a:solidFill>
                  <a:srgbClr val="FFC000"/>
                </a:solidFill>
                <a:effectLst/>
                <a:latin typeface="Times New Roman" panose="02020603050405020304" pitchFamily="18" charset="0"/>
                <a:cs typeface="Times New Roman" panose="02020603050405020304" pitchFamily="18" charset="0"/>
              </a:rPr>
              <a:t>outing Policy </a:t>
            </a:r>
            <a:r>
              <a:rPr lang="en-US" b="0" i="0" dirty="0">
                <a:effectLst/>
                <a:latin typeface="Times New Roman" panose="02020603050405020304" pitchFamily="18" charset="0"/>
                <a:cs typeface="Times New Roman" panose="02020603050405020304" pitchFamily="18" charset="0"/>
              </a:rPr>
              <a:t>- Use when you want to configure active-passive failover. You can use failover routing to create records in a private hosted zone. </a:t>
            </a:r>
          </a:p>
          <a:p>
            <a:pPr>
              <a:buFont typeface="Wingdings" panose="05000000000000000000" pitchFamily="2" charset="2"/>
              <a:buChar char="ü"/>
            </a:pPr>
            <a:r>
              <a:rPr lang="en-US" b="1" i="0" u="sng" dirty="0">
                <a:solidFill>
                  <a:srgbClr val="FFC000"/>
                </a:solidFill>
                <a:effectLst/>
                <a:latin typeface="Times New Roman" panose="02020603050405020304" pitchFamily="18" charset="0"/>
                <a:cs typeface="Times New Roman" panose="02020603050405020304" pitchFamily="18" charset="0"/>
              </a:rPr>
              <a:t>Weighted Routing Policy </a:t>
            </a:r>
            <a:r>
              <a:rPr lang="en-US" b="0" i="0" dirty="0">
                <a:effectLst/>
                <a:latin typeface="Times New Roman" panose="02020603050405020304" pitchFamily="18" charset="0"/>
                <a:cs typeface="Times New Roman" panose="02020603050405020304" pitchFamily="18" charset="0"/>
              </a:rPr>
              <a:t>- Use to route traffic to multiple resources in proportions that you specify. You can use weighted routing to create records in a private hosted zone.</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i="0" u="sng" dirty="0">
                <a:solidFill>
                  <a:srgbClr val="FFC000"/>
                </a:solidFill>
                <a:effectLst/>
                <a:latin typeface="Times New Roman" panose="02020603050405020304" pitchFamily="18" charset="0"/>
                <a:cs typeface="Times New Roman" panose="02020603050405020304" pitchFamily="18" charset="0"/>
              </a:rPr>
              <a:t>IP-Based Routing Policy </a:t>
            </a:r>
            <a:r>
              <a:rPr lang="en-US" b="0" i="0" dirty="0">
                <a:effectLst/>
                <a:latin typeface="Times New Roman" panose="02020603050405020304" pitchFamily="18" charset="0"/>
                <a:cs typeface="Times New Roman" panose="02020603050405020304" pitchFamily="18" charset="0"/>
              </a:rPr>
              <a:t>- Use when you want to route traffic based on the location of your users, and have the IP addresses that the traffic originates from.</a:t>
            </a:r>
          </a:p>
        </p:txBody>
      </p:sp>
    </p:spTree>
    <p:extLst>
      <p:ext uri="{BB962C8B-B14F-4D97-AF65-F5344CB8AC3E}">
        <p14:creationId xmlns:p14="http://schemas.microsoft.com/office/powerpoint/2010/main" val="346991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EFC-9D21-666B-14AA-AD52F3F7C6E2}"/>
              </a:ext>
            </a:extLst>
          </p:cNvPr>
          <p:cNvSpPr>
            <a:spLocks noGrp="1"/>
          </p:cNvSpPr>
          <p:nvPr>
            <p:ph type="title"/>
          </p:nvPr>
        </p:nvSpPr>
        <p:spPr/>
        <p:txBody>
          <a:bodyPr/>
          <a:lstStyle/>
          <a:p>
            <a:pPr algn="l"/>
            <a:r>
              <a:rPr lang="en-US" u="sng"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Load Balancers</a:t>
            </a:r>
            <a:endParaRPr lang="en-IN" u="sng"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6EB20B-342A-9684-144B-69648A0D8717}"/>
              </a:ext>
            </a:extLst>
          </p:cNvPr>
          <p:cNvSpPr>
            <a:spLocks noGrp="1"/>
          </p:cNvSpPr>
          <p:nvPr>
            <p:ph idx="1"/>
          </p:nvPr>
        </p:nvSpPr>
        <p:spPr>
          <a:xfrm>
            <a:off x="913795" y="2096063"/>
            <a:ext cx="11063052" cy="4448171"/>
          </a:xfrm>
        </p:spPr>
        <p:txBody>
          <a:bodyPr>
            <a:noAutofit/>
          </a:bodyPr>
          <a:lstStyle/>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Load Balancer is a virtual machine or appliance that balances your web application load which could be HTTP or HTTPS traffic that we are getting in. It balances a load of multiple web servers so that no web server gets overwhelmed.</a:t>
            </a:r>
            <a:endParaRPr lang="en-US"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Types of  Load Balancers are :-</a:t>
            </a:r>
          </a:p>
          <a:p>
            <a:pPr lvl="1" algn="just">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Application Load Balancers. </a:t>
            </a:r>
          </a:p>
          <a:p>
            <a:pPr lvl="1" algn="just">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Network Load Balancers.</a:t>
            </a:r>
          </a:p>
          <a:p>
            <a:pPr lvl="1" algn="just">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Gateway Load Balancers.</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82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4784-ADF1-EFA2-2CBD-BFA91B57EFAA}"/>
              </a:ext>
            </a:extLst>
          </p:cNvPr>
          <p:cNvSpPr>
            <a:spLocks noGrp="1"/>
          </p:cNvSpPr>
          <p:nvPr>
            <p:ph type="title"/>
          </p:nvPr>
        </p:nvSpPr>
        <p:spPr/>
        <p:txBody>
          <a:bodyPr>
            <a:normAutofit/>
          </a:bodyPr>
          <a:lstStyle/>
          <a:p>
            <a:pPr algn="l"/>
            <a:r>
              <a:rPr lang="en-US" i="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 Load Balancers</a:t>
            </a:r>
            <a:endParaRPr lang="en-IN" dirty="0">
              <a:solidFill>
                <a:srgbClr val="FFC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3D73A75-1EB8-F1BD-ED1F-38630FE3B046}"/>
              </a:ext>
            </a:extLst>
          </p:cNvPr>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An Application Load Balancer makes routing decisions at the application layer (HTTP/HTTPS), supports path-based routing, and can route requests to one or more ports on each container instance in your cluster.</a:t>
            </a:r>
            <a:endParaRPr lang="en-IN"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 Application Load Balancers support dynamic host port mapping.</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This dynamic mapping allows you to have multiple tasks from a single service on the same container instance. </a:t>
            </a:r>
          </a:p>
          <a:p>
            <a:pPr marL="0" indent="0">
              <a:buNone/>
            </a:pPr>
            <a:endParaRPr lang="en-IN" b="0" i="0" dirty="0">
              <a:effectLst/>
              <a:latin typeface="Times New Roman" panose="02020603050405020304" pitchFamily="18" charset="0"/>
              <a:cs typeface="Times New Roman" panose="02020603050405020304" pitchFamily="18" charset="0"/>
            </a:endParaRPr>
          </a:p>
        </p:txBody>
      </p:sp>
      <p:pic>
        <p:nvPicPr>
          <p:cNvPr id="1028" name="Picture 4" descr="&#10;                        Application Load Balancer&#10;                    ">
            <a:extLst>
              <a:ext uri="{FF2B5EF4-FFF2-40B4-BE49-F238E27FC236}">
                <a16:creationId xmlns:a16="http://schemas.microsoft.com/office/drawing/2014/main" id="{6D93373F-A68A-A91E-5F2A-D14086BA7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70" y="4484034"/>
            <a:ext cx="2438400" cy="227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32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6441-4630-4C6A-6AC8-5C4987CCD19B}"/>
              </a:ext>
            </a:extLst>
          </p:cNvPr>
          <p:cNvSpPr>
            <a:spLocks noGrp="1"/>
          </p:cNvSpPr>
          <p:nvPr>
            <p:ph type="title"/>
          </p:nvPr>
        </p:nvSpPr>
        <p:spPr/>
        <p:txBody>
          <a:bodyPr/>
          <a:lstStyle/>
          <a:p>
            <a:pPr algn="l"/>
            <a:r>
              <a:rPr lang="en-IN" b="1" i="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 Load Balancer</a:t>
            </a:r>
            <a:endParaRPr lang="en-IN"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C54C00-47C7-FD84-604C-2EEE9F9A4976}"/>
              </a:ext>
            </a:extLst>
          </p:cNvPr>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Network Load Balancer makes routing decisions at the transport layer (TCP/SSL). It can handle millions of requests per second.</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After the load balancer receives a connection, it selects a target from the target group for the default rule using a flow hash routing algorithm.</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attempts to open a TCP connection to the selected target on the port specified in the listener configuration. It forwards the request without modifying the headers.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55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B229-128A-356C-1A99-FE4B306E913A}"/>
              </a:ext>
            </a:extLst>
          </p:cNvPr>
          <p:cNvSpPr>
            <a:spLocks noGrp="1"/>
          </p:cNvSpPr>
          <p:nvPr>
            <p:ph type="title"/>
          </p:nvPr>
        </p:nvSpPr>
        <p:spPr/>
        <p:txBody>
          <a:bodyPr/>
          <a:lstStyle/>
          <a:p>
            <a:pPr algn="l"/>
            <a:r>
              <a:rPr lang="en-IN" b="1" i="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Gateway Load Balancer</a:t>
            </a:r>
            <a:endParaRPr lang="en-IN"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36CBF5-0669-6DDA-29EA-29F7F78BA8AA}"/>
              </a:ext>
            </a:extLst>
          </p:cNvPr>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Gateway Load Balancers allow you to deploy, scale, and manage virtual appliances, such as firewalls, intrusion detection and prevention systems, and deep packet inspection systems.</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It combines a transparent network gateway (that is, a single entry and exit point for all traffic) and distributes traffic while scaling your virtual appliances with the demand. </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 Gateway Load Balancer operates at the third layer of the Open Systems Interconnection (OSI) model, the network layer. It listens for all IP packets across all ports and forwards traffic to the target group that's specified in the listener rule.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73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B8D0-4797-AE21-9A20-C656734638FD}"/>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AWS Cloud watch</a:t>
            </a:r>
          </a:p>
        </p:txBody>
      </p:sp>
      <p:sp>
        <p:nvSpPr>
          <p:cNvPr id="3" name="Content Placeholder 2">
            <a:extLst>
              <a:ext uri="{FF2B5EF4-FFF2-40B4-BE49-F238E27FC236}">
                <a16:creationId xmlns:a16="http://schemas.microsoft.com/office/drawing/2014/main" id="{AE64FF36-1E30-81DF-4E2E-F0BA4B5D2DF9}"/>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CloudWatch collects monitoring and operational data in the form of logs, metrics, and events, and visualizes it using automated dashboards so you can get a unified view of your AWS resources, applications, and services that run on AWS.</a:t>
            </a:r>
          </a:p>
          <a:p>
            <a:r>
              <a:rPr lang="en-US" b="1" dirty="0">
                <a:solidFill>
                  <a:srgbClr val="FFC000"/>
                </a:solidFill>
                <a:effectLst/>
                <a:latin typeface="Times New Roman" panose="02020603050405020304" pitchFamily="18" charset="0"/>
                <a:cs typeface="Times New Roman" panose="02020603050405020304" pitchFamily="18" charset="0"/>
              </a:rPr>
              <a:t>Benefits of CloudWatch</a:t>
            </a:r>
          </a:p>
          <a:p>
            <a:pPr lvl="1">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 uses a single platform for observability.</a:t>
            </a:r>
          </a:p>
          <a:p>
            <a:pPr lvl="1">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Collect metrics on AWS and on premises.</a:t>
            </a:r>
          </a:p>
          <a:p>
            <a:pPr lvl="1">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Improve operational performance and resource optimization.</a:t>
            </a:r>
          </a:p>
          <a:p>
            <a:pPr lvl="1">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Derive actionable insights from logs.</a:t>
            </a:r>
          </a:p>
          <a:p>
            <a:endParaRPr lang="en-US" b="0" i="0" dirty="0">
              <a:solidFill>
                <a:srgbClr val="232F3E"/>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864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206</TotalTime>
  <Words>1775</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Roboto</vt:lpstr>
      <vt:lpstr>Rockwell</vt:lpstr>
      <vt:lpstr>Times New Roman</vt:lpstr>
      <vt:lpstr>Wingdings</vt:lpstr>
      <vt:lpstr>Damask</vt:lpstr>
      <vt:lpstr>PowerPoint Presentation</vt:lpstr>
      <vt:lpstr>PowerPoint Presentation</vt:lpstr>
      <vt:lpstr>Route 53 Hosted Zone</vt:lpstr>
      <vt:lpstr>Routing Policy</vt:lpstr>
      <vt:lpstr>Load Balancers</vt:lpstr>
      <vt:lpstr>Application Load Balancers</vt:lpstr>
      <vt:lpstr>Network Load Balancer</vt:lpstr>
      <vt:lpstr>Gateway Load Balancer</vt:lpstr>
      <vt:lpstr>AWS Cloud watch</vt:lpstr>
      <vt:lpstr>Working architecture of CloudWatch</vt:lpstr>
      <vt:lpstr>autoscaling</vt:lpstr>
      <vt:lpstr>Types of autoscaling</vt:lpstr>
      <vt:lpstr>Virtual private cloud(VPC)</vt:lpstr>
      <vt:lpstr>Components of VPC</vt:lpstr>
      <vt:lpstr>VPC Peering</vt:lpstr>
      <vt:lpstr>Internet gateway</vt:lpstr>
      <vt:lpstr>Network Address translation</vt:lpstr>
      <vt:lpstr>Route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RAJ</dc:creator>
  <cp:lastModifiedBy>GOWTHAM RAJ</cp:lastModifiedBy>
  <cp:revision>72</cp:revision>
  <dcterms:created xsi:type="dcterms:W3CDTF">2022-10-02T15:01:55Z</dcterms:created>
  <dcterms:modified xsi:type="dcterms:W3CDTF">2022-10-03T09:18:45Z</dcterms:modified>
</cp:coreProperties>
</file>