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5" autoAdjust="0"/>
  </p:normalViewPr>
  <p:slideViewPr>
    <p:cSldViewPr snapToGrid="0">
      <p:cViewPr varScale="1">
        <p:scale>
          <a:sx n="111" d="100"/>
          <a:sy n="111" d="100"/>
        </p:scale>
        <p:origin x="594" y="10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6/28/2022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6/28/2022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a:bodyPr>
          <a:lstStyle/>
          <a:p>
            <a:r>
              <a:rPr lang="en-US" dirty="0"/>
              <a:t>EMOTOR</a:t>
            </a:r>
            <a:br>
              <a:rPr lang="en-US" dirty="0"/>
            </a:br>
            <a:r>
              <a:rPr lang="en-US" sz="2200" dirty="0"/>
              <a:t>Summer of innovation, 2022.</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Team Potato Tech</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28E5-7112-8BF5-C887-BBA85E9E353C}"/>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12475970-33A1-014B-C2A4-C152A69C6E68}"/>
              </a:ext>
            </a:extLst>
          </p:cNvPr>
          <p:cNvSpPr>
            <a:spLocks noGrp="1"/>
          </p:cNvSpPr>
          <p:nvPr>
            <p:ph type="body" sz="quarter" idx="13"/>
          </p:nvPr>
        </p:nvSpPr>
        <p:spPr/>
        <p:txBody>
          <a:bodyPr>
            <a:normAutofit/>
          </a:bodyPr>
          <a:lstStyle/>
          <a:p>
            <a:pPr marL="342900" indent="-342900">
              <a:buFont typeface="+mj-lt"/>
              <a:buAutoNum type="arabicPeriod"/>
            </a:pPr>
            <a:r>
              <a:rPr lang="en-US" sz="2400" dirty="0"/>
              <a:t>Introduction</a:t>
            </a:r>
          </a:p>
          <a:p>
            <a:pPr marL="342900" indent="-342900">
              <a:buFont typeface="+mj-lt"/>
              <a:buAutoNum type="arabicPeriod"/>
            </a:pPr>
            <a:r>
              <a:rPr lang="en-US" sz="2400" dirty="0"/>
              <a:t>Libraries Used</a:t>
            </a:r>
          </a:p>
          <a:p>
            <a:pPr marL="342900" indent="-342900">
              <a:buFont typeface="+mj-lt"/>
              <a:buAutoNum type="arabicPeriod"/>
            </a:pPr>
            <a:r>
              <a:rPr lang="en-US" sz="2400" dirty="0"/>
              <a:t>Step-by-step explanation</a:t>
            </a:r>
          </a:p>
          <a:p>
            <a:pPr marL="342900" indent="-342900">
              <a:buFont typeface="+mj-lt"/>
              <a:buAutoNum type="arabicPeriod"/>
            </a:pPr>
            <a:r>
              <a:rPr lang="en-US" sz="2400" dirty="0"/>
              <a:t>Results</a:t>
            </a:r>
          </a:p>
        </p:txBody>
      </p:sp>
      <p:sp>
        <p:nvSpPr>
          <p:cNvPr id="6" name="Slide Number Placeholder 5">
            <a:extLst>
              <a:ext uri="{FF2B5EF4-FFF2-40B4-BE49-F238E27FC236}">
                <a16:creationId xmlns:a16="http://schemas.microsoft.com/office/drawing/2014/main" id="{57B35207-DFA3-FF86-D0A9-DEA30B9884FF}"/>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88772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B823-A8EB-D25C-C587-BF91951F0029}"/>
              </a:ext>
            </a:extLst>
          </p:cNvPr>
          <p:cNvSpPr>
            <a:spLocks noGrp="1"/>
          </p:cNvSpPr>
          <p:nvPr>
            <p:ph type="title"/>
          </p:nvPr>
        </p:nvSpPr>
        <p:spPr/>
        <p:txBody>
          <a:bodyPr/>
          <a:lstStyle/>
          <a:p>
            <a:r>
              <a:rPr lang="en-US" dirty="0"/>
              <a:t>introduction</a:t>
            </a:r>
          </a:p>
        </p:txBody>
      </p:sp>
      <p:sp>
        <p:nvSpPr>
          <p:cNvPr id="15" name="Slide Number Placeholder 14">
            <a:extLst>
              <a:ext uri="{FF2B5EF4-FFF2-40B4-BE49-F238E27FC236}">
                <a16:creationId xmlns:a16="http://schemas.microsoft.com/office/drawing/2014/main" id="{9FF7EC4A-9BE0-B48F-B0B6-822E98961A5E}"/>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16" name="TextBox 15">
            <a:extLst>
              <a:ext uri="{FF2B5EF4-FFF2-40B4-BE49-F238E27FC236}">
                <a16:creationId xmlns:a16="http://schemas.microsoft.com/office/drawing/2014/main" id="{BD0416DA-8DA3-D0F0-5D0C-7C884B658A9F}"/>
              </a:ext>
            </a:extLst>
          </p:cNvPr>
          <p:cNvSpPr txBox="1"/>
          <p:nvPr/>
        </p:nvSpPr>
        <p:spPr>
          <a:xfrm>
            <a:off x="5046453" y="1785668"/>
            <a:ext cx="6676845" cy="1754326"/>
          </a:xfrm>
          <a:prstGeom prst="rect">
            <a:avLst/>
          </a:prstGeom>
          <a:noFill/>
        </p:spPr>
        <p:txBody>
          <a:bodyPr wrap="square" rtlCol="0">
            <a:spAutoFit/>
          </a:bodyPr>
          <a:lstStyle/>
          <a:p>
            <a:r>
              <a:rPr lang="en-US" dirty="0"/>
              <a:t>We have created an emotion detection model that can detect emotions using 48x48 grayscale images. The explanation for and the thought-process behind each step has been explained in this ppt as well as in the form of comments in the code. The statistical data regarding the model is included at the end.</a:t>
            </a:r>
          </a:p>
        </p:txBody>
      </p:sp>
    </p:spTree>
    <p:extLst>
      <p:ext uri="{BB962C8B-B14F-4D97-AF65-F5344CB8AC3E}">
        <p14:creationId xmlns:p14="http://schemas.microsoft.com/office/powerpoint/2010/main" val="391292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776F-9EE2-8C52-4638-A65534C8058A}"/>
              </a:ext>
            </a:extLst>
          </p:cNvPr>
          <p:cNvSpPr>
            <a:spLocks noGrp="1"/>
          </p:cNvSpPr>
          <p:nvPr>
            <p:ph type="title"/>
          </p:nvPr>
        </p:nvSpPr>
        <p:spPr>
          <a:xfrm>
            <a:off x="914400" y="319695"/>
            <a:ext cx="9124951" cy="1362456"/>
          </a:xfrm>
        </p:spPr>
        <p:txBody>
          <a:bodyPr/>
          <a:lstStyle/>
          <a:p>
            <a:r>
              <a:rPr lang="en-US" dirty="0"/>
              <a:t>Libraries used</a:t>
            </a:r>
          </a:p>
        </p:txBody>
      </p:sp>
      <p:sp>
        <p:nvSpPr>
          <p:cNvPr id="9" name="Slide Number Placeholder 8">
            <a:extLst>
              <a:ext uri="{FF2B5EF4-FFF2-40B4-BE49-F238E27FC236}">
                <a16:creationId xmlns:a16="http://schemas.microsoft.com/office/drawing/2014/main" id="{F74485D4-D04C-67DA-41CB-7856708AECFA}"/>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10" name="TextBox 9">
            <a:extLst>
              <a:ext uri="{FF2B5EF4-FFF2-40B4-BE49-F238E27FC236}">
                <a16:creationId xmlns:a16="http://schemas.microsoft.com/office/drawing/2014/main" id="{7B51223D-D5BF-D1CE-D25F-D43E4CFEEE15}"/>
              </a:ext>
            </a:extLst>
          </p:cNvPr>
          <p:cNvSpPr txBox="1"/>
          <p:nvPr/>
        </p:nvSpPr>
        <p:spPr>
          <a:xfrm>
            <a:off x="914400" y="1130319"/>
            <a:ext cx="9998015" cy="5078313"/>
          </a:xfrm>
          <a:prstGeom prst="rect">
            <a:avLst/>
          </a:prstGeom>
          <a:noFill/>
        </p:spPr>
        <p:txBody>
          <a:bodyPr wrap="square" rtlCol="0">
            <a:spAutoFit/>
          </a:bodyPr>
          <a:lstStyle/>
          <a:p>
            <a:r>
              <a:rPr lang="en-US" dirty="0"/>
              <a:t>The following python libraries have been used while developing the model:</a:t>
            </a:r>
          </a:p>
          <a:p>
            <a:r>
              <a:rPr lang="en-US" b="1" dirty="0" err="1"/>
              <a:t>Numpy</a:t>
            </a:r>
            <a:r>
              <a:rPr lang="en-US" b="1" dirty="0"/>
              <a:t>-</a:t>
            </a:r>
          </a:p>
          <a:p>
            <a:r>
              <a:rPr lang="en-US" dirty="0"/>
              <a:t>Used for working with arrays in the domain of linear algebra and matrices.</a:t>
            </a:r>
          </a:p>
          <a:p>
            <a:endParaRPr lang="en-US" dirty="0"/>
          </a:p>
          <a:p>
            <a:r>
              <a:rPr lang="en-US" b="1" dirty="0"/>
              <a:t>Pandas-</a:t>
            </a:r>
          </a:p>
          <a:p>
            <a:r>
              <a:rPr lang="en-US" dirty="0"/>
              <a:t>Used to make Series for 1-D data structures and </a:t>
            </a:r>
            <a:r>
              <a:rPr lang="en-US" dirty="0" err="1"/>
              <a:t>DataFrames</a:t>
            </a:r>
            <a:r>
              <a:rPr lang="en-US" dirty="0"/>
              <a:t> for 2-D data structures.		</a:t>
            </a:r>
          </a:p>
          <a:p>
            <a:r>
              <a:rPr lang="en-US" b="1" dirty="0"/>
              <a:t>Matplotlib-</a:t>
            </a:r>
          </a:p>
          <a:p>
            <a:r>
              <a:rPr lang="en-US" dirty="0"/>
              <a:t>Used for data visualization and graphical plotting.</a:t>
            </a:r>
          </a:p>
          <a:p>
            <a:endParaRPr lang="en-US" dirty="0"/>
          </a:p>
          <a:p>
            <a:r>
              <a:rPr lang="en-US" b="1" dirty="0"/>
              <a:t>TensorFlow-</a:t>
            </a:r>
          </a:p>
          <a:p>
            <a:r>
              <a:rPr lang="en-US" dirty="0"/>
              <a:t>Used to develop and train models in Python or JavaScript</a:t>
            </a:r>
          </a:p>
          <a:p>
            <a:endParaRPr lang="en-US" dirty="0"/>
          </a:p>
          <a:p>
            <a:r>
              <a:rPr lang="en-US" b="1" dirty="0" err="1"/>
              <a:t>Keras</a:t>
            </a:r>
            <a:r>
              <a:rPr lang="en-US" b="1" dirty="0"/>
              <a:t>-</a:t>
            </a:r>
          </a:p>
          <a:p>
            <a:r>
              <a:rPr lang="en-US" dirty="0"/>
              <a:t>Makes implementation of neural networks easier.</a:t>
            </a:r>
          </a:p>
          <a:p>
            <a:endParaRPr lang="en-US" dirty="0"/>
          </a:p>
          <a:p>
            <a:r>
              <a:rPr lang="en-US" b="1" dirty="0"/>
              <a:t>Scikit-learn-</a:t>
            </a:r>
          </a:p>
          <a:p>
            <a:r>
              <a:rPr lang="en-US" dirty="0"/>
              <a:t>Provides tools for machine learning and statistical modelling.</a:t>
            </a:r>
          </a:p>
        </p:txBody>
      </p:sp>
    </p:spTree>
    <p:extLst>
      <p:ext uri="{BB962C8B-B14F-4D97-AF65-F5344CB8AC3E}">
        <p14:creationId xmlns:p14="http://schemas.microsoft.com/office/powerpoint/2010/main" val="160734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DA99-D4B4-E885-1C95-B70D0989DD67}"/>
              </a:ext>
            </a:extLst>
          </p:cNvPr>
          <p:cNvSpPr>
            <a:spLocks noGrp="1"/>
          </p:cNvSpPr>
          <p:nvPr>
            <p:ph type="title"/>
          </p:nvPr>
        </p:nvSpPr>
        <p:spPr>
          <a:xfrm>
            <a:off x="838200" y="373841"/>
            <a:ext cx="10515600" cy="1325563"/>
          </a:xfrm>
        </p:spPr>
        <p:txBody>
          <a:bodyPr/>
          <a:lstStyle/>
          <a:p>
            <a:r>
              <a:rPr lang="en-US" dirty="0"/>
              <a:t>Step-by-step explanation</a:t>
            </a:r>
          </a:p>
        </p:txBody>
      </p:sp>
      <p:sp>
        <p:nvSpPr>
          <p:cNvPr id="6" name="Slide Number Placeholder 5">
            <a:extLst>
              <a:ext uri="{FF2B5EF4-FFF2-40B4-BE49-F238E27FC236}">
                <a16:creationId xmlns:a16="http://schemas.microsoft.com/office/drawing/2014/main" id="{F0E185AE-3A13-D359-C28B-38BCEE8EB2C7}"/>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7" name="TextBox 6">
            <a:extLst>
              <a:ext uri="{FF2B5EF4-FFF2-40B4-BE49-F238E27FC236}">
                <a16:creationId xmlns:a16="http://schemas.microsoft.com/office/drawing/2014/main" id="{2C3E0181-89C1-1774-B466-E45871188F08}"/>
              </a:ext>
            </a:extLst>
          </p:cNvPr>
          <p:cNvSpPr txBox="1"/>
          <p:nvPr/>
        </p:nvSpPr>
        <p:spPr>
          <a:xfrm>
            <a:off x="914400" y="1130060"/>
            <a:ext cx="10666095" cy="4801314"/>
          </a:xfrm>
          <a:prstGeom prst="rect">
            <a:avLst/>
          </a:prstGeom>
          <a:noFill/>
        </p:spPr>
        <p:txBody>
          <a:bodyPr wrap="square" rtlCol="0">
            <a:spAutoFit/>
          </a:bodyPr>
          <a:lstStyle/>
          <a:p>
            <a:r>
              <a:rPr lang="en-US" b="1" dirty="0"/>
              <a:t>CELL 1</a:t>
            </a:r>
            <a:endParaRPr lang="en-US" dirty="0"/>
          </a:p>
          <a:p>
            <a:r>
              <a:rPr lang="en-US" dirty="0"/>
              <a:t>Importing all the necessary python libraries. We have used the </a:t>
            </a:r>
            <a:r>
              <a:rPr lang="en-US" dirty="0" err="1"/>
              <a:t>train_test_split</a:t>
            </a:r>
            <a:r>
              <a:rPr lang="en-US" dirty="0"/>
              <a:t> and the </a:t>
            </a:r>
            <a:r>
              <a:rPr lang="en-US" dirty="0" err="1"/>
              <a:t>classification_report</a:t>
            </a:r>
            <a:r>
              <a:rPr lang="en-US" dirty="0"/>
              <a:t> </a:t>
            </a:r>
            <a:r>
              <a:rPr lang="en-US" dirty="0" err="1"/>
              <a:t>mothods</a:t>
            </a:r>
            <a:r>
              <a:rPr lang="en-US" dirty="0"/>
              <a:t> from the Scikit-Learn library.</a:t>
            </a:r>
          </a:p>
          <a:p>
            <a:endParaRPr lang="en-US" dirty="0"/>
          </a:p>
          <a:p>
            <a:r>
              <a:rPr lang="en-US" b="1" dirty="0"/>
              <a:t>CELL 2</a:t>
            </a:r>
          </a:p>
          <a:p>
            <a:r>
              <a:rPr lang="en-US" dirty="0"/>
              <a:t>Defined the file path for the training and testing folders.</a:t>
            </a:r>
          </a:p>
          <a:p>
            <a:endParaRPr lang="en-US" dirty="0"/>
          </a:p>
          <a:p>
            <a:r>
              <a:rPr lang="en-US" b="1" dirty="0"/>
              <a:t>CELL 3</a:t>
            </a:r>
          </a:p>
          <a:p>
            <a:r>
              <a:rPr lang="en-US" dirty="0"/>
              <a:t>Defined 2 dictionaries. The first one contains the images corresponding to the respective emotion. The second one assigns a particular numerical value to each emotion.</a:t>
            </a:r>
          </a:p>
          <a:p>
            <a:endParaRPr lang="en-US" dirty="0"/>
          </a:p>
          <a:p>
            <a:r>
              <a:rPr lang="en-US" b="1" dirty="0"/>
              <a:t>CELL 4</a:t>
            </a:r>
          </a:p>
          <a:p>
            <a:r>
              <a:rPr lang="en-US" dirty="0"/>
              <a:t>Checking the pixel values and the shape of an arbitrary image.</a:t>
            </a:r>
          </a:p>
          <a:p>
            <a:endParaRPr lang="en-US" dirty="0"/>
          </a:p>
          <a:p>
            <a:r>
              <a:rPr lang="en-US" b="1" dirty="0"/>
              <a:t>CELL 5 and 6</a:t>
            </a:r>
          </a:p>
          <a:p>
            <a:r>
              <a:rPr lang="en-US" dirty="0"/>
              <a:t>Defined 2 </a:t>
            </a:r>
            <a:r>
              <a:rPr lang="en-US" dirty="0" err="1"/>
              <a:t>numpy</a:t>
            </a:r>
            <a:r>
              <a:rPr lang="en-US" dirty="0"/>
              <a:t> arrays. The first one containing the pixel values of all the images. The second one containing the corresponding image labels. </a:t>
            </a:r>
          </a:p>
        </p:txBody>
      </p:sp>
    </p:spTree>
    <p:extLst>
      <p:ext uri="{BB962C8B-B14F-4D97-AF65-F5344CB8AC3E}">
        <p14:creationId xmlns:p14="http://schemas.microsoft.com/office/powerpoint/2010/main" val="147674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1F22E1-79F9-44FB-D956-FAFDCFAA6A71}"/>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7" name="TextBox 6">
            <a:extLst>
              <a:ext uri="{FF2B5EF4-FFF2-40B4-BE49-F238E27FC236}">
                <a16:creationId xmlns:a16="http://schemas.microsoft.com/office/drawing/2014/main" id="{3D70E919-C390-D378-F140-E69D93896EFE}"/>
              </a:ext>
            </a:extLst>
          </p:cNvPr>
          <p:cNvSpPr txBox="1"/>
          <p:nvPr/>
        </p:nvSpPr>
        <p:spPr>
          <a:xfrm>
            <a:off x="611505" y="352603"/>
            <a:ext cx="10968990" cy="6186309"/>
          </a:xfrm>
          <a:prstGeom prst="rect">
            <a:avLst/>
          </a:prstGeom>
          <a:noFill/>
        </p:spPr>
        <p:txBody>
          <a:bodyPr wrap="square" rtlCol="0">
            <a:spAutoFit/>
          </a:bodyPr>
          <a:lstStyle/>
          <a:p>
            <a:r>
              <a:rPr lang="en-US" b="1" dirty="0"/>
              <a:t>CELL 7</a:t>
            </a:r>
          </a:p>
          <a:p>
            <a:r>
              <a:rPr lang="en-US" dirty="0"/>
              <a:t>Used the </a:t>
            </a:r>
            <a:r>
              <a:rPr lang="en-US" dirty="0" err="1"/>
              <a:t>train_test_split</a:t>
            </a:r>
            <a:r>
              <a:rPr lang="en-US" dirty="0"/>
              <a:t> method to split the dataset into training and testing parts. Here, the size of the testing dataset is 0.1 times the total dataset. We have also scaled the pixel values down by 255 so that all values lie between 0 and 1.</a:t>
            </a:r>
          </a:p>
          <a:p>
            <a:endParaRPr lang="en-US" dirty="0"/>
          </a:p>
          <a:p>
            <a:r>
              <a:rPr lang="en-US" b="1" dirty="0"/>
              <a:t>CELL 8</a:t>
            </a:r>
          </a:p>
          <a:p>
            <a:r>
              <a:rPr lang="en-US" dirty="0"/>
              <a:t>Model training part</a:t>
            </a:r>
          </a:p>
          <a:p>
            <a:r>
              <a:rPr lang="en-US" b="1" dirty="0"/>
              <a:t>Conv2D:</a:t>
            </a:r>
            <a:r>
              <a:rPr lang="en-US" dirty="0"/>
              <a:t> </a:t>
            </a:r>
          </a:p>
          <a:p>
            <a:r>
              <a:rPr lang="en-US" b="0" i="0" dirty="0">
                <a:solidFill>
                  <a:srgbClr val="212529"/>
                </a:solidFill>
                <a:effectLst/>
                <a:latin typeface="Open Sans" panose="020B0606030504020204" pitchFamily="34" charset="0"/>
              </a:rPr>
              <a:t>This layer creates a convolution kernel that is convolved with the layer input to produce a tensor of outputs.</a:t>
            </a:r>
          </a:p>
          <a:p>
            <a:r>
              <a:rPr lang="en-US" b="1" dirty="0">
                <a:solidFill>
                  <a:srgbClr val="212529"/>
                </a:solidFill>
                <a:latin typeface="Open Sans" panose="020B0606030504020204" pitchFamily="34" charset="0"/>
              </a:rPr>
              <a:t>MaxPool2D:</a:t>
            </a:r>
          </a:p>
          <a:p>
            <a:r>
              <a:rPr lang="en-US" dirty="0" err="1">
                <a:solidFill>
                  <a:srgbClr val="212529"/>
                </a:solidFill>
                <a:latin typeface="Open Sans" panose="020B0606030504020204" pitchFamily="34" charset="0"/>
              </a:rPr>
              <a:t>Downsamples</a:t>
            </a:r>
            <a:r>
              <a:rPr lang="en-US" dirty="0">
                <a:solidFill>
                  <a:srgbClr val="212529"/>
                </a:solidFill>
                <a:latin typeface="Open Sans" panose="020B0606030504020204" pitchFamily="34" charset="0"/>
              </a:rPr>
              <a:t> the input along its spatial dimensions by taking the maximum value over an input window for each channel of the input.</a:t>
            </a:r>
          </a:p>
          <a:p>
            <a:r>
              <a:rPr lang="en-US" b="1" i="0" dirty="0">
                <a:solidFill>
                  <a:srgbClr val="212529"/>
                </a:solidFill>
                <a:effectLst/>
                <a:latin typeface="Open Sans" panose="020B0606030504020204" pitchFamily="34" charset="0"/>
              </a:rPr>
              <a:t>Flatten:</a:t>
            </a:r>
          </a:p>
          <a:p>
            <a:r>
              <a:rPr lang="en-US" dirty="0">
                <a:solidFill>
                  <a:srgbClr val="212529"/>
                </a:solidFill>
                <a:latin typeface="Open Sans" panose="020B0606030504020204" pitchFamily="34" charset="0"/>
              </a:rPr>
              <a:t>Flattens the multidimensional input tensors into a single dimension.</a:t>
            </a:r>
          </a:p>
          <a:p>
            <a:endParaRPr lang="en-US" i="0" dirty="0">
              <a:solidFill>
                <a:srgbClr val="212529"/>
              </a:solidFill>
              <a:effectLst/>
              <a:latin typeface="Open Sans" panose="020B0606030504020204" pitchFamily="34" charset="0"/>
            </a:endParaRPr>
          </a:p>
          <a:p>
            <a:r>
              <a:rPr lang="en-US" b="1" i="0" dirty="0">
                <a:solidFill>
                  <a:srgbClr val="212529"/>
                </a:solidFill>
                <a:effectLst/>
                <a:latin typeface="Open Sans" panose="020B0606030504020204" pitchFamily="34" charset="0"/>
              </a:rPr>
              <a:t>CELL 9</a:t>
            </a:r>
          </a:p>
          <a:p>
            <a:r>
              <a:rPr lang="en-US" dirty="0">
                <a:solidFill>
                  <a:srgbClr val="212529"/>
                </a:solidFill>
                <a:latin typeface="Open Sans" panose="020B0606030504020204" pitchFamily="34" charset="0"/>
              </a:rPr>
              <a:t>Model is compiled using the Adam optimizer. The model is executed 20 times since epochs=20</a:t>
            </a:r>
          </a:p>
          <a:p>
            <a:endParaRPr lang="en-US" i="0" dirty="0">
              <a:solidFill>
                <a:srgbClr val="212529"/>
              </a:solidFill>
              <a:effectLst/>
              <a:latin typeface="Open Sans" panose="020B0606030504020204" pitchFamily="34" charset="0"/>
            </a:endParaRPr>
          </a:p>
          <a:p>
            <a:r>
              <a:rPr lang="en-US" b="1" i="0" dirty="0">
                <a:solidFill>
                  <a:srgbClr val="212529"/>
                </a:solidFill>
                <a:effectLst/>
                <a:latin typeface="Open Sans" panose="020B0606030504020204" pitchFamily="34" charset="0"/>
              </a:rPr>
              <a:t>CELL 10</a:t>
            </a:r>
          </a:p>
          <a:p>
            <a:r>
              <a:rPr lang="en-US" i="0" dirty="0">
                <a:solidFill>
                  <a:srgbClr val="212529"/>
                </a:solidFill>
                <a:effectLst/>
                <a:latin typeface="Open Sans" panose="020B0606030504020204" pitchFamily="34" charset="0"/>
              </a:rPr>
              <a:t>Used </a:t>
            </a:r>
            <a:r>
              <a:rPr lang="en-US" dirty="0">
                <a:solidFill>
                  <a:srgbClr val="212529"/>
                </a:solidFill>
                <a:latin typeface="Open Sans" panose="020B0606030504020204" pitchFamily="34" charset="0"/>
              </a:rPr>
              <a:t>the </a:t>
            </a:r>
            <a:r>
              <a:rPr lang="en-US" dirty="0" err="1">
                <a:solidFill>
                  <a:srgbClr val="212529"/>
                </a:solidFill>
                <a:latin typeface="Open Sans" panose="020B0606030504020204" pitchFamily="34" charset="0"/>
              </a:rPr>
              <a:t>pyplot</a:t>
            </a:r>
            <a:r>
              <a:rPr lang="en-US" dirty="0">
                <a:solidFill>
                  <a:srgbClr val="212529"/>
                </a:solidFill>
                <a:latin typeface="Open Sans" panose="020B0606030504020204" pitchFamily="34" charset="0"/>
              </a:rPr>
              <a:t> method from matplotlib to print graphs of accuracy vs epochs and loss vs epochs. </a:t>
            </a:r>
            <a:endParaRPr lang="en-US" i="0" dirty="0">
              <a:solidFill>
                <a:srgbClr val="212529"/>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117131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3E44-333D-67DC-80F0-15E418D69FB4}"/>
              </a:ext>
            </a:extLst>
          </p:cNvPr>
          <p:cNvSpPr>
            <a:spLocks noGrp="1"/>
          </p:cNvSpPr>
          <p:nvPr>
            <p:ph type="title"/>
          </p:nvPr>
        </p:nvSpPr>
        <p:spPr>
          <a:xfrm>
            <a:off x="914400" y="500062"/>
            <a:ext cx="10515600" cy="1325563"/>
          </a:xfrm>
        </p:spPr>
        <p:txBody>
          <a:bodyPr/>
          <a:lstStyle/>
          <a:p>
            <a:r>
              <a:rPr lang="en-US" dirty="0"/>
              <a:t>results</a:t>
            </a:r>
          </a:p>
        </p:txBody>
      </p:sp>
      <p:sp>
        <p:nvSpPr>
          <p:cNvPr id="6" name="Slide Number Placeholder 5">
            <a:extLst>
              <a:ext uri="{FF2B5EF4-FFF2-40B4-BE49-F238E27FC236}">
                <a16:creationId xmlns:a16="http://schemas.microsoft.com/office/drawing/2014/main" id="{D943A99E-41CE-AFF1-5087-D86D4115B5FD}"/>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
        <p:nvSpPr>
          <p:cNvPr id="7" name="TextBox 6">
            <a:extLst>
              <a:ext uri="{FF2B5EF4-FFF2-40B4-BE49-F238E27FC236}">
                <a16:creationId xmlns:a16="http://schemas.microsoft.com/office/drawing/2014/main" id="{456DDCE0-6470-4441-10FB-82A401F27C4D}"/>
              </a:ext>
            </a:extLst>
          </p:cNvPr>
          <p:cNvSpPr txBox="1"/>
          <p:nvPr/>
        </p:nvSpPr>
        <p:spPr>
          <a:xfrm>
            <a:off x="914401" y="1443789"/>
            <a:ext cx="10515600" cy="2308324"/>
          </a:xfrm>
          <a:prstGeom prst="rect">
            <a:avLst/>
          </a:prstGeom>
          <a:noFill/>
        </p:spPr>
        <p:txBody>
          <a:bodyPr wrap="square" rtlCol="0">
            <a:spAutoFit/>
          </a:bodyPr>
          <a:lstStyle/>
          <a:p>
            <a:r>
              <a:rPr lang="en-US" dirty="0"/>
              <a:t>After executing the model 20 times, the following results are obtained.</a:t>
            </a:r>
          </a:p>
          <a:p>
            <a:pPr marL="342900" indent="-342900">
              <a:buFont typeface="+mj-lt"/>
              <a:buAutoNum type="arabicPeriod"/>
            </a:pPr>
            <a:r>
              <a:rPr lang="en-US" dirty="0"/>
              <a:t>Average accuracy = 0.48</a:t>
            </a:r>
          </a:p>
          <a:p>
            <a:pPr marL="342900" indent="-342900">
              <a:buFont typeface="+mj-lt"/>
              <a:buAutoNum type="arabicPeriod"/>
            </a:pPr>
            <a:r>
              <a:rPr lang="en-US" dirty="0"/>
              <a:t>Maximum validation accuracy = 0.47</a:t>
            </a:r>
          </a:p>
          <a:p>
            <a:pPr marL="342900" indent="-342900">
              <a:buFont typeface="+mj-lt"/>
              <a:buAutoNum type="arabicPeriod"/>
            </a:pPr>
            <a:r>
              <a:rPr lang="en-US" dirty="0"/>
              <a:t>Average data loss = 0.59</a:t>
            </a:r>
          </a:p>
          <a:p>
            <a:pPr marL="342900" indent="-342900">
              <a:buFont typeface="+mj-lt"/>
              <a:buAutoNum type="arabicPeriod"/>
            </a:pPr>
            <a:r>
              <a:rPr lang="en-US" dirty="0"/>
              <a:t>Average validation loss = 1.58</a:t>
            </a:r>
          </a:p>
          <a:p>
            <a:pPr marL="342900" indent="-342900">
              <a:buFont typeface="+mj-lt"/>
              <a:buAutoNum type="arabicPeriod"/>
            </a:pPr>
            <a:r>
              <a:rPr lang="en-US" dirty="0"/>
              <a:t>Average time required for each iteration =  82s</a:t>
            </a:r>
          </a:p>
          <a:p>
            <a:pPr marL="342900" indent="-342900">
              <a:buFont typeface="+mj-lt"/>
              <a:buAutoNum type="arabicPeriod"/>
            </a:pPr>
            <a:r>
              <a:rPr lang="en-US" dirty="0"/>
              <a:t>Total time required for 20 iterations = 1640s</a:t>
            </a:r>
          </a:p>
          <a:p>
            <a:pPr marL="342900" indent="-342900">
              <a:buFont typeface="+mj-lt"/>
              <a:buAutoNum type="arabicPeriod"/>
            </a:pPr>
            <a:endParaRPr lang="en-US" dirty="0"/>
          </a:p>
        </p:txBody>
      </p:sp>
    </p:spTree>
    <p:extLst>
      <p:ext uri="{BB962C8B-B14F-4D97-AF65-F5344CB8AC3E}">
        <p14:creationId xmlns:p14="http://schemas.microsoft.com/office/powerpoint/2010/main" val="3402289898"/>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6D1D862-643C-46A1-A5ED-679CEB6DE2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112</TotalTime>
  <Words>491</Words>
  <Application>Microsoft Office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Calibri</vt:lpstr>
      <vt:lpstr>Open Sans</vt:lpstr>
      <vt:lpstr>Office Theme</vt:lpstr>
      <vt:lpstr>EMOTOR Summer of innovation, 2022.</vt:lpstr>
      <vt:lpstr>Overview</vt:lpstr>
      <vt:lpstr>introduction</vt:lpstr>
      <vt:lpstr>Libraries used</vt:lpstr>
      <vt:lpstr>Step-by-step explanation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EMOTOR Summer of innovation, 2022.</dc:title>
  <dc:creator>Varun Limaye</dc:creator>
  <cp:lastModifiedBy>Varun Limaye</cp:lastModifiedBy>
  <cp:revision>7</cp:revision>
  <dcterms:created xsi:type="dcterms:W3CDTF">2022-06-27T13:15:48Z</dcterms:created>
  <dcterms:modified xsi:type="dcterms:W3CDTF">2022-06-28T18:08:59Z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