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23FDC-B7D3-4134-AB92-DDBA6A658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DA580-D2B7-413C-A960-AD78EBC8D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9A6B1-D2BD-4853-ABB2-09268DC85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BE01-E440-4481-9115-8D8832F669BB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B9355-9E12-4CAE-80ED-1CDFC1CEB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B1645-CC54-41C4-AB16-2B239BDE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4BEA-E986-464B-A5C9-8A3664BB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239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6E57A-3FE3-4FF9-BBF4-848BC38CA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4DDFD-EACF-4D2A-8B69-5BFCE8CF2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5325F-CCBA-4B84-87AE-647576E8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BE01-E440-4481-9115-8D8832F669BB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8BA5E-B048-4474-92B3-D4A193D26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D6EFA-23E4-4848-B79D-908126265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4BEA-E986-464B-A5C9-8A3664BB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23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95D227-8AF8-4F41-9B08-FFE7FC146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4D47C-ABAE-4337-B2F4-BDE9B8657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C4A73-17E4-4568-9D88-B947FDAC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BE01-E440-4481-9115-8D8832F669BB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B74A0-F9A1-4BA8-90F1-61EA96428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7FDAE-4577-49D8-8332-DC885ABD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4BEA-E986-464B-A5C9-8A3664BB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463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E3539-5209-46CB-A614-56FD4DDB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F8D41-2E18-43C1-9CEB-FAD40DBD8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259A4-AB87-4249-851B-8C3C1FE6D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BE01-E440-4481-9115-8D8832F669BB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395AA-A670-4173-AF67-E5134DFD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12B63-DD3A-40AF-A76D-96CC5C192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4BEA-E986-464B-A5C9-8A3664BB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32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3966-BCFD-4C4F-ADAD-93E82CF26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C5939-9E91-47AD-B6F2-1AA477771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38603-DDEE-4B8A-A372-F3711F29D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BE01-E440-4481-9115-8D8832F669BB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A3A2F-1558-43CB-81DC-9817BB104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9C615-A7F2-4DCA-9C2E-9DA2B4D9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4BEA-E986-464B-A5C9-8A3664BB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812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189A4-B240-4715-A7E3-36356FF9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273CA-2823-4F60-A539-23D5AC0C9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E4FE9-F924-42AE-B7D2-A751D9ACB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1149C-F629-4A29-AE3F-643C30391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BE01-E440-4481-9115-8D8832F669BB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5DAB2-87FE-40D4-BAB5-D6A3A2545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AFA22-A932-40B7-B394-25E8E41A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4BEA-E986-464B-A5C9-8A3664BB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811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C15DC-7425-4044-AD16-6A952A464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5AFF4-337E-46DD-9588-3DE7C9C6C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6B969-9716-42D2-9E4E-467F36737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5EE4F8-7E57-4CD8-A263-121014FCF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88B7CA-0E34-41B1-B562-CBC72FD08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FC9E9C-F2EC-413F-85C8-3C5D1D18E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BE01-E440-4481-9115-8D8832F669BB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EF9A00-155F-42FA-9432-67102C66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4536A1-9E56-47A2-9FC5-B0E33D7C0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4BEA-E986-464B-A5C9-8A3664BB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02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BC6A-53F1-4807-BF32-F0EE9FB6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2227A4-ADEF-4535-8C30-13CFF9F43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BE01-E440-4481-9115-8D8832F669BB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E92AB-4E79-4798-BEE6-60306CA3F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8CF284-2270-4C40-8720-04FF7AFF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4BEA-E986-464B-A5C9-8A3664BB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394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78C9B0-52DB-4FEC-87D2-4D9EEB1BE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BE01-E440-4481-9115-8D8832F669BB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541B0E-D23B-4301-B48A-BDFFE6DB4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EC320-0851-4351-96DB-E40BDF66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4BEA-E986-464B-A5C9-8A3664BB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18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4D39-0497-4620-A03A-3E530C50E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2CA75-FCF7-428C-ACEB-3076E1399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25A24-CDA2-45E9-B94B-53A517F74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81D6C-E82A-40B4-B93D-CB30C2C5E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BE01-E440-4481-9115-8D8832F669BB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3DAA6-AC29-429D-AB30-47A27D3E3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53E82-2811-4B1F-B192-6D4D4567F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4BEA-E986-464B-A5C9-8A3664BB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32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637B3-51CE-4981-9E0A-2E676E676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A2E7D2-8585-4276-9232-EE604E5FFC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4DD04-6BEB-43FD-8D35-AEB091EBE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10FB4-CF23-4D02-859B-EB013A6C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BE01-E440-4481-9115-8D8832F669BB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B946A-134A-4E68-B01B-8CCAA34DB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B8DD6-5430-4183-94DE-F8F93F950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4BEA-E986-464B-A5C9-8A3664BB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08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F1ED70-B428-44A3-B7BE-B2E70694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36D20-A81F-4531-9081-95B346FEB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417A9-4FEA-416C-AD0B-C99B6BDA3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EBE01-E440-4481-9115-8D8832F669BB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26314-33CF-4BE0-8DAD-3F4B76A51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DDBBA-CBEF-4572-986A-FF0C522C4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C4BEA-E986-464B-A5C9-8A3664BB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67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NUL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C95DA-57F6-4C9B-8B9E-D5C644B98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400" y="406400"/>
            <a:ext cx="9144000" cy="772160"/>
          </a:xfrm>
        </p:spPr>
        <p:txBody>
          <a:bodyPr>
            <a:normAutofit fontScale="90000"/>
          </a:bodyPr>
          <a:lstStyle/>
          <a:p>
            <a:r>
              <a:rPr lang="en-IN" dirty="0"/>
              <a:t>Filtering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4B5A96-A38D-4266-92D2-86FFE3AC6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499" y="1900608"/>
            <a:ext cx="2835275" cy="10222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5FCAB0-8D4A-4ED8-A213-CFA3FC7C11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04" y="1503309"/>
            <a:ext cx="4150145" cy="228764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8CDFF7E-C175-42E6-AF64-6201D99460EE}"/>
              </a:ext>
            </a:extLst>
          </p:cNvPr>
          <p:cNvSpPr/>
          <p:nvPr/>
        </p:nvSpPr>
        <p:spPr>
          <a:xfrm>
            <a:off x="5083177" y="2187892"/>
            <a:ext cx="2835275" cy="447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E3386E-F95A-48E4-B092-D601FD2D24B0}"/>
              </a:ext>
            </a:extLst>
          </p:cNvPr>
          <p:cNvSpPr txBox="1"/>
          <p:nvPr/>
        </p:nvSpPr>
        <p:spPr>
          <a:xfrm>
            <a:off x="5006977" y="1577442"/>
            <a:ext cx="2536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Cropped and Converted To </a:t>
            </a:r>
            <a:r>
              <a:rPr lang="en-IN" dirty="0" err="1"/>
              <a:t>Gray</a:t>
            </a:r>
            <a:r>
              <a:rPr lang="en-IN" dirty="0"/>
              <a:t> Scale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4CB46C-8E67-4E01-918A-9C825D855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04" y="4739058"/>
            <a:ext cx="2835275" cy="1022242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0780D9FA-190C-4C6A-A685-CC6F51B25F92}"/>
              </a:ext>
            </a:extLst>
          </p:cNvPr>
          <p:cNvSpPr/>
          <p:nvPr/>
        </p:nvSpPr>
        <p:spPr>
          <a:xfrm>
            <a:off x="3629025" y="5067300"/>
            <a:ext cx="4289427" cy="447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417810F-95E1-4325-9B63-6CB71FF68D42}"/>
                  </a:ext>
                </a:extLst>
              </p:cNvPr>
              <p:cNvSpPr txBox="1"/>
              <p:nvPr/>
            </p:nvSpPr>
            <p:spPr>
              <a:xfrm>
                <a:off x="3629025" y="4493676"/>
                <a:ext cx="20208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Estimate Gaussian Noise(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IN" dirty="0"/>
                  <a:t>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417810F-95E1-4325-9B63-6CB71FF68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025" y="4493676"/>
                <a:ext cx="2020888" cy="646331"/>
              </a:xfrm>
              <a:prstGeom prst="rect">
                <a:avLst/>
              </a:prstGeom>
              <a:blipFill>
                <a:blip r:embed="rId4"/>
                <a:stretch>
                  <a:fillRect l="-2410" t="-4717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Right 12">
            <a:extLst>
              <a:ext uri="{FF2B5EF4-FFF2-40B4-BE49-F238E27FC236}">
                <a16:creationId xmlns:a16="http://schemas.microsoft.com/office/drawing/2014/main" id="{4C818112-3F64-4303-906D-5437CF520D4E}"/>
              </a:ext>
            </a:extLst>
          </p:cNvPr>
          <p:cNvSpPr/>
          <p:nvPr/>
        </p:nvSpPr>
        <p:spPr>
          <a:xfrm>
            <a:off x="5265738" y="4765039"/>
            <a:ext cx="1009650" cy="302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C41E25B-9B8A-442A-AB0C-5462A3361059}"/>
                  </a:ext>
                </a:extLst>
              </p:cNvPr>
              <p:cNvSpPr txBox="1"/>
              <p:nvPr/>
            </p:nvSpPr>
            <p:spPr>
              <a:xfrm>
                <a:off x="6275388" y="4326849"/>
                <a:ext cx="204311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Apply Gaussian Filter with Sigma value as 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C41E25B-9B8A-442A-AB0C-5462A3361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388" y="4326849"/>
                <a:ext cx="2043111" cy="1200329"/>
              </a:xfrm>
              <a:prstGeom prst="rect">
                <a:avLst/>
              </a:prstGeom>
              <a:blipFill>
                <a:blip r:embed="rId5"/>
                <a:stretch>
                  <a:fillRect l="-2381" t="-30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8274F114-857A-4C94-A01D-69BF01419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998" y="4615337"/>
            <a:ext cx="3225684" cy="126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284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27D844-4111-4190-82BE-4DA9AE740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084" y="501138"/>
            <a:ext cx="1708767" cy="1806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41C51E-EA00-4EFB-A431-AA88B7171727}"/>
              </a:ext>
            </a:extLst>
          </p:cNvPr>
          <p:cNvSpPr txBox="1"/>
          <p:nvPr/>
        </p:nvSpPr>
        <p:spPr>
          <a:xfrm>
            <a:off x="4799320" y="2259278"/>
            <a:ext cx="1739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Low Gaussian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97D3D3-086C-447F-A799-12D55A973103}"/>
              </a:ext>
            </a:extLst>
          </p:cNvPr>
          <p:cNvSpPr txBox="1"/>
          <p:nvPr/>
        </p:nvSpPr>
        <p:spPr>
          <a:xfrm>
            <a:off x="816591" y="2276475"/>
            <a:ext cx="1739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 Gaussian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24C637-5DBA-4A92-94CE-9750C881FA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91" y="469900"/>
            <a:ext cx="1738313" cy="18378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B45DAC-910D-4632-8E8D-3D03981C66C3}"/>
              </a:ext>
            </a:extLst>
          </p:cNvPr>
          <p:cNvSpPr txBox="1"/>
          <p:nvPr/>
        </p:nvSpPr>
        <p:spPr>
          <a:xfrm>
            <a:off x="3033049" y="1055171"/>
            <a:ext cx="8505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____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14176C-DF25-4689-8C49-8D09003354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685" y="505388"/>
            <a:ext cx="1708767" cy="18065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0EEEFE-06BB-41A4-BBF3-5D24DFB6E615}"/>
              </a:ext>
            </a:extLst>
          </p:cNvPr>
          <p:cNvSpPr txBox="1"/>
          <p:nvPr/>
        </p:nvSpPr>
        <p:spPr>
          <a:xfrm>
            <a:off x="7336594" y="993040"/>
            <a:ext cx="8505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34C814-B1F7-4348-A1A1-0F1A5EBBC7AA}"/>
              </a:ext>
            </a:extLst>
          </p:cNvPr>
          <p:cNvSpPr txBox="1"/>
          <p:nvPr/>
        </p:nvSpPr>
        <p:spPr>
          <a:xfrm>
            <a:off x="8607115" y="2259278"/>
            <a:ext cx="1953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Resulting Difference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371847-A534-4FB6-9054-FCD70E448A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91" y="3708400"/>
            <a:ext cx="1708767" cy="18065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3624B3D-EBB8-405A-BAF8-D4CB6F13856E}"/>
              </a:ext>
            </a:extLst>
          </p:cNvPr>
          <p:cNvSpPr txBox="1"/>
          <p:nvPr/>
        </p:nvSpPr>
        <p:spPr>
          <a:xfrm>
            <a:off x="537191" y="5497778"/>
            <a:ext cx="1953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Resulting Difference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BB7732F-BCC5-4846-BCCF-DAD4AE3405DF}"/>
              </a:ext>
            </a:extLst>
          </p:cNvPr>
          <p:cNvSpPr/>
          <p:nvPr/>
        </p:nvSpPr>
        <p:spPr>
          <a:xfrm>
            <a:off x="2304079" y="4373698"/>
            <a:ext cx="2138052" cy="338554"/>
          </a:xfrm>
          <a:prstGeom prst="rightArrow">
            <a:avLst>
              <a:gd name="adj1" fmla="val 3666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68F8F8-133B-41AA-B497-5D036B4E29D2}"/>
              </a:ext>
            </a:extLst>
          </p:cNvPr>
          <p:cNvSpPr txBox="1"/>
          <p:nvPr/>
        </p:nvSpPr>
        <p:spPr>
          <a:xfrm>
            <a:off x="2612910" y="4015716"/>
            <a:ext cx="1453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Gaussian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9CF2743-F3D1-407C-A66C-E5C86A4251EA}"/>
                  </a:ext>
                </a:extLst>
              </p:cNvPr>
              <p:cNvSpPr txBox="1"/>
              <p:nvPr/>
            </p:nvSpPr>
            <p:spPr>
              <a:xfrm>
                <a:off x="2541541" y="4712252"/>
                <a:ext cx="1506539" cy="945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With Variance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I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I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I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sub>
                    </m:sSub>
                  </m:oMath>
                </a14:m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 15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I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I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I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</m:sub>
                    </m:sSub>
                    <m:r>
                      <a:rPr kumimoji="0" lang="en-I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I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15</m:t>
                    </m:r>
                    <m:r>
                      <a:rPr kumimoji="0" lang="en-I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9CF2743-F3D1-407C-A66C-E5C86A425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541" y="4712252"/>
                <a:ext cx="1506539" cy="945259"/>
              </a:xfrm>
              <a:prstGeom prst="rect">
                <a:avLst/>
              </a:prstGeom>
              <a:blipFill>
                <a:blip r:embed="rId5"/>
                <a:stretch>
                  <a:fillRect l="-3239" t="-3226" r="-6073" b="-32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36A803EF-0277-4360-BE3A-A76C21336D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253" y="3708400"/>
            <a:ext cx="1708767" cy="18065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C22FB4C-E2BA-4814-894D-3E4DE4A93DBE}"/>
              </a:ext>
            </a:extLst>
          </p:cNvPr>
          <p:cNvSpPr txBox="1"/>
          <p:nvPr/>
        </p:nvSpPr>
        <p:spPr>
          <a:xfrm>
            <a:off x="6753862" y="4030932"/>
            <a:ext cx="1853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Rescaling Intensity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30006B-B001-46FD-AED6-F4247F9EDB6F}"/>
              </a:ext>
            </a:extLst>
          </p:cNvPr>
          <p:cNvSpPr txBox="1"/>
          <p:nvPr/>
        </p:nvSpPr>
        <p:spPr>
          <a:xfrm>
            <a:off x="6789691" y="4590111"/>
            <a:ext cx="1506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 2 – 98 percentile Range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BE4578F-EA84-4128-8B64-99B377F217DF}"/>
              </a:ext>
            </a:extLst>
          </p:cNvPr>
          <p:cNvSpPr/>
          <p:nvPr/>
        </p:nvSpPr>
        <p:spPr>
          <a:xfrm>
            <a:off x="6539220" y="4370697"/>
            <a:ext cx="2138052" cy="338554"/>
          </a:xfrm>
          <a:prstGeom prst="rightArrow">
            <a:avLst>
              <a:gd name="adj1" fmla="val 3666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868887E-279B-4B19-9B60-0291C1DFB1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516" y="3708400"/>
            <a:ext cx="1708767" cy="180657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A7032E6-7CC7-42AC-A641-6E82203C675D}"/>
              </a:ext>
            </a:extLst>
          </p:cNvPr>
          <p:cNvSpPr txBox="1"/>
          <p:nvPr/>
        </p:nvSpPr>
        <p:spPr>
          <a:xfrm>
            <a:off x="8687415" y="5513441"/>
            <a:ext cx="1953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Filtered Enhanced Image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1827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8AF9C9-078F-4E98-922B-9B2D787CAC4D}"/>
              </a:ext>
            </a:extLst>
          </p:cNvPr>
          <p:cNvSpPr txBox="1"/>
          <p:nvPr/>
        </p:nvSpPr>
        <p:spPr>
          <a:xfrm>
            <a:off x="3352800" y="590550"/>
            <a:ext cx="5486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Using python Library </a:t>
            </a:r>
            <a:r>
              <a:rPr kumimoji="0" lang="en-I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Pylibdmtx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for Decoding Data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960EDB-2118-40FE-9D91-E825916F5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095" y="1622425"/>
            <a:ext cx="1708767" cy="1806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B7D9D2-ABE1-442B-AFD7-502AAD3ACD5E}"/>
              </a:ext>
            </a:extLst>
          </p:cNvPr>
          <p:cNvSpPr txBox="1"/>
          <p:nvPr/>
        </p:nvSpPr>
        <p:spPr>
          <a:xfrm>
            <a:off x="1352525" y="3448730"/>
            <a:ext cx="1953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Filtered Enhanced Image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2C6D897-689C-40B9-90CD-76267B79CE79}"/>
              </a:ext>
            </a:extLst>
          </p:cNvPr>
          <p:cNvSpPr/>
          <p:nvPr/>
        </p:nvSpPr>
        <p:spPr>
          <a:xfrm>
            <a:off x="3390900" y="2355669"/>
            <a:ext cx="2138052" cy="338554"/>
          </a:xfrm>
          <a:prstGeom prst="rightArrow">
            <a:avLst>
              <a:gd name="adj1" fmla="val 3666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DB8160-E137-47B5-91CB-FE0C9363170C}"/>
              </a:ext>
            </a:extLst>
          </p:cNvPr>
          <p:cNvSpPr txBox="1"/>
          <p:nvPr/>
        </p:nvSpPr>
        <p:spPr>
          <a:xfrm>
            <a:off x="3733279" y="1940171"/>
            <a:ext cx="1453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Median Blur Filter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4E90E4-7833-4001-80DE-00A3D0B56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246" y="1578508"/>
            <a:ext cx="1708767" cy="18065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8A565D-5EFB-4ABB-AB13-F724E94B447B}"/>
              </a:ext>
            </a:extLst>
          </p:cNvPr>
          <p:cNvSpPr txBox="1"/>
          <p:nvPr/>
        </p:nvSpPr>
        <p:spPr>
          <a:xfrm>
            <a:off x="5629404" y="3339396"/>
            <a:ext cx="1953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 Output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4FC3E06-7A5B-438A-8CD4-6297163348CF}"/>
              </a:ext>
            </a:extLst>
          </p:cNvPr>
          <p:cNvSpPr/>
          <p:nvPr/>
        </p:nvSpPr>
        <p:spPr>
          <a:xfrm>
            <a:off x="7583310" y="2312518"/>
            <a:ext cx="1708767" cy="306857"/>
          </a:xfrm>
          <a:prstGeom prst="rightArrow">
            <a:avLst>
              <a:gd name="adj1" fmla="val 3666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A2547D-3B0C-4D80-9345-1DE26EE4C586}"/>
              </a:ext>
            </a:extLst>
          </p:cNvPr>
          <p:cNvSpPr/>
          <p:nvPr/>
        </p:nvSpPr>
        <p:spPr>
          <a:xfrm>
            <a:off x="7620461" y="2014193"/>
            <a:ext cx="1653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Passed through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02EFB7-2EED-4A90-9A71-B20F2FE3626B}"/>
              </a:ext>
            </a:extLst>
          </p:cNvPr>
          <p:cNvSpPr/>
          <p:nvPr/>
        </p:nvSpPr>
        <p:spPr>
          <a:xfrm>
            <a:off x="7490546" y="2548368"/>
            <a:ext cx="1894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Pylibdmtx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decode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ECF2400-6A67-4C38-818D-089C0C7E87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295" y="1519387"/>
            <a:ext cx="1935205" cy="205796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CA0619F-42EF-4A91-8D0E-9DA39AD4C728}"/>
              </a:ext>
            </a:extLst>
          </p:cNvPr>
          <p:cNvSpPr txBox="1"/>
          <p:nvPr/>
        </p:nvSpPr>
        <p:spPr>
          <a:xfrm>
            <a:off x="9734550" y="4012240"/>
            <a:ext cx="202882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b="1" dirty="0" err="1">
                <a:solidFill>
                  <a:srgbClr val="FF0000"/>
                </a:solidFill>
              </a:rPr>
              <a:t>Pylibdmtx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also gives the rectangle coordinates of the field of interest.</a:t>
            </a:r>
          </a:p>
          <a:p>
            <a:pPr lvl="0"/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Found Code: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658942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3EB544-831F-42FF-8700-669951692917}"/>
              </a:ext>
            </a:extLst>
          </p:cNvPr>
          <p:cNvSpPr txBox="1"/>
          <p:nvPr/>
        </p:nvSpPr>
        <p:spPr>
          <a:xfrm>
            <a:off x="828675" y="5029200"/>
            <a:ext cx="720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data matrix reader Library is an open source library.</a:t>
            </a:r>
          </a:p>
        </p:txBody>
      </p:sp>
    </p:spTree>
    <p:extLst>
      <p:ext uri="{BB962C8B-B14F-4D97-AF65-F5344CB8AC3E}">
        <p14:creationId xmlns:p14="http://schemas.microsoft.com/office/powerpoint/2010/main" val="3031296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D06BE-6121-4106-AECD-B94E90DC6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5132" y="2766218"/>
            <a:ext cx="1100667" cy="1325563"/>
          </a:xfrm>
        </p:spPr>
        <p:txBody>
          <a:bodyPr/>
          <a:lstStyle/>
          <a:p>
            <a:pPr algn="ctr"/>
            <a:r>
              <a:rPr lang="en-IN" dirty="0"/>
              <a:t>GUI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86EEB8-36A0-4659-8945-BD14FEAAC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44791"/>
            <a:ext cx="7780867" cy="647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29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479783-81EF-41B1-A1CC-E249047FC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22" y="452911"/>
            <a:ext cx="4463627" cy="1756959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985230F1-391E-4EC1-8110-773EA6BFA3AF}"/>
              </a:ext>
            </a:extLst>
          </p:cNvPr>
          <p:cNvSpPr/>
          <p:nvPr/>
        </p:nvSpPr>
        <p:spPr>
          <a:xfrm rot="2231726">
            <a:off x="4886030" y="2359590"/>
            <a:ext cx="3180783" cy="5532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A61892-37C2-4A0F-B24B-31D4CB59F34D}"/>
              </a:ext>
            </a:extLst>
          </p:cNvPr>
          <p:cNvSpPr txBox="1"/>
          <p:nvPr/>
        </p:nvSpPr>
        <p:spPr>
          <a:xfrm>
            <a:off x="6305550" y="1563539"/>
            <a:ext cx="5229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Equalizing Histogram of the Exposure gathered by the Gaussian Filtered Image.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1999FD-790E-4C99-9947-5E96EEBA6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0" y="3871912"/>
            <a:ext cx="4476750" cy="17621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0E87A5-6983-45F3-8F74-F2B59F6F3D1D}"/>
              </a:ext>
            </a:extLst>
          </p:cNvPr>
          <p:cNvSpPr txBox="1"/>
          <p:nvPr/>
        </p:nvSpPr>
        <p:spPr>
          <a:xfrm>
            <a:off x="1328737" y="4429808"/>
            <a:ext cx="561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Enhanced contrast of the Image. (Makes it easy to differentiate between Bands on the overall Image)</a:t>
            </a:r>
          </a:p>
        </p:txBody>
      </p:sp>
    </p:spTree>
    <p:extLst>
      <p:ext uri="{BB962C8B-B14F-4D97-AF65-F5344CB8AC3E}">
        <p14:creationId xmlns:p14="http://schemas.microsoft.com/office/powerpoint/2010/main" val="499336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14796B-2E9D-491B-BADE-E93374504240}"/>
              </a:ext>
            </a:extLst>
          </p:cNvPr>
          <p:cNvSpPr txBox="1">
            <a:spLocks/>
          </p:cNvSpPr>
          <p:nvPr/>
        </p:nvSpPr>
        <p:spPr>
          <a:xfrm>
            <a:off x="1422400" y="406400"/>
            <a:ext cx="9144000" cy="772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Detecting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BAB400-47B8-41C9-926A-443FFCE14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923925" y="2535873"/>
            <a:ext cx="4476750" cy="176212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9F7673E-A248-438C-94AD-AEFE90D871D9}"/>
              </a:ext>
            </a:extLst>
          </p:cNvPr>
          <p:cNvSpPr/>
          <p:nvPr/>
        </p:nvSpPr>
        <p:spPr>
          <a:xfrm>
            <a:off x="2640336" y="2963425"/>
            <a:ext cx="2333625" cy="390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3F1E1-8CB2-4961-90A6-0806DC0EBE1A}"/>
              </a:ext>
            </a:extLst>
          </p:cNvPr>
          <p:cNvSpPr txBox="1"/>
          <p:nvPr/>
        </p:nvSpPr>
        <p:spPr>
          <a:xfrm>
            <a:off x="600868" y="5679440"/>
            <a:ext cx="1643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Transpose of Final Filtered Image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F0FB61-BC1B-49A3-85A5-B986949702AC}"/>
              </a:ext>
            </a:extLst>
          </p:cNvPr>
          <p:cNvSpPr txBox="1"/>
          <p:nvPr/>
        </p:nvSpPr>
        <p:spPr>
          <a:xfrm>
            <a:off x="2628900" y="3571875"/>
            <a:ext cx="1762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Extracting the Middle Column  ( </a:t>
            </a:r>
            <a:r>
              <a:rPr lang="en-IN" dirty="0" err="1"/>
              <a:t>mid_col</a:t>
            </a:r>
            <a:r>
              <a:rPr lang="en-IN" dirty="0"/>
              <a:t> 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C15D9C-8A42-4035-86C7-90F96FCC80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937" y="1178560"/>
            <a:ext cx="898201" cy="4476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FDB064-2131-49AD-902C-772BA32A04B9}"/>
              </a:ext>
            </a:extLst>
          </p:cNvPr>
          <p:cNvSpPr txBox="1"/>
          <p:nvPr/>
        </p:nvSpPr>
        <p:spPr>
          <a:xfrm>
            <a:off x="4391026" y="5689719"/>
            <a:ext cx="333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[</a:t>
            </a:r>
            <a:r>
              <a:rPr lang="en-IN" dirty="0" err="1"/>
              <a:t>mid_col</a:t>
            </a:r>
            <a:r>
              <a:rPr lang="en-IN" dirty="0"/>
              <a:t> – 20 : </a:t>
            </a:r>
            <a:r>
              <a:rPr lang="en-IN" dirty="0" err="1"/>
              <a:t>mid_col</a:t>
            </a:r>
            <a:r>
              <a:rPr lang="en-IN" dirty="0"/>
              <a:t> + 20]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81CC91B-5691-47EE-843E-F2D63F9C30A9}"/>
              </a:ext>
            </a:extLst>
          </p:cNvPr>
          <p:cNvSpPr/>
          <p:nvPr/>
        </p:nvSpPr>
        <p:spPr>
          <a:xfrm>
            <a:off x="6557961" y="2990155"/>
            <a:ext cx="2795589" cy="390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C57B6A-F168-42E7-AAA6-D8CF3EA877CC}"/>
              </a:ext>
            </a:extLst>
          </p:cNvPr>
          <p:cNvSpPr txBox="1"/>
          <p:nvPr/>
        </p:nvSpPr>
        <p:spPr>
          <a:xfrm>
            <a:off x="6619876" y="3552338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Averaging Intensities Row Wise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04D881C-23DA-4AEB-BABC-62992902AD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512" y="1207818"/>
            <a:ext cx="354100" cy="444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8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E66683-5164-454B-B0B1-E2C8E2942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34" y="276226"/>
            <a:ext cx="5872163" cy="20573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B8D329-C021-421F-AEAB-722C62C11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987467" y="-1453582"/>
            <a:ext cx="433309" cy="53375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75DD9B-7787-49C1-AFE6-D204AB530408}"/>
              </a:ext>
            </a:extLst>
          </p:cNvPr>
          <p:cNvSpPr txBox="1"/>
          <p:nvPr/>
        </p:nvSpPr>
        <p:spPr>
          <a:xfrm>
            <a:off x="6630579" y="479941"/>
            <a:ext cx="4533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Plotting the Average of the intensities.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E36BE10-E7A2-4B85-B26A-774C335DF19F}"/>
              </a:ext>
            </a:extLst>
          </p:cNvPr>
          <p:cNvSpPr/>
          <p:nvPr/>
        </p:nvSpPr>
        <p:spPr>
          <a:xfrm rot="10800000">
            <a:off x="6009097" y="1104900"/>
            <a:ext cx="447675" cy="200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1BA1A2-AF38-4CFB-8BC2-A54F8C6FC0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33" y="2388393"/>
            <a:ext cx="5872163" cy="18145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F9C2A8F-B497-4AFE-8604-EEC0E5BA4192}"/>
              </a:ext>
            </a:extLst>
          </p:cNvPr>
          <p:cNvSpPr txBox="1"/>
          <p:nvPr/>
        </p:nvSpPr>
        <p:spPr>
          <a:xfrm>
            <a:off x="6630579" y="2981086"/>
            <a:ext cx="4533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Setting Upper and Lower thresholds to consider Peaks.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17B2EA-BAC7-4066-8CC8-8DB6F62FF702}"/>
              </a:ext>
            </a:extLst>
          </p:cNvPr>
          <p:cNvSpPr txBox="1"/>
          <p:nvPr/>
        </p:nvSpPr>
        <p:spPr>
          <a:xfrm>
            <a:off x="6725829" y="5235058"/>
            <a:ext cx="4533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Finding Peaks and it’s width.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B6C7248-97C9-4394-8005-F9DB4F0B0E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33" y="4202907"/>
            <a:ext cx="5872163" cy="237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042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F6F9-0678-415D-BE11-FE7B05E9B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50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Plot and It’s Significance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415EE9-6612-4EBD-BE7A-44E0F8AC6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71" y="1227764"/>
            <a:ext cx="6867070" cy="30718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AFAB2B-A9BE-468A-8DFF-5258FA595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87" y="4530724"/>
            <a:ext cx="6709680" cy="176212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A949C0-2CD5-442F-B62D-6BDBA90AD1BC}"/>
              </a:ext>
            </a:extLst>
          </p:cNvPr>
          <p:cNvCxnSpPr/>
          <p:nvPr/>
        </p:nvCxnSpPr>
        <p:spPr>
          <a:xfrm flipH="1" flipV="1">
            <a:off x="1797843" y="1972006"/>
            <a:ext cx="123825" cy="318135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ECDD17-F624-41BC-AB49-87822F62B684}"/>
              </a:ext>
            </a:extLst>
          </p:cNvPr>
          <p:cNvCxnSpPr/>
          <p:nvPr/>
        </p:nvCxnSpPr>
        <p:spPr>
          <a:xfrm flipH="1" flipV="1">
            <a:off x="2274073" y="2944881"/>
            <a:ext cx="76200" cy="228600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3F3AE835-355C-4D33-BEDA-D97E14809622}"/>
              </a:ext>
            </a:extLst>
          </p:cNvPr>
          <p:cNvSpPr/>
          <p:nvPr/>
        </p:nvSpPr>
        <p:spPr>
          <a:xfrm rot="5400000">
            <a:off x="3277136" y="4756488"/>
            <a:ext cx="132165" cy="418932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rgbClr val="FF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9BE40A-DA0E-4686-911C-87D2A3236E42}"/>
              </a:ext>
            </a:extLst>
          </p:cNvPr>
          <p:cNvCxnSpPr>
            <a:cxnSpLocks/>
          </p:cNvCxnSpPr>
          <p:nvPr/>
        </p:nvCxnSpPr>
        <p:spPr>
          <a:xfrm flipH="1" flipV="1">
            <a:off x="2944226" y="2236695"/>
            <a:ext cx="189526" cy="279534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06459A-9F4F-4029-AD4F-8A00CAA6D0CE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3233997" y="2236695"/>
            <a:ext cx="318688" cy="279534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D09E1EE-9B4B-4464-9AFA-E102AAC94EB8}"/>
              </a:ext>
            </a:extLst>
          </p:cNvPr>
          <p:cNvCxnSpPr>
            <a:cxnSpLocks/>
          </p:cNvCxnSpPr>
          <p:nvPr/>
        </p:nvCxnSpPr>
        <p:spPr>
          <a:xfrm flipV="1">
            <a:off x="7933584" y="1716392"/>
            <a:ext cx="1643553" cy="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C42DA3C-245F-493D-9DD4-3C4A53FA4A6F}"/>
              </a:ext>
            </a:extLst>
          </p:cNvPr>
          <p:cNvSpPr txBox="1"/>
          <p:nvPr/>
        </p:nvSpPr>
        <p:spPr>
          <a:xfrm>
            <a:off x="9780451" y="1556193"/>
            <a:ext cx="1643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Intensity Levels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64BB37-91A4-4827-9391-2D9BAF00FC56}"/>
              </a:ext>
            </a:extLst>
          </p:cNvPr>
          <p:cNvCxnSpPr>
            <a:cxnSpLocks/>
          </p:cNvCxnSpPr>
          <p:nvPr/>
        </p:nvCxnSpPr>
        <p:spPr>
          <a:xfrm>
            <a:off x="7933584" y="2240117"/>
            <a:ext cx="1710108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4544362-83C3-4900-8D89-96D3B3B0BBF3}"/>
                  </a:ext>
                </a:extLst>
              </p:cNvPr>
              <p:cNvSpPr txBox="1"/>
              <p:nvPr/>
            </p:nvSpPr>
            <p:spPr>
              <a:xfrm>
                <a:off x="7933584" y="3262964"/>
                <a:ext cx="3693734" cy="3205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The length of the vector of width and height of the plot peak is in proportion to the width and intensity of the bar in the sample.</a:t>
                </a:r>
              </a:p>
              <a:p>
                <a:pPr/>
                <a:br>
                  <a:rPr lang="en-IN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IN" dirty="0"/>
              </a:p>
              <a:p>
                <a:br>
                  <a:rPr lang="en-IN" dirty="0"/>
                </a:br>
                <a:r>
                  <a:rPr lang="en-IN" dirty="0"/>
                  <a:t>Code Generation:</a:t>
                </a:r>
              </a:p>
              <a:p>
                <a:endParaRPr lang="en-IN" dirty="0"/>
              </a:p>
              <a:p>
                <a:r>
                  <a:rPr lang="en-IN" dirty="0"/>
                  <a:t>0 - Low widths</a:t>
                </a:r>
              </a:p>
              <a:p>
                <a:r>
                  <a:rPr lang="en-IN" dirty="0"/>
                  <a:t>1 - High widths</a:t>
                </a: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4544362-83C3-4900-8D89-96D3B3B0B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584" y="3262964"/>
                <a:ext cx="3693734" cy="3205429"/>
              </a:xfrm>
              <a:prstGeom prst="rect">
                <a:avLst/>
              </a:prstGeom>
              <a:blipFill>
                <a:blip r:embed="rId4"/>
                <a:stretch>
                  <a:fillRect l="-1320" t="-951" r="-1650" b="-20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6D6F56BE-3DB5-479D-8FA3-CCE8D735E0DB}"/>
              </a:ext>
            </a:extLst>
          </p:cNvPr>
          <p:cNvSpPr txBox="1"/>
          <p:nvPr/>
        </p:nvSpPr>
        <p:spPr>
          <a:xfrm>
            <a:off x="1655545" y="6410425"/>
            <a:ext cx="523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[1      0       0        1           1         1         1      0         1      0]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AF7667EB-352B-4BD9-A6E8-5F764EF5D014}"/>
              </a:ext>
            </a:extLst>
          </p:cNvPr>
          <p:cNvSpPr/>
          <p:nvPr/>
        </p:nvSpPr>
        <p:spPr>
          <a:xfrm rot="10800000">
            <a:off x="7044341" y="6516303"/>
            <a:ext cx="2061158" cy="157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E928C7-E30C-4C62-A33D-8C9AA5D6CEE7}"/>
              </a:ext>
            </a:extLst>
          </p:cNvPr>
          <p:cNvSpPr txBox="1"/>
          <p:nvPr/>
        </p:nvSpPr>
        <p:spPr>
          <a:xfrm>
            <a:off x="9413507" y="6410425"/>
            <a:ext cx="240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Code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835AF3-9155-4965-B3B4-E40CE7246EE9}"/>
              </a:ext>
            </a:extLst>
          </p:cNvPr>
          <p:cNvCxnSpPr>
            <a:cxnSpLocks/>
          </p:cNvCxnSpPr>
          <p:nvPr/>
        </p:nvCxnSpPr>
        <p:spPr>
          <a:xfrm>
            <a:off x="3086070" y="1591727"/>
            <a:ext cx="0" cy="64496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71B372-D2F1-488D-B624-5ED471C007EF}"/>
              </a:ext>
            </a:extLst>
          </p:cNvPr>
          <p:cNvSpPr txBox="1"/>
          <p:nvPr/>
        </p:nvSpPr>
        <p:spPr>
          <a:xfrm>
            <a:off x="3133752" y="1854200"/>
            <a:ext cx="9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4BA1F1-D200-4347-B120-BD0FE6C8D2F5}"/>
              </a:ext>
            </a:extLst>
          </p:cNvPr>
          <p:cNvSpPr txBox="1"/>
          <p:nvPr/>
        </p:nvSpPr>
        <p:spPr>
          <a:xfrm>
            <a:off x="2706526" y="1781261"/>
            <a:ext cx="18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  <a:latin typeface="Edwardian Script ITC" panose="030303020407070D0804" pitchFamily="66" charset="0"/>
              </a:rPr>
              <a:t>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432261-7A98-48FB-B7FA-4F1BF22452B4}"/>
              </a:ext>
            </a:extLst>
          </p:cNvPr>
          <p:cNvSpPr txBox="1"/>
          <p:nvPr/>
        </p:nvSpPr>
        <p:spPr>
          <a:xfrm>
            <a:off x="2956442" y="2110817"/>
            <a:ext cx="16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7030A0"/>
                </a:solidFill>
                <a:latin typeface="Edwardian Script ITC" panose="030303020407070D0804" pitchFamily="66" charset="0"/>
              </a:rPr>
              <a:t>w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C3BA56-3601-4FB6-A3BB-6505B02D8FFD}"/>
              </a:ext>
            </a:extLst>
          </p:cNvPr>
          <p:cNvSpPr txBox="1"/>
          <p:nvPr/>
        </p:nvSpPr>
        <p:spPr>
          <a:xfrm>
            <a:off x="9794888" y="2038866"/>
            <a:ext cx="230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width of the band.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91B9B82-E40B-4BD8-A94E-777055EDCE50}"/>
              </a:ext>
            </a:extLst>
          </p:cNvPr>
          <p:cNvCxnSpPr>
            <a:cxnSpLocks/>
          </p:cNvCxnSpPr>
          <p:nvPr/>
        </p:nvCxnSpPr>
        <p:spPr>
          <a:xfrm flipH="1">
            <a:off x="7933584" y="2692486"/>
            <a:ext cx="1772262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A21BD4C-4DE2-41CE-8127-1A8C7C11119A}"/>
              </a:ext>
            </a:extLst>
          </p:cNvPr>
          <p:cNvSpPr txBox="1"/>
          <p:nvPr/>
        </p:nvSpPr>
        <p:spPr>
          <a:xfrm>
            <a:off x="9794888" y="2531506"/>
            <a:ext cx="239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height of the peak. </a:t>
            </a:r>
          </a:p>
        </p:txBody>
      </p:sp>
    </p:spTree>
    <p:extLst>
      <p:ext uri="{BB962C8B-B14F-4D97-AF65-F5344CB8AC3E}">
        <p14:creationId xmlns:p14="http://schemas.microsoft.com/office/powerpoint/2010/main" val="4286745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2D7F778-A712-4BB0-A287-30616AE20552}"/>
              </a:ext>
            </a:extLst>
          </p:cNvPr>
          <p:cNvSpPr txBox="1">
            <a:spLocks/>
          </p:cNvSpPr>
          <p:nvPr/>
        </p:nvSpPr>
        <p:spPr>
          <a:xfrm>
            <a:off x="1422400" y="406400"/>
            <a:ext cx="9144000" cy="772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Ultrasonic Image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3605B5-AAFD-431A-ABF7-6D4D65618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1638300"/>
            <a:ext cx="3676650" cy="8761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4848E1-1597-4FA0-A17F-27935B1C24CB}"/>
              </a:ext>
            </a:extLst>
          </p:cNvPr>
          <p:cNvSpPr txBox="1"/>
          <p:nvPr/>
        </p:nvSpPr>
        <p:spPr>
          <a:xfrm>
            <a:off x="1743075" y="2440573"/>
            <a:ext cx="2219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Original Image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BBF1DA-A4F8-480A-BEDE-8855DD250F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825" y="1638300"/>
            <a:ext cx="3676650" cy="876138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6520025B-A2CF-47EA-8E0D-98CCF632710F}"/>
              </a:ext>
            </a:extLst>
          </p:cNvPr>
          <p:cNvSpPr/>
          <p:nvPr/>
        </p:nvSpPr>
        <p:spPr>
          <a:xfrm>
            <a:off x="4295775" y="1933575"/>
            <a:ext cx="2686050" cy="276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817EF9-D2B6-4F95-A293-B252913CF72C}"/>
              </a:ext>
            </a:extLst>
          </p:cNvPr>
          <p:cNvSpPr txBox="1"/>
          <p:nvPr/>
        </p:nvSpPr>
        <p:spPr>
          <a:xfrm>
            <a:off x="4410075" y="1348800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rgbClr val="FF0000"/>
                </a:solidFill>
              </a:rPr>
              <a:t>Equalize Histogram Enhancement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94E98A-7EE4-496D-A846-613B7E2135E9}"/>
              </a:ext>
            </a:extLst>
          </p:cNvPr>
          <p:cNvSpPr txBox="1"/>
          <p:nvPr/>
        </p:nvSpPr>
        <p:spPr>
          <a:xfrm>
            <a:off x="8229600" y="2440573"/>
            <a:ext cx="2219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Enhanced Image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CFD5D3-1707-49FD-A71D-2417C9474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30" y="3476610"/>
            <a:ext cx="3676650" cy="8761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2C4014F-2912-4773-8059-BF759F452177}"/>
              </a:ext>
            </a:extLst>
          </p:cNvPr>
          <p:cNvSpPr txBox="1"/>
          <p:nvPr/>
        </p:nvSpPr>
        <p:spPr>
          <a:xfrm>
            <a:off x="1695450" y="4371975"/>
            <a:ext cx="2219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Enhanced Image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EED40B0-31B1-4CDE-94FF-A5BE4A41EC06}"/>
              </a:ext>
            </a:extLst>
          </p:cNvPr>
          <p:cNvSpPr/>
          <p:nvPr/>
        </p:nvSpPr>
        <p:spPr>
          <a:xfrm>
            <a:off x="4179887" y="3776566"/>
            <a:ext cx="1514475" cy="276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3C2377-4E47-4922-9448-88115336BF33}"/>
              </a:ext>
            </a:extLst>
          </p:cNvPr>
          <p:cNvSpPr txBox="1"/>
          <p:nvPr/>
        </p:nvSpPr>
        <p:spPr>
          <a:xfrm>
            <a:off x="4124325" y="2806068"/>
            <a:ext cx="14446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rgbClr val="FF0000"/>
                </a:solidFill>
              </a:rPr>
              <a:t>Apply Algorithm and generate New Image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35D258E-3A2E-4756-B972-036FC4C01730}"/>
                  </a:ext>
                </a:extLst>
              </p:cNvPr>
              <p:cNvSpPr txBox="1"/>
              <p:nvPr/>
            </p:nvSpPr>
            <p:spPr>
              <a:xfrm>
                <a:off x="5638800" y="3400587"/>
                <a:ext cx="4857750" cy="1621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/>
                  <a:t>for each (</a:t>
                </a:r>
                <a:r>
                  <a:rPr lang="en-IN" sz="1600" b="1" dirty="0"/>
                  <a:t>pixel</a:t>
                </a:r>
                <a:r>
                  <a:rPr lang="en-IN" sz="1600" dirty="0"/>
                  <a:t> in </a:t>
                </a:r>
                <a:r>
                  <a:rPr lang="en-IN" sz="1600" b="1" dirty="0"/>
                  <a:t>Enhanced Image</a:t>
                </a:r>
                <a:r>
                  <a:rPr lang="en-IN" sz="1600" dirty="0"/>
                  <a:t>):</a:t>
                </a:r>
              </a:p>
              <a:p>
                <a:r>
                  <a:rPr lang="en-IN" sz="1600" i="1" dirty="0"/>
                  <a:t>         IF</a:t>
                </a:r>
                <a:r>
                  <a:rPr lang="en-IN" sz="1600" dirty="0"/>
                  <a:t> ( </a:t>
                </a:r>
                <a:r>
                  <a:rPr lang="en-IN" sz="1600" b="1" dirty="0"/>
                  <a:t>pixel['</a:t>
                </a:r>
                <a:r>
                  <a:rPr lang="en-IN" sz="1600" b="1" dirty="0">
                    <a:solidFill>
                      <a:srgbClr val="FF0000"/>
                    </a:solidFill>
                  </a:rPr>
                  <a:t>r</a:t>
                </a:r>
                <a:r>
                  <a:rPr lang="en-IN" sz="1600" b="1" dirty="0"/>
                  <a:t>'] &gt; pixel[‘</a:t>
                </a:r>
                <a:r>
                  <a:rPr lang="en-IN" sz="1600" b="1" dirty="0">
                    <a:solidFill>
                      <a:schemeClr val="accent1"/>
                    </a:solidFill>
                  </a:rPr>
                  <a:t>b</a:t>
                </a:r>
                <a:r>
                  <a:rPr lang="en-IN" sz="1600" b="1" dirty="0"/>
                  <a:t>’]  </a:t>
                </a:r>
                <a:r>
                  <a:rPr lang="en-IN" sz="1600" i="1" dirty="0"/>
                  <a:t>OR</a:t>
                </a:r>
                <a:r>
                  <a:rPr lang="en-IN" sz="1600" b="1" dirty="0"/>
                  <a:t>  pixel['</a:t>
                </a:r>
                <a:r>
                  <a:rPr lang="en-IN" sz="1600" b="1" dirty="0">
                    <a:solidFill>
                      <a:schemeClr val="accent6"/>
                    </a:solidFill>
                  </a:rPr>
                  <a:t>g</a:t>
                </a:r>
                <a:r>
                  <a:rPr lang="en-IN" sz="1600" b="1" dirty="0"/>
                  <a:t>'] &gt; pixel['</a:t>
                </a:r>
                <a:r>
                  <a:rPr lang="en-IN" sz="1600" b="1" dirty="0">
                    <a:solidFill>
                      <a:schemeClr val="accent1"/>
                    </a:solidFill>
                  </a:rPr>
                  <a:t>b</a:t>
                </a:r>
                <a:r>
                  <a:rPr lang="en-IN" sz="1600" b="1" dirty="0"/>
                  <a:t>’]</a:t>
                </a:r>
                <a:r>
                  <a:rPr lang="en-IN" sz="1600" dirty="0"/>
                  <a:t> ) :</a:t>
                </a:r>
              </a:p>
              <a:p>
                <a:r>
                  <a:rPr lang="en-IN" sz="1600" dirty="0"/>
                  <a:t>	New Image </a:t>
                </a:r>
                <a:r>
                  <a:rPr lang="en-IN" sz="1600" b="1" dirty="0"/>
                  <a:t>Add pixel ( 255 *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1600" b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sz="1600" b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p>
                            <m:r>
                              <a:rPr lang="en-IN" sz="16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IN" sz="1600" b="1" i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16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6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p>
                            <m:r>
                              <a:rPr lang="en-IN" sz="1600" b="1" i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en-IN" sz="1600" b="1" dirty="0"/>
                  <a:t> )</a:t>
                </a:r>
              </a:p>
              <a:p>
                <a:r>
                  <a:rPr lang="en-IN" sz="1600" dirty="0"/>
                  <a:t>        </a:t>
                </a:r>
                <a:r>
                  <a:rPr lang="en-IN" sz="1600" i="1" dirty="0"/>
                  <a:t>ELSE</a:t>
                </a:r>
                <a:r>
                  <a:rPr lang="en-IN" sz="1600" dirty="0"/>
                  <a:t>		</a:t>
                </a:r>
              </a:p>
              <a:p>
                <a:r>
                  <a:rPr lang="en-IN" sz="1600" dirty="0"/>
                  <a:t>	New Image </a:t>
                </a:r>
                <a:r>
                  <a:rPr lang="en-IN" sz="1600" b="1" dirty="0"/>
                  <a:t>Add pixel ( 0 )</a:t>
                </a:r>
              </a:p>
              <a:p>
                <a:r>
                  <a:rPr lang="en-IN" sz="1600" dirty="0"/>
                  <a:t>		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35D258E-3A2E-4756-B972-036FC4C01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3400587"/>
                <a:ext cx="4857750" cy="1621598"/>
              </a:xfrm>
              <a:prstGeom prst="rect">
                <a:avLst/>
              </a:prstGeom>
              <a:blipFill>
                <a:blip r:embed="rId4"/>
                <a:stretch>
                  <a:fillRect l="-627" t="-1128" r="-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F65BB2D1-ED0E-4466-B358-B95BEA3745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31" y="5503567"/>
            <a:ext cx="3676650" cy="83189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8D740EE-6105-40AF-8205-DF363FFAEF7E}"/>
              </a:ext>
            </a:extLst>
          </p:cNvPr>
          <p:cNvSpPr txBox="1"/>
          <p:nvPr/>
        </p:nvSpPr>
        <p:spPr>
          <a:xfrm>
            <a:off x="1743075" y="6402777"/>
            <a:ext cx="2219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New Grayscale Image</a:t>
            </a:r>
          </a:p>
        </p:txBody>
      </p:sp>
      <p:sp>
        <p:nvSpPr>
          <p:cNvPr id="28" name="Arrow: Bent-Up 27">
            <a:extLst>
              <a:ext uri="{FF2B5EF4-FFF2-40B4-BE49-F238E27FC236}">
                <a16:creationId xmlns:a16="http://schemas.microsoft.com/office/drawing/2014/main" id="{F0E27DED-F29A-4585-9458-BA37F2FB8649}"/>
              </a:ext>
            </a:extLst>
          </p:cNvPr>
          <p:cNvSpPr/>
          <p:nvPr/>
        </p:nvSpPr>
        <p:spPr>
          <a:xfrm rot="5400000" flipV="1">
            <a:off x="5597901" y="4413300"/>
            <a:ext cx="1113678" cy="2435228"/>
          </a:xfrm>
          <a:prstGeom prst="bentUpArrow">
            <a:avLst>
              <a:gd name="adj1" fmla="val 25000"/>
              <a:gd name="adj2" fmla="val 27310"/>
              <a:gd name="adj3" fmla="val 21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545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D9258B-7152-4103-B3B0-CB2C41ECB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534343" y="1627040"/>
            <a:ext cx="2919003" cy="569032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A84CC820-0259-4F66-8668-F342DA732858}"/>
              </a:ext>
            </a:extLst>
          </p:cNvPr>
          <p:cNvSpPr/>
          <p:nvPr/>
        </p:nvSpPr>
        <p:spPr>
          <a:xfrm>
            <a:off x="1878336" y="1401325"/>
            <a:ext cx="2333625" cy="390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9130D1-7A8C-4F6F-9C2B-3159BDE9E68A}"/>
              </a:ext>
            </a:extLst>
          </p:cNvPr>
          <p:cNvSpPr txBox="1"/>
          <p:nvPr/>
        </p:nvSpPr>
        <p:spPr>
          <a:xfrm>
            <a:off x="1866899" y="2009775"/>
            <a:ext cx="21383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</a:rPr>
              <a:t>Extracting the Middle strip </a:t>
            </a:r>
          </a:p>
          <a:p>
            <a:r>
              <a:rPr lang="en-IN" sz="1600" b="1" dirty="0">
                <a:solidFill>
                  <a:srgbClr val="FF0000"/>
                </a:solidFill>
              </a:rPr>
              <a:t>[ </a:t>
            </a:r>
            <a:r>
              <a:rPr lang="en-IN" sz="1600" b="1" dirty="0" err="1">
                <a:solidFill>
                  <a:srgbClr val="FF0000"/>
                </a:solidFill>
              </a:rPr>
              <a:t>middle_column</a:t>
            </a:r>
            <a:r>
              <a:rPr lang="en-IN" sz="1600" b="1" dirty="0">
                <a:solidFill>
                  <a:srgbClr val="FF0000"/>
                </a:solidFill>
              </a:rPr>
              <a:t> - 10: </a:t>
            </a:r>
            <a:r>
              <a:rPr lang="en-IN" sz="1600" b="1" dirty="0" err="1">
                <a:solidFill>
                  <a:srgbClr val="FF0000"/>
                </a:solidFill>
              </a:rPr>
              <a:t>middle_column</a:t>
            </a:r>
            <a:r>
              <a:rPr lang="en-IN" sz="1600" b="1" dirty="0">
                <a:solidFill>
                  <a:srgbClr val="FF0000"/>
                </a:solidFill>
              </a:rPr>
              <a:t> + 10 ]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9B368-34D9-40D6-9860-21F675DABB41}"/>
              </a:ext>
            </a:extLst>
          </p:cNvPr>
          <p:cNvSpPr txBox="1"/>
          <p:nvPr/>
        </p:nvSpPr>
        <p:spPr>
          <a:xfrm>
            <a:off x="0" y="3588983"/>
            <a:ext cx="2219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New Grayscale Image Transposed</a:t>
            </a:r>
          </a:p>
          <a:p>
            <a:endParaRPr lang="en-IN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2C57BC-574B-49EF-94E0-D32F663AB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438150"/>
            <a:ext cx="342900" cy="299085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55C57578-6527-45BA-B4DC-22D3E26DA632}"/>
              </a:ext>
            </a:extLst>
          </p:cNvPr>
          <p:cNvSpPr/>
          <p:nvPr/>
        </p:nvSpPr>
        <p:spPr>
          <a:xfrm>
            <a:off x="5133976" y="1401324"/>
            <a:ext cx="2209801" cy="390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13236D-60C9-4688-B4EC-BAFE8D96533A}"/>
              </a:ext>
            </a:extLst>
          </p:cNvPr>
          <p:cNvSpPr txBox="1"/>
          <p:nvPr/>
        </p:nvSpPr>
        <p:spPr>
          <a:xfrm>
            <a:off x="5410201" y="1963508"/>
            <a:ext cx="14192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</a:rPr>
              <a:t>Averaging Intensities Row Wise and Plotting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AA94E1-0A16-4767-8829-A51B5C4AFF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5" y="478761"/>
            <a:ext cx="4501120" cy="2950239"/>
          </a:xfrm>
          <a:prstGeom prst="rect">
            <a:avLst/>
          </a:prstGeom>
        </p:spPr>
      </p:pic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05BEF5A5-0789-4EAE-9512-AF4781998C0D}"/>
              </a:ext>
            </a:extLst>
          </p:cNvPr>
          <p:cNvSpPr/>
          <p:nvPr/>
        </p:nvSpPr>
        <p:spPr>
          <a:xfrm rot="16200000" flipH="1">
            <a:off x="6911520" y="2149022"/>
            <a:ext cx="1621193" cy="4501120"/>
          </a:xfrm>
          <a:prstGeom prst="bentUpArrow">
            <a:avLst>
              <a:gd name="adj1" fmla="val 16986"/>
              <a:gd name="adj2" fmla="val 14584"/>
              <a:gd name="adj3" fmla="val 266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5779A4-DEE7-4269-B8AA-20DA0AD5D354}"/>
              </a:ext>
            </a:extLst>
          </p:cNvPr>
          <p:cNvCxnSpPr>
            <a:cxnSpLocks/>
          </p:cNvCxnSpPr>
          <p:nvPr/>
        </p:nvCxnSpPr>
        <p:spPr>
          <a:xfrm>
            <a:off x="10934700" y="1609725"/>
            <a:ext cx="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14F535E-6990-4DEC-A1AC-B4E0122D1F9C}"/>
              </a:ext>
            </a:extLst>
          </p:cNvPr>
          <p:cNvCxnSpPr/>
          <p:nvPr/>
        </p:nvCxnSpPr>
        <p:spPr>
          <a:xfrm flipH="1">
            <a:off x="10487028" y="1626073"/>
            <a:ext cx="457200" cy="28293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9D358CC-909B-4FB3-9D92-A2E244C8ED7E}"/>
              </a:ext>
            </a:extLst>
          </p:cNvPr>
          <p:cNvCxnSpPr>
            <a:cxnSpLocks/>
          </p:cNvCxnSpPr>
          <p:nvPr/>
        </p:nvCxnSpPr>
        <p:spPr>
          <a:xfrm flipH="1">
            <a:off x="10848975" y="1590675"/>
            <a:ext cx="247654" cy="286470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56E815-3192-4240-9913-740DCF7BC47C}"/>
              </a:ext>
            </a:extLst>
          </p:cNvPr>
          <p:cNvCxnSpPr/>
          <p:nvPr/>
        </p:nvCxnSpPr>
        <p:spPr>
          <a:xfrm>
            <a:off x="10487028" y="4455378"/>
            <a:ext cx="361947" cy="0"/>
          </a:xfrm>
          <a:prstGeom prst="straightConnector1">
            <a:avLst/>
          </a:prstGeom>
          <a:ln w="127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CFDE63-30D7-4064-96B7-ED64C7410085}"/>
                  </a:ext>
                </a:extLst>
              </p:cNvPr>
              <p:cNvSpPr txBox="1"/>
              <p:nvPr/>
            </p:nvSpPr>
            <p:spPr>
              <a:xfrm>
                <a:off x="10567423" y="4494182"/>
                <a:ext cx="281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CFDE63-30D7-4064-96B7-ED64C7410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7423" y="4494182"/>
                <a:ext cx="281552" cy="276999"/>
              </a:xfrm>
              <a:prstGeom prst="rect">
                <a:avLst/>
              </a:prstGeom>
              <a:blipFill>
                <a:blip r:embed="rId5"/>
                <a:stretch>
                  <a:fillRect l="-21739" r="-15217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11E00A-18E8-4DE7-A12C-1A27C7A1C8C3}"/>
              </a:ext>
            </a:extLst>
          </p:cNvPr>
          <p:cNvCxnSpPr>
            <a:cxnSpLocks/>
          </p:cNvCxnSpPr>
          <p:nvPr/>
        </p:nvCxnSpPr>
        <p:spPr>
          <a:xfrm>
            <a:off x="11346356" y="1036638"/>
            <a:ext cx="0" cy="7953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3B04F9-D2D8-4990-8B60-719FAE8C29C9}"/>
              </a:ext>
            </a:extLst>
          </p:cNvPr>
          <p:cNvCxnSpPr/>
          <p:nvPr/>
        </p:nvCxnSpPr>
        <p:spPr>
          <a:xfrm>
            <a:off x="11336867" y="1626073"/>
            <a:ext cx="364066" cy="28293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3B4F61-9616-4B91-9FDB-F90F3E4EED0C}"/>
                  </a:ext>
                </a:extLst>
              </p:cNvPr>
              <p:cNvSpPr txBox="1"/>
              <p:nvPr/>
            </p:nvSpPr>
            <p:spPr>
              <a:xfrm>
                <a:off x="11586959" y="4494181"/>
                <a:ext cx="227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3B4F61-9616-4B91-9FDB-F90F3E4EE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6959" y="4494181"/>
                <a:ext cx="227948" cy="276999"/>
              </a:xfrm>
              <a:prstGeom prst="rect">
                <a:avLst/>
              </a:prstGeom>
              <a:blipFill>
                <a:blip r:embed="rId6"/>
                <a:stretch>
                  <a:fillRect l="-27027" r="-21622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3C4ED9D-0340-485A-A18C-469CAAE96FBC}"/>
                  </a:ext>
                </a:extLst>
              </p:cNvPr>
              <p:cNvSpPr txBox="1"/>
              <p:nvPr/>
            </p:nvSpPr>
            <p:spPr>
              <a:xfrm>
                <a:off x="6718392" y="4399582"/>
                <a:ext cx="2027927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IN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IN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(0.8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m:rPr>
                                  <m:nor/>
                                </m:rPr>
                                <a:rPr lang="en-IN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IN" b="0" i="0" dirty="0" smtClean="0"/>
                                <m:t>)</m:t>
                              </m:r>
                            </m:e>
                            <m:sup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(0.2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3C4ED9D-0340-485A-A18C-469CAAE96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392" y="4399582"/>
                <a:ext cx="2027927" cy="335413"/>
              </a:xfrm>
              <a:prstGeom prst="rect">
                <a:avLst/>
              </a:prstGeom>
              <a:blipFill>
                <a:blip r:embed="rId7"/>
                <a:stretch>
                  <a:fillRect r="-901" b="-290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97769F50-76C1-447B-9513-455CBB5E8B1D}"/>
              </a:ext>
            </a:extLst>
          </p:cNvPr>
          <p:cNvSpPr txBox="1"/>
          <p:nvPr/>
        </p:nvSpPr>
        <p:spPr>
          <a:xfrm>
            <a:off x="6189133" y="5376333"/>
            <a:ext cx="339513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The length of the vector of </a:t>
            </a:r>
            <a:r>
              <a:rPr lang="en-IN" sz="1600" dirty="0">
                <a:solidFill>
                  <a:srgbClr val="FF0000"/>
                </a:solidFill>
              </a:rPr>
              <a:t>weighted</a:t>
            </a:r>
            <a:r>
              <a:rPr lang="en-IN" sz="1600" dirty="0"/>
              <a:t> width (weight  = 0.8) and height (weight = 0.2) of the plot peak is in proportion to the thickness of the bar in the sample.</a:t>
            </a:r>
          </a:p>
          <a:p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D90680-AE0C-435D-B07F-18FB3FF3EF3B}"/>
              </a:ext>
            </a:extLst>
          </p:cNvPr>
          <p:cNvSpPr txBox="1"/>
          <p:nvPr/>
        </p:nvSpPr>
        <p:spPr>
          <a:xfrm>
            <a:off x="2219323" y="4734995"/>
            <a:ext cx="312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[1   0   0   1    1   1   1   0   1   0]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41D10B-0E3F-44C3-A1D8-34700F9DEE21}"/>
              </a:ext>
            </a:extLst>
          </p:cNvPr>
          <p:cNvSpPr txBox="1"/>
          <p:nvPr/>
        </p:nvSpPr>
        <p:spPr>
          <a:xfrm>
            <a:off x="2607733" y="5104327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rgbClr val="FF0000"/>
                </a:solidFill>
              </a:rPr>
              <a:t>Generated Code</a:t>
            </a:r>
          </a:p>
        </p:txBody>
      </p:sp>
    </p:spTree>
    <p:extLst>
      <p:ext uri="{BB962C8B-B14F-4D97-AF65-F5344CB8AC3E}">
        <p14:creationId xmlns:p14="http://schemas.microsoft.com/office/powerpoint/2010/main" val="3736516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CE53F-BFBE-4C8C-9D9C-6F023AE0E8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Matrix Code Extraction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44DC3-3EB7-4D51-A696-43E0205228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00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2F2FB0-61D3-43FB-873D-4B7502667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1355725"/>
            <a:ext cx="1536700" cy="1631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629CD2-F47D-4D07-86BC-532338E54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437" y="1355725"/>
            <a:ext cx="1708767" cy="180657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1CF9F449-0943-46B6-B3B9-B1DB140C87A8}"/>
              </a:ext>
            </a:extLst>
          </p:cNvPr>
          <p:cNvSpPr/>
          <p:nvPr/>
        </p:nvSpPr>
        <p:spPr>
          <a:xfrm>
            <a:off x="2800350" y="2190750"/>
            <a:ext cx="62103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8E51F8-DDEB-4D24-8EF6-5F07A5FCAB76}"/>
                  </a:ext>
                </a:extLst>
              </p:cNvPr>
              <p:cNvSpPr txBox="1"/>
              <p:nvPr/>
            </p:nvSpPr>
            <p:spPr>
              <a:xfrm>
                <a:off x="3552825" y="1832767"/>
                <a:ext cx="5426869" cy="357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Gaussian Filter </a:t>
                </a:r>
                <a:r>
                  <a:rPr kumimoji="0" lang="en-I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with </a:t>
                </a:r>
                <a:r>
                  <a:rPr kumimoji="0" lang="en-I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Low</a:t>
                </a:r>
                <a:r>
                  <a:rPr kumimoji="0" lang="en-I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Variance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IN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IN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IN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sub>
                    </m:sSub>
                  </m:oMath>
                </a14:m>
                <a:r>
                  <a:rPr kumimoji="0" lang="en-I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  0.1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IN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IN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IN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</m:sub>
                    </m:sSub>
                    <m:r>
                      <a:rPr kumimoji="0" lang="en-IN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=0.1)</m:t>
                    </m:r>
                  </m:oMath>
                </a14:m>
                <a:endParaRPr kumimoji="0" lang="en-I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8E51F8-DDEB-4D24-8EF6-5F07A5FCA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825" y="1832767"/>
                <a:ext cx="5426869" cy="357983"/>
              </a:xfrm>
              <a:prstGeom prst="rect">
                <a:avLst/>
              </a:prstGeom>
              <a:blipFill>
                <a:blip r:embed="rId4"/>
                <a:stretch>
                  <a:fillRect l="-674" t="-3448" b="-189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3F298A6-470B-43BB-B1D2-FE91E24EF006}"/>
              </a:ext>
            </a:extLst>
          </p:cNvPr>
          <p:cNvSpPr txBox="1"/>
          <p:nvPr/>
        </p:nvSpPr>
        <p:spPr>
          <a:xfrm>
            <a:off x="831850" y="3162300"/>
            <a:ext cx="1536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Original Sample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b="1" dirty="0">
                <a:solidFill>
                  <a:prstClr val="black"/>
                </a:solidFill>
                <a:latin typeface="Calibri" panose="020F0502020204030204"/>
              </a:rPr>
              <a:t>(2mm x 2mm)</a:t>
            </a: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0E98BB-E1FD-46F9-8F1C-33D38395B7C7}"/>
              </a:ext>
            </a:extLst>
          </p:cNvPr>
          <p:cNvSpPr txBox="1"/>
          <p:nvPr/>
        </p:nvSpPr>
        <p:spPr>
          <a:xfrm>
            <a:off x="9389091" y="3162300"/>
            <a:ext cx="1739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Low Gaussian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2734C4-0C2D-40AF-B182-3EFF36A5B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4219575"/>
            <a:ext cx="1536700" cy="1631950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E53F7178-F9D0-402A-BEB7-3545F6D792FD}"/>
              </a:ext>
            </a:extLst>
          </p:cNvPr>
          <p:cNvSpPr/>
          <p:nvPr/>
        </p:nvSpPr>
        <p:spPr>
          <a:xfrm>
            <a:off x="2876550" y="5054600"/>
            <a:ext cx="62103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6785E5-6BAE-46FC-8E11-ACF82A065D89}"/>
                  </a:ext>
                </a:extLst>
              </p:cNvPr>
              <p:cNvSpPr txBox="1"/>
              <p:nvPr/>
            </p:nvSpPr>
            <p:spPr>
              <a:xfrm>
                <a:off x="3552825" y="4698208"/>
                <a:ext cx="5257800" cy="357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Gaussian Filter</a:t>
                </a:r>
                <a:r>
                  <a:rPr kumimoji="0" lang="en-I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with </a:t>
                </a:r>
                <a:r>
                  <a:rPr kumimoji="0" lang="en-I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High</a:t>
                </a:r>
                <a:r>
                  <a:rPr kumimoji="0" lang="en-I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Variance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IN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IN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IN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sub>
                    </m:sSub>
                  </m:oMath>
                </a14:m>
                <a:r>
                  <a:rPr kumimoji="0" lang="en-I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=30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IN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IN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IN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</m:sub>
                    </m:sSub>
                    <m:r>
                      <a:rPr kumimoji="0" lang="en-IN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=30)</m:t>
                    </m:r>
                  </m:oMath>
                </a14:m>
                <a:endParaRPr kumimoji="0" lang="en-I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6785E5-6BAE-46FC-8E11-ACF82A065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825" y="4698208"/>
                <a:ext cx="5257800" cy="357983"/>
              </a:xfrm>
              <a:prstGeom prst="rect">
                <a:avLst/>
              </a:prstGeom>
              <a:blipFill>
                <a:blip r:embed="rId5"/>
                <a:stretch>
                  <a:fillRect l="-696" t="-3448" b="-189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EBF1272D-9446-4B77-AADE-1E24B93C1A5B}"/>
              </a:ext>
            </a:extLst>
          </p:cNvPr>
          <p:cNvSpPr txBox="1"/>
          <p:nvPr/>
        </p:nvSpPr>
        <p:spPr>
          <a:xfrm>
            <a:off x="908050" y="6026150"/>
            <a:ext cx="1536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Original Sample</a:t>
            </a:r>
          </a:p>
          <a:p>
            <a:pPr algn="ctr"/>
            <a:r>
              <a:rPr lang="en-IN" sz="1600" b="1" dirty="0">
                <a:solidFill>
                  <a:prstClr val="black"/>
                </a:solidFill>
              </a:rPr>
              <a:t>(2mm x 2mm)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DC012D-F18D-4326-BF2D-A0A7E81733C3}"/>
              </a:ext>
            </a:extLst>
          </p:cNvPr>
          <p:cNvSpPr txBox="1"/>
          <p:nvPr/>
        </p:nvSpPr>
        <p:spPr>
          <a:xfrm>
            <a:off x="9465291" y="6026150"/>
            <a:ext cx="1739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 Gaussian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91DB113-730D-4D4B-9A38-31FE006FDD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891" y="4219575"/>
            <a:ext cx="1738313" cy="183781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9FDFEEE-CAB4-408B-A6CE-5AD71E15FF52}"/>
              </a:ext>
            </a:extLst>
          </p:cNvPr>
          <p:cNvSpPr txBox="1"/>
          <p:nvPr/>
        </p:nvSpPr>
        <p:spPr>
          <a:xfrm>
            <a:off x="4433887" y="326783"/>
            <a:ext cx="33242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Steps Involved For Filtering</a:t>
            </a:r>
          </a:p>
        </p:txBody>
      </p:sp>
    </p:spTree>
    <p:extLst>
      <p:ext uri="{BB962C8B-B14F-4D97-AF65-F5344CB8AC3E}">
        <p14:creationId xmlns:p14="http://schemas.microsoft.com/office/powerpoint/2010/main" val="3542337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479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Edwardian Script ITC</vt:lpstr>
      <vt:lpstr>Office Theme</vt:lpstr>
      <vt:lpstr>Filtering Image</vt:lpstr>
      <vt:lpstr>PowerPoint Presentation</vt:lpstr>
      <vt:lpstr>PowerPoint Presentation</vt:lpstr>
      <vt:lpstr>PowerPoint Presentation</vt:lpstr>
      <vt:lpstr>Plot and It’s Significance</vt:lpstr>
      <vt:lpstr>PowerPoint Presentation</vt:lpstr>
      <vt:lpstr>PowerPoint Presentation</vt:lpstr>
      <vt:lpstr>Data Matrix Code Extraction</vt:lpstr>
      <vt:lpstr>PowerPoint Presentation</vt:lpstr>
      <vt:lpstr>PowerPoint Presentation</vt:lpstr>
      <vt:lpstr>PowerPoint Presentation</vt:lpstr>
      <vt:lpstr>GUI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Filtering Image</dc:title>
  <dc:creator>Varun Makdani</dc:creator>
  <cp:lastModifiedBy>Varun Makdani</cp:lastModifiedBy>
  <cp:revision>26</cp:revision>
  <dcterms:created xsi:type="dcterms:W3CDTF">2020-01-20T11:57:16Z</dcterms:created>
  <dcterms:modified xsi:type="dcterms:W3CDTF">2020-04-17T22:41:36Z</dcterms:modified>
</cp:coreProperties>
</file>