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99" r:id="rId4"/>
    <p:sldId id="400" r:id="rId5"/>
    <p:sldId id="258" r:id="rId6"/>
    <p:sldId id="259" r:id="rId7"/>
    <p:sldId id="262" r:id="rId8"/>
    <p:sldId id="263" r:id="rId9"/>
    <p:sldId id="375" r:id="rId10"/>
    <p:sldId id="376" r:id="rId11"/>
    <p:sldId id="396" r:id="rId12"/>
    <p:sldId id="392" r:id="rId13"/>
    <p:sldId id="268" r:id="rId14"/>
    <p:sldId id="282" r:id="rId15"/>
    <p:sldId id="297" r:id="rId16"/>
    <p:sldId id="407" r:id="rId17"/>
    <p:sldId id="387" r:id="rId18"/>
    <p:sldId id="383" r:id="rId19"/>
    <p:sldId id="428" r:id="rId20"/>
    <p:sldId id="290"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extLst>
      <p:ext uri="{BB962C8B-B14F-4D97-AF65-F5344CB8AC3E}">
        <p14:creationId xmlns:p14="http://schemas.microsoft.com/office/powerpoint/2010/main" val="2091761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extLst>
      <p:ext uri="{BB962C8B-B14F-4D97-AF65-F5344CB8AC3E}">
        <p14:creationId xmlns:p14="http://schemas.microsoft.com/office/powerpoint/2010/main" val="3633771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extLst>
      <p:ext uri="{BB962C8B-B14F-4D97-AF65-F5344CB8AC3E}">
        <p14:creationId xmlns:p14="http://schemas.microsoft.com/office/powerpoint/2010/main" val="2498580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extLst>
      <p:ext uri="{BB962C8B-B14F-4D97-AF65-F5344CB8AC3E}">
        <p14:creationId xmlns:p14="http://schemas.microsoft.com/office/powerpoint/2010/main" val="4237914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extLst>
      <p:ext uri="{BB962C8B-B14F-4D97-AF65-F5344CB8AC3E}">
        <p14:creationId xmlns:p14="http://schemas.microsoft.com/office/powerpoint/2010/main" val="3655996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9" name="CustomShape 2"/>
          <p:cNvSpPr/>
          <p:nvPr/>
        </p:nvSpPr>
        <p:spPr>
          <a:xfrm>
            <a:off x="0" y="0"/>
            <a:ext cx="11796480" cy="11796480"/>
          </a:xfrm>
          <a:prstGeom prst="rect">
            <a:avLst/>
          </a:prstGeom>
        </p:spPr>
        <p:txBody>
          <a:bodyPr lIns="90000" tIns="45000" rIns="90000" bIns="45000"/>
          <a:lstStyle/>
          <a:p>
            <a:pPr>
              <a:lnSpc>
                <a:spcPct val="100000"/>
              </a:lnSpc>
            </a:pPr>
            <a:fld id="{91514131-C101-4181-8111-D13131119111}" type="slidenum">
              <a:rPr lang="en-IN">
                <a:solidFill>
                  <a:srgbClr val="000000"/>
                </a:solidFill>
                <a:latin typeface="+mn-lt"/>
                <a:ea typeface="+mn-ea"/>
              </a:rPr>
              <a:pPr>
                <a:lnSpc>
                  <a:spcPct val="100000"/>
                </a:lnSpc>
              </a:pPr>
              <a:t>7</a:t>
            </a:fld>
            <a:endParaRPr/>
          </a:p>
        </p:txBody>
      </p:sp>
    </p:spTree>
    <p:extLst>
      <p:ext uri="{BB962C8B-B14F-4D97-AF65-F5344CB8AC3E}">
        <p14:creationId xmlns:p14="http://schemas.microsoft.com/office/powerpoint/2010/main" val="1046363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8</a:t>
            </a:fld>
            <a:endParaRPr/>
          </a:p>
        </p:txBody>
      </p:sp>
    </p:spTree>
    <p:extLst>
      <p:ext uri="{BB962C8B-B14F-4D97-AF65-F5344CB8AC3E}">
        <p14:creationId xmlns:p14="http://schemas.microsoft.com/office/powerpoint/2010/main" val="268432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extLst>
      <p:ext uri="{BB962C8B-B14F-4D97-AF65-F5344CB8AC3E}">
        <p14:creationId xmlns:p14="http://schemas.microsoft.com/office/powerpoint/2010/main" val="3987238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extLst>
      <p:ext uri="{BB962C8B-B14F-4D97-AF65-F5344CB8AC3E}">
        <p14:creationId xmlns:p14="http://schemas.microsoft.com/office/powerpoint/2010/main" val="2538215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3934212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63213"/>
            <a:ext cx="9144000" cy="1384995"/>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COMPARATIVE STUDY OF MACHINE LEARNING ALGORITHMS FOR FRAUD DETECTION IN BLOCKCHAIN</a:t>
            </a:r>
            <a:endParaRPr lang="en-US" sz="2800" b="1" dirty="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228600" y="4876800"/>
            <a:ext cx="5181600" cy="1846659"/>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err="1"/>
              <a:t>Ms.K.Ragini</a:t>
            </a:r>
            <a:r>
              <a:rPr lang="en-US" b="1" dirty="0"/>
              <a:t>.</a:t>
            </a:r>
          </a:p>
          <a:p>
            <a:r>
              <a:rPr lang="en-US" sz="1800" b="1" dirty="0">
                <a:latin typeface="Times New Roman" panose="02020603050405020304" pitchFamily="18" charset="0"/>
                <a:cs typeface="Times New Roman" panose="02020603050405020304" pitchFamily="18" charset="0"/>
              </a:rPr>
              <a:t>(Assistant Professor of CSE)</a:t>
            </a:r>
          </a:p>
          <a:p>
            <a:endParaRPr lang="en-US" b="1" dirty="0"/>
          </a:p>
          <a:p>
            <a:endParaRPr lang="en-US" b="1" dirty="0"/>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xmlns=""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xmlns=""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xmlns=""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xmlns=""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xmlns="" id="{EA1E72F3-F68C-4930-988A-BE19233C6EC4}"/>
              </a:ext>
            </a:extLst>
          </p:cNvPr>
          <p:cNvSpPr txBox="1"/>
          <p:nvPr/>
        </p:nvSpPr>
        <p:spPr>
          <a:xfrm>
            <a:off x="5410200" y="3444758"/>
            <a:ext cx="3276600" cy="1200329"/>
          </a:xfrm>
          <a:prstGeom prst="rect">
            <a:avLst/>
          </a:prstGeom>
          <a:noFill/>
        </p:spPr>
        <p:txBody>
          <a:bodyPr wrap="square">
            <a:spAutoFit/>
          </a:bodyPr>
          <a:lstStyle/>
          <a:p>
            <a:r>
              <a:rPr lang="en-US" b="1" dirty="0">
                <a:solidFill>
                  <a:schemeClr val="tx2">
                    <a:lumMod val="75000"/>
                  </a:schemeClr>
                </a:solidFill>
                <a:latin typeface="Times New Roman" panose="02020603050405020304" pitchFamily="18" charset="0"/>
                <a:cs typeface="Times New Roman" panose="02020603050405020304" pitchFamily="18" charset="0"/>
              </a:rPr>
              <a:t>Name of the student:</a:t>
            </a:r>
          </a:p>
          <a:p>
            <a:r>
              <a:rPr lang="en-US" dirty="0">
                <a:latin typeface="Times New Roman" panose="02020603050405020304" pitchFamily="18" charset="0"/>
                <a:cs typeface="Times New Roman" panose="02020603050405020304" pitchFamily="18" charset="0"/>
              </a:rPr>
              <a:t>K. Pavan Reddy   (20H51A0515)</a:t>
            </a:r>
          </a:p>
          <a:p>
            <a:r>
              <a:rPr lang="en-US" dirty="0">
                <a:latin typeface="Times New Roman" panose="02020603050405020304" pitchFamily="18" charset="0"/>
                <a:cs typeface="Times New Roman" panose="02020603050405020304" pitchFamily="18" charset="0"/>
              </a:rPr>
              <a:t>M. Varun              (20H51A0516)</a:t>
            </a:r>
          </a:p>
          <a:p>
            <a:r>
              <a:rPr lang="en-US" dirty="0">
                <a:latin typeface="Times New Roman" panose="02020603050405020304" pitchFamily="18" charset="0"/>
                <a:cs typeface="Times New Roman" panose="02020603050405020304" pitchFamily="18" charset="0"/>
              </a:rPr>
              <a:t>T. Nihith Novah   (20H51A0553)</a:t>
            </a:r>
          </a:p>
        </p:txBody>
      </p:sp>
      <p:sp>
        <p:nvSpPr>
          <p:cNvPr id="12" name="TextBox 11">
            <a:extLst>
              <a:ext uri="{FF2B5EF4-FFF2-40B4-BE49-F238E27FC236}">
                <a16:creationId xmlns:a16="http://schemas.microsoft.com/office/drawing/2014/main" xmlns="" id="{D6A5D4E0-1C9E-4601-AF8D-457537931CFE}"/>
              </a:ext>
            </a:extLst>
          </p:cNvPr>
          <p:cNvSpPr txBox="1"/>
          <p:nvPr/>
        </p:nvSpPr>
        <p:spPr>
          <a:xfrm>
            <a:off x="467139" y="3555155"/>
            <a:ext cx="4576968" cy="369332"/>
          </a:xfrm>
          <a:prstGeom prst="rect">
            <a:avLst/>
          </a:prstGeom>
          <a:noFill/>
        </p:spPr>
        <p:txBody>
          <a:bodyPr wrap="square">
            <a:spAutoFit/>
          </a:bodyPr>
          <a:lstStyle/>
          <a:p>
            <a:r>
              <a:rPr lang="en-US" sz="1800" b="1" dirty="0">
                <a:solidFill>
                  <a:schemeClr val="tx2">
                    <a:lumMod val="75000"/>
                  </a:schemeClr>
                </a:solidFill>
              </a:rPr>
              <a:t>Batch No.:80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5" name="TextBox 4">
            <a:extLst>
              <a:ext uri="{FF2B5EF4-FFF2-40B4-BE49-F238E27FC236}">
                <a16:creationId xmlns:a16="http://schemas.microsoft.com/office/drawing/2014/main" xmlns="" id="{E88A6C06-AC04-4FBE-8659-499C7B6D16ED}"/>
              </a:ext>
            </a:extLst>
          </p:cNvPr>
          <p:cNvSpPr txBox="1"/>
          <p:nvPr/>
        </p:nvSpPr>
        <p:spPr>
          <a:xfrm>
            <a:off x="381420" y="1676400"/>
            <a:ext cx="8381160" cy="230832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Our research objective is to compare the performance of various supervised machine learning models like SVM, Decision Tree, Naive Bayes, Logistic Regression, and few deep learning models in detecting fraudulent transactions in a blockchain network.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Such comparative study will help decide the best algorithm based on accuracy and computational speed trade-off.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xmlns="" id="{D8FC3959-B7A5-468E-8430-FA7652F0CAC3}"/>
              </a:ext>
            </a:extLst>
          </p:cNvPr>
          <p:cNvSpPr txBox="1"/>
          <p:nvPr/>
        </p:nvSpPr>
        <p:spPr>
          <a:xfrm>
            <a:off x="463296" y="1524000"/>
            <a:ext cx="8381160" cy="2585323"/>
          </a:xfrm>
          <a:prstGeom prst="rect">
            <a:avLst/>
          </a:prstGeom>
          <a:noFill/>
        </p:spPr>
        <p:txBody>
          <a:bodyPr wrap="square">
            <a:spAutoFit/>
          </a:bodyPr>
          <a:lstStyle/>
          <a:p>
            <a:pPr algn="just"/>
            <a:r>
              <a:rPr lang="en-US" dirty="0"/>
              <a:t>The challenge of detecting fraudulent transactions in blockchain networks has long-lasting negative consequences for the economy and trust in cryptocurrencies and blockchain solutions.</a:t>
            </a:r>
          </a:p>
          <a:p>
            <a:pPr algn="just"/>
            <a:endParaRPr lang="en-US" dirty="0"/>
          </a:p>
          <a:p>
            <a:pPr algn="just"/>
            <a:r>
              <a:rPr lang="en-US" dirty="0"/>
              <a:t>This study conducts a comparative analysis of supervised machine learning and deep learning models, including SVM, Decision Trees, Naive Bayes etc. to determine the most effective fraud detection algorithm.</a:t>
            </a:r>
          </a:p>
          <a:p>
            <a:pPr algn="just"/>
            <a:endParaRPr lang="en-US" dirty="0"/>
          </a:p>
          <a:p>
            <a:pPr algn="just"/>
            <a:r>
              <a:rPr lang="en-US" dirty="0"/>
              <a:t>The primary objective is to identify which algorithm is showing best accuracy.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Research Work </a:t>
            </a:r>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3" name="Picture 2">
            <a:extLst>
              <a:ext uri="{FF2B5EF4-FFF2-40B4-BE49-F238E27FC236}">
                <a16:creationId xmlns:a16="http://schemas.microsoft.com/office/drawing/2014/main" xmlns="" id="{8CB55921-A7F7-4257-9D4D-F1A4BCB49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143000"/>
            <a:ext cx="6808749" cy="5562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5" name="TextBox 4">
            <a:extLst>
              <a:ext uri="{FF2B5EF4-FFF2-40B4-BE49-F238E27FC236}">
                <a16:creationId xmlns:a16="http://schemas.microsoft.com/office/drawing/2014/main" xmlns="" id="{B28309C9-DE7E-40E4-943C-F1DF8C34D158}"/>
              </a:ext>
            </a:extLst>
          </p:cNvPr>
          <p:cNvSpPr txBox="1"/>
          <p:nvPr/>
        </p:nvSpPr>
        <p:spPr>
          <a:xfrm>
            <a:off x="533400" y="1555497"/>
            <a:ext cx="8038680" cy="4247317"/>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system model consists of two layers: blockchain and machine learning. The blockchain model initiates transactions, and then machine learning models are used to classify these transactions as malicious or legitimate. This is a binary classification.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system model is based on the integration of machine learning and blockchain for fraud and anomaly detection in the financial sector. The anomaly detection system identifies unusual suspicious events that are different from most of the data.</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 dataset of bitcoin transactions is used for the proposed model.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also use the random forest, use Convolution Neural Network (CNN) deep learning coupled with summarizes the method for identifying fraudulent activities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classifiers to classify legitimate and malicious transactions. These classifiers are also used to predict new incoming transactions. The proposed model is trained and tested for legitimate and malicious data patterns using the given dataset.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pic>
        <p:nvPicPr>
          <p:cNvPr id="4" name="Picture 3">
            <a:extLst>
              <a:ext uri="{FF2B5EF4-FFF2-40B4-BE49-F238E27FC236}">
                <a16:creationId xmlns:a16="http://schemas.microsoft.com/office/drawing/2014/main" xmlns="" id="{2A294A2C-6DBD-4495-B6FD-D6441E7A29A5}"/>
              </a:ext>
            </a:extLst>
          </p:cNvPr>
          <p:cNvPicPr/>
          <p:nvPr/>
        </p:nvPicPr>
        <p:blipFill>
          <a:blip r:embed="rId2"/>
          <a:stretch>
            <a:fillRect/>
          </a:stretch>
        </p:blipFill>
        <p:spPr>
          <a:xfrm>
            <a:off x="685800" y="1905000"/>
            <a:ext cx="7696200" cy="24003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5" name="TextBox 4">
            <a:extLst>
              <a:ext uri="{FF2B5EF4-FFF2-40B4-BE49-F238E27FC236}">
                <a16:creationId xmlns:a16="http://schemas.microsoft.com/office/drawing/2014/main" xmlns="" id="{69A13FEC-6585-4884-AD8D-394520E6A359}"/>
              </a:ext>
            </a:extLst>
          </p:cNvPr>
          <p:cNvSpPr txBox="1"/>
          <p:nvPr/>
        </p:nvSpPr>
        <p:spPr>
          <a:xfrm>
            <a:off x="762000" y="1600200"/>
            <a:ext cx="7315200"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Comparison Algorithm</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This Graph interprets the data of the comparison of the accuracy, precision, recall and f-score of Logistic Regression, MLP, Naïve Bayes, AdaBoost, Decision Tree, SVM, Random Forest and Deep Neural Network.</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5A1C234F-617F-4295-A151-27637A33A8C0}"/>
              </a:ext>
            </a:extLst>
          </p:cNvPr>
          <p:cNvPicPr/>
          <p:nvPr/>
        </p:nvPicPr>
        <p:blipFill>
          <a:blip r:embed="rId2"/>
          <a:stretch>
            <a:fillRect/>
          </a:stretch>
        </p:blipFill>
        <p:spPr>
          <a:xfrm>
            <a:off x="1066800" y="2800529"/>
            <a:ext cx="6789420" cy="27851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6" name="TextBox 5">
            <a:extLst>
              <a:ext uri="{FF2B5EF4-FFF2-40B4-BE49-F238E27FC236}">
                <a16:creationId xmlns:a16="http://schemas.microsoft.com/office/drawing/2014/main" xmlns="" id="{A5972DFA-1BBE-4D6A-8FA8-0920943EEB58}"/>
              </a:ext>
            </a:extLst>
          </p:cNvPr>
          <p:cNvSpPr txBox="1"/>
          <p:nvPr/>
        </p:nvSpPr>
        <p:spPr>
          <a:xfrm>
            <a:off x="457200" y="1307698"/>
            <a:ext cx="8381160" cy="1477328"/>
          </a:xfrm>
          <a:prstGeom prst="rect">
            <a:avLst/>
          </a:prstGeom>
          <a:noFill/>
        </p:spPr>
        <p:txBody>
          <a:bodyPr wrap="square">
            <a:spAutoFit/>
          </a:bodyPr>
          <a:lstStyle/>
          <a:p>
            <a:pPr algn="just"/>
            <a:r>
              <a:rPr lang="en-US" dirty="0"/>
              <a:t>A study explored the use of machine learning to detect fraudulent transactions within a blockchain network.</a:t>
            </a:r>
          </a:p>
          <a:p>
            <a:pPr algn="just"/>
            <a:r>
              <a:rPr lang="en-US" dirty="0"/>
              <a:t>The researchers examined various supervised learning algorithms like support vector machines, decision trees, logistic regression, and dense neural networks, comparing their performance in terms of accuracy.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xmlns="" id="{1CF83AB3-45D5-4519-BA4D-27D0044BC8EC}"/>
              </a:ext>
            </a:extLst>
          </p:cNvPr>
          <p:cNvSpPr txBox="1"/>
          <p:nvPr/>
        </p:nvSpPr>
        <p:spPr>
          <a:xfrm>
            <a:off x="420534" y="1447800"/>
            <a:ext cx="8381160" cy="1200329"/>
          </a:xfrm>
          <a:prstGeom prst="rect">
            <a:avLst/>
          </a:prstGeom>
          <a:noFill/>
        </p:spPr>
        <p:txBody>
          <a:bodyPr wrap="square">
            <a:spAutoFit/>
          </a:bodyPr>
          <a:lstStyle/>
          <a:p>
            <a:pPr algn="just"/>
            <a:r>
              <a:rPr lang="en-US" dirty="0"/>
              <a:t>They suggested extending the study to include unsupervised techniques such as clustering. Additionally, the researchers expressed intentions to conduct a detailed investigation into fraudulent activities within a private blockchain network in the future.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6" name="TextBox 5">
            <a:extLst>
              <a:ext uri="{FF2B5EF4-FFF2-40B4-BE49-F238E27FC236}">
                <a16:creationId xmlns:a16="http://schemas.microsoft.com/office/drawing/2014/main" xmlns="" id="{6E5D54D3-9CFF-4F07-80E3-FB283367848E}"/>
              </a:ext>
            </a:extLst>
          </p:cNvPr>
          <p:cNvSpPr txBox="1"/>
          <p:nvPr/>
        </p:nvSpPr>
        <p:spPr>
          <a:xfrm>
            <a:off x="228600" y="1155641"/>
            <a:ext cx="8381160" cy="5355312"/>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[1] Zero-knowledge proof-of-identity: Sybil-resistant, anonymous authentication on permissionless blockchains and incentive compatible, strictly dominant …DC Sánchez - </a:t>
            </a:r>
            <a:r>
              <a:rPr lang="en-IN" dirty="0" err="1">
                <a:latin typeface="Times New Roman" panose="02020603050405020304" pitchFamily="18" charset="0"/>
                <a:cs typeface="Times New Roman" panose="02020603050405020304" pitchFamily="18" charset="0"/>
              </a:rPr>
              <a:t>arXiv</a:t>
            </a:r>
            <a:r>
              <a:rPr lang="en-IN" dirty="0">
                <a:latin typeface="Times New Roman" panose="02020603050405020304" pitchFamily="18" charset="0"/>
                <a:cs typeface="Times New Roman" panose="02020603050405020304" pitchFamily="18" charset="0"/>
              </a:rPr>
              <a:t> preprint arXiv:1905.09093, 2019 - arxiv.org </a:t>
            </a:r>
          </a:p>
          <a:p>
            <a:pPr algn="just"/>
            <a:r>
              <a:rPr lang="en-IN" dirty="0">
                <a:latin typeface="Times New Roman" panose="02020603050405020304" pitchFamily="18" charset="0"/>
                <a:cs typeface="Times New Roman" panose="02020603050405020304" pitchFamily="18" charset="0"/>
              </a:rPr>
              <a:t>[2] Ensuring consensus on trust issues in capability-limited node networks with Blockchain technology S </a:t>
            </a:r>
            <a:r>
              <a:rPr lang="en-IN" dirty="0" err="1">
                <a:latin typeface="Times New Roman" panose="02020603050405020304" pitchFamily="18" charset="0"/>
                <a:cs typeface="Times New Roman" panose="02020603050405020304" pitchFamily="18" charset="0"/>
              </a:rPr>
              <a:t>Hadjiefthymiades</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Chatzidakis</a:t>
            </a:r>
            <a:r>
              <a:rPr lang="en-IN" dirty="0">
                <a:latin typeface="Times New Roman" panose="02020603050405020304" pitchFamily="18" charset="0"/>
                <a:cs typeface="Times New Roman" panose="02020603050405020304" pitchFamily="18" charset="0"/>
              </a:rPr>
              <a:t>, D </a:t>
            </a:r>
            <a:r>
              <a:rPr lang="en-IN" dirty="0" err="1">
                <a:latin typeface="Times New Roman" panose="02020603050405020304" pitchFamily="18" charset="0"/>
                <a:cs typeface="Times New Roman" panose="02020603050405020304" pitchFamily="18" charset="0"/>
              </a:rPr>
              <a:t>Reisis</a:t>
            </a:r>
            <a:r>
              <a:rPr lang="en-IN" dirty="0">
                <a:latin typeface="Times New Roman" panose="02020603050405020304" pitchFamily="18" charset="0"/>
                <a:cs typeface="Times New Roman" panose="02020603050405020304" pitchFamily="18" charset="0"/>
              </a:rPr>
              <a:t> - pergamos.lib.uoa.gr </a:t>
            </a:r>
          </a:p>
          <a:p>
            <a:pPr algn="just"/>
            <a:r>
              <a:rPr lang="en-IN" dirty="0">
                <a:latin typeface="Times New Roman" panose="02020603050405020304" pitchFamily="18" charset="0"/>
                <a:cs typeface="Times New Roman" panose="02020603050405020304" pitchFamily="18" charset="0"/>
              </a:rPr>
              <a:t>[3] Comparative study on identity management methods using blockchain AG Nabi - University of Zurich, 2017 - files.ifi.uzh.ch </a:t>
            </a:r>
          </a:p>
          <a:p>
            <a:pPr algn="just"/>
            <a:r>
              <a:rPr lang="en-IN" dirty="0">
                <a:latin typeface="Times New Roman" panose="02020603050405020304" pitchFamily="18" charset="0"/>
                <a:cs typeface="Times New Roman" panose="02020603050405020304" pitchFamily="18" charset="0"/>
              </a:rPr>
              <a:t>[4] The blockchain and the new architecture of trust K Werbach - 2018 - books.google.com </a:t>
            </a:r>
          </a:p>
          <a:p>
            <a:pPr algn="just"/>
            <a:r>
              <a:rPr lang="en-IN" dirty="0">
                <a:latin typeface="Times New Roman" panose="02020603050405020304" pitchFamily="18" charset="0"/>
                <a:cs typeface="Times New Roman" panose="02020603050405020304" pitchFamily="18" charset="0"/>
              </a:rPr>
              <a:t>[5] Effectiveness of Machine and Deep Learning for Blockchain Technology in Fraud Detection and Prevention Y Kumar, S Gupta - Applications of Artificial Intelligence, Big Data …, 2022 - taylorfrancis.com </a:t>
            </a:r>
          </a:p>
          <a:p>
            <a:pPr algn="just"/>
            <a:r>
              <a:rPr lang="en-IN" dirty="0">
                <a:latin typeface="Times New Roman" panose="02020603050405020304" pitchFamily="18" charset="0"/>
                <a:cs typeface="Times New Roman" panose="02020603050405020304" pitchFamily="18" charset="0"/>
              </a:rPr>
              <a:t>[6] Financial fraud detection applying data mining techniques: A comprehensive review from 2009 to 2019 KG Al-</a:t>
            </a:r>
            <a:r>
              <a:rPr lang="en-IN" dirty="0" err="1">
                <a:latin typeface="Times New Roman" panose="02020603050405020304" pitchFamily="18" charset="0"/>
                <a:cs typeface="Times New Roman" panose="02020603050405020304" pitchFamily="18" charset="0"/>
              </a:rPr>
              <a:t>Hashedi</a:t>
            </a:r>
            <a:r>
              <a:rPr lang="en-IN" dirty="0">
                <a:latin typeface="Times New Roman" panose="02020603050405020304" pitchFamily="18" charset="0"/>
                <a:cs typeface="Times New Roman" panose="02020603050405020304" pitchFamily="18" charset="0"/>
              </a:rPr>
              <a:t>, P </a:t>
            </a:r>
            <a:r>
              <a:rPr lang="en-IN" dirty="0" err="1">
                <a:latin typeface="Times New Roman" panose="02020603050405020304" pitchFamily="18" charset="0"/>
                <a:cs typeface="Times New Roman" panose="02020603050405020304" pitchFamily="18" charset="0"/>
              </a:rPr>
              <a:t>Magalingam</a:t>
            </a:r>
            <a:r>
              <a:rPr lang="en-IN" dirty="0">
                <a:latin typeface="Times New Roman" panose="02020603050405020304" pitchFamily="18" charset="0"/>
                <a:cs typeface="Times New Roman" panose="02020603050405020304" pitchFamily="18" charset="0"/>
              </a:rPr>
              <a:t> - Computer Science Review, 2021 – Elsevier</a:t>
            </a:r>
          </a:p>
          <a:p>
            <a:pPr algn="just"/>
            <a:r>
              <a:rPr lang="en-IN" dirty="0">
                <a:latin typeface="Times New Roman" panose="02020603050405020304" pitchFamily="18" charset="0"/>
                <a:cs typeface="Times New Roman" panose="02020603050405020304" pitchFamily="18" charset="0"/>
              </a:rPr>
              <a:t> [7]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Various Machine Learning Algorithms for Blockchain-Based Fraud Detection S </a:t>
            </a:r>
            <a:r>
              <a:rPr lang="en-IN" dirty="0" err="1">
                <a:latin typeface="Times New Roman" panose="02020603050405020304" pitchFamily="18" charset="0"/>
                <a:cs typeface="Times New Roman" panose="02020603050405020304" pitchFamily="18" charset="0"/>
              </a:rPr>
              <a:t>Giribabu</a:t>
            </a:r>
            <a:r>
              <a:rPr lang="en-IN" dirty="0">
                <a:latin typeface="Times New Roman" panose="02020603050405020304" pitchFamily="18" charset="0"/>
                <a:cs typeface="Times New Roman" panose="02020603050405020304" pitchFamily="18" charset="0"/>
              </a:rPr>
              <a:t>, V </a:t>
            </a:r>
            <a:r>
              <a:rPr lang="en-IN" dirty="0" err="1">
                <a:latin typeface="Times New Roman" panose="02020603050405020304" pitchFamily="18" charset="0"/>
                <a:cs typeface="Times New Roman" panose="02020603050405020304" pitchFamily="18" charset="0"/>
              </a:rPr>
              <a:t>Sriharsha</a:t>
            </a:r>
            <a:r>
              <a:rPr lang="en-IN" dirty="0">
                <a:latin typeface="Times New Roman" panose="02020603050405020304" pitchFamily="18" charset="0"/>
                <a:cs typeface="Times New Roman" panose="02020603050405020304" pitchFamily="18" charset="0"/>
              </a:rPr>
              <a:t>, PH Basha… - … Research in …, 2022 - acspublisher.com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6" name="TextBox 5">
            <a:extLst>
              <a:ext uri="{FF2B5EF4-FFF2-40B4-BE49-F238E27FC236}">
                <a16:creationId xmlns:a16="http://schemas.microsoft.com/office/drawing/2014/main" xmlns="" id="{A34753C9-75A2-4D6A-8EF2-D7A9D34B9A0E}"/>
              </a:ext>
            </a:extLst>
          </p:cNvPr>
          <p:cNvSpPr txBox="1"/>
          <p:nvPr/>
        </p:nvSpPr>
        <p:spPr>
          <a:xfrm>
            <a:off x="457200" y="1905000"/>
            <a:ext cx="8304960" cy="341632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Fraudulent transactions significantly impact blockchain network trust and the economy.</a:t>
            </a:r>
          </a:p>
          <a:p>
            <a:r>
              <a:rPr lang="en-IN" dirty="0">
                <a:latin typeface="Times New Roman" panose="02020603050405020304" pitchFamily="18" charset="0"/>
                <a:cs typeface="Times New Roman" panose="02020603050405020304" pitchFamily="18" charset="0"/>
              </a:rPr>
              <a:t>Traditional consensus methods (e.g., proof of work or proof of stake) can't confirm the identity of participants, leaving the network susceptible to fraud.</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Machine learning algorithms offer a potential solution to detect fraudulent transactions and participants.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Fraudulent exchanges in the blockchain economy deter investors and raise </a:t>
            </a:r>
            <a:r>
              <a:rPr lang="en-IN" dirty="0" err="1">
                <a:latin typeface="Times New Roman" panose="02020603050405020304" pitchFamily="18" charset="0"/>
                <a:cs typeface="Times New Roman" panose="02020603050405020304" pitchFamily="18" charset="0"/>
              </a:rPr>
              <a:t>skepticism</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study explores the effectiveness of controlled AI and deep learning models in identifying fraudulent transactions and users, integrating machine learning with blockchain technology.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24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6" name="TextBox 5">
            <a:extLst>
              <a:ext uri="{FF2B5EF4-FFF2-40B4-BE49-F238E27FC236}">
                <a16:creationId xmlns:a16="http://schemas.microsoft.com/office/drawing/2014/main" xmlns="" id="{E0ACFF41-D3F7-49C0-8611-0BF7F5E17FEA}"/>
              </a:ext>
            </a:extLst>
          </p:cNvPr>
          <p:cNvSpPr txBox="1"/>
          <p:nvPr/>
        </p:nvSpPr>
        <p:spPr>
          <a:xfrm>
            <a:off x="460248" y="1968802"/>
            <a:ext cx="8381160" cy="313932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Detecting fraudulent transactions is a longstanding problem with economic and trust implications in blockchain technology.</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Fraudulent transactions deter investment in Bitcoin and other blockchain solutions due to their suspicious nature.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Blockchain network members actively work to identify and prevent fraudulent transactions to maintain community integrity.</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Multiple machine learning techniques have been explored, but no clear superior method for fraud detection has emerged yet.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33520" y="4267080"/>
            <a:ext cx="8076600" cy="75600"/>
          </a:xfrm>
          <a:prstGeom prst="rect">
            <a:avLst/>
          </a:prstGeom>
          <a:solidFill>
            <a:srgbClr val="7030A0"/>
          </a:solidFill>
          <a:ln w="25560">
            <a:solidFill>
              <a:srgbClr val="3A5F8B"/>
            </a:solidFill>
            <a:round/>
          </a:ln>
        </p:spPr>
      </p:sp>
      <p:sp>
        <p:nvSpPr>
          <p:cNvPr id="62"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Literature Survey</a:t>
            </a:r>
            <a:endParaRPr/>
          </a:p>
        </p:txBody>
      </p:sp>
      <p:sp>
        <p:nvSpPr>
          <p:cNvPr id="63"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sp>
        <p:nvSpPr>
          <p:cNvPr id="5" name="TextBox 4">
            <a:extLst>
              <a:ext uri="{FF2B5EF4-FFF2-40B4-BE49-F238E27FC236}">
                <a16:creationId xmlns:a16="http://schemas.microsoft.com/office/drawing/2014/main" xmlns="" id="{0702EAA2-5036-4086-ADE3-3A8667088B9C}"/>
              </a:ext>
            </a:extLst>
          </p:cNvPr>
          <p:cNvSpPr txBox="1"/>
          <p:nvPr/>
        </p:nvSpPr>
        <p:spPr>
          <a:xfrm>
            <a:off x="457200" y="1564992"/>
            <a:ext cx="8381160" cy="424731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1)Synthetic data generation using SMOTE oversamples malicious entities, reducing classification bias. Results, depicted for balanced dataset. Observing log loss during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training. The small gap between training and test data log loss suggests the model's capability for real-world anomaly detection in blockchain networks.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Blockchain technology is a powerful tool for preventing fraud in business networks. It creates an unalterable transaction record, ensures data security, and addresses privacy concerns by anonymizing data and enforcing permission-based access. The consensus process adds an extra layer of validation before transactions are added to the blockchain.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3)Preprocessing and Data Handling.</a:t>
            </a:r>
          </a:p>
          <a:p>
            <a:pPr algn="just"/>
            <a:r>
              <a:rPr lang="en-US" dirty="0">
                <a:latin typeface="Times New Roman" panose="02020603050405020304" pitchFamily="18" charset="0"/>
                <a:cs typeface="Times New Roman" panose="02020603050405020304" pitchFamily="18" charset="0"/>
              </a:rPr>
              <a:t>Model Building and Evaluation: Various machine learning and deep learning techniques are employed to predict transaction success. Models are evaluated using bootstrapping to estimate parameters and determine efficacy based on mean accuracy values.</a:t>
            </a: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10068</TotalTime>
  <Words>1051</Words>
  <Application>Microsoft Office PowerPoint</Application>
  <PresentationFormat>On-screen Show (4:3)</PresentationFormat>
  <Paragraphs>103</Paragraphs>
  <Slides>21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Bookman Old Style</vt:lpstr>
      <vt:lpstr>Calibri</vt:lpstr>
      <vt:lpstr>DejaVu Sans</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Varun, Nihith, Pavan</dc:creator>
  <cp:lastModifiedBy>DELL</cp:lastModifiedBy>
  <cp:revision>714</cp:revision>
  <dcterms:modified xsi:type="dcterms:W3CDTF">2024-04-10T04:14:58Z</dcterms:modified>
</cp:coreProperties>
</file>