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99" r:id="rId4"/>
    <p:sldId id="400" r:id="rId5"/>
    <p:sldId id="258" r:id="rId6"/>
    <p:sldId id="259" r:id="rId7"/>
    <p:sldId id="375" r:id="rId8"/>
    <p:sldId id="376" r:id="rId9"/>
    <p:sldId id="396" r:id="rId10"/>
    <p:sldId id="392" r:id="rId11"/>
    <p:sldId id="268" r:id="rId12"/>
    <p:sldId id="430" r:id="rId13"/>
    <p:sldId id="429" r:id="rId14"/>
    <p:sldId id="407" r:id="rId15"/>
    <p:sldId id="432" r:id="rId16"/>
    <p:sldId id="431" r:id="rId17"/>
    <p:sldId id="387" r:id="rId18"/>
    <p:sldId id="383" r:id="rId19"/>
    <p:sldId id="290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reddy" userId="f7c607a96a784bff" providerId="LiveId" clId="{EF0707C1-7236-40DD-B101-D2564C04D5D3}"/>
    <pc:docChg chg="modSld">
      <pc:chgData name="pavan reddy" userId="f7c607a96a784bff" providerId="LiveId" clId="{EF0707C1-7236-40DD-B101-D2564C04D5D3}" dt="2023-10-31T18:13:40.032" v="41" actId="2711"/>
      <pc:docMkLst>
        <pc:docMk/>
      </pc:docMkLst>
      <pc:sldChg chg="modSp mod">
        <pc:chgData name="pavan reddy" userId="f7c607a96a784bff" providerId="LiveId" clId="{EF0707C1-7236-40DD-B101-D2564C04D5D3}" dt="2023-10-31T18:01:33.402" v="17" actId="14100"/>
        <pc:sldMkLst>
          <pc:docMk/>
          <pc:sldMk cId="0" sldId="407"/>
        </pc:sldMkLst>
        <pc:graphicFrameChg chg="mod modGraphic">
          <ac:chgData name="pavan reddy" userId="f7c607a96a784bff" providerId="LiveId" clId="{EF0707C1-7236-40DD-B101-D2564C04D5D3}" dt="2023-10-31T18:01:33.402" v="17" actId="14100"/>
          <ac:graphicFrameMkLst>
            <pc:docMk/>
            <pc:sldMk cId="0" sldId="407"/>
            <ac:graphicFrameMk id="2" creationId="{C7B0E5F3-E63A-E40C-3B4F-FF4E3A18651B}"/>
          </ac:graphicFrameMkLst>
        </pc:graphicFrameChg>
      </pc:sldChg>
      <pc:sldChg chg="modSp mod">
        <pc:chgData name="pavan reddy" userId="f7c607a96a784bff" providerId="LiveId" clId="{EF0707C1-7236-40DD-B101-D2564C04D5D3}" dt="2023-10-31T18:13:40.032" v="41" actId="2711"/>
        <pc:sldMkLst>
          <pc:docMk/>
          <pc:sldMk cId="2831753582" sldId="432"/>
        </pc:sldMkLst>
        <pc:graphicFrameChg chg="mod modGraphic">
          <ac:chgData name="pavan reddy" userId="f7c607a96a784bff" providerId="LiveId" clId="{EF0707C1-7236-40DD-B101-D2564C04D5D3}" dt="2023-10-31T18:13:40.032" v="41" actId="2711"/>
          <ac:graphicFrameMkLst>
            <pc:docMk/>
            <pc:sldMk cId="2831753582" sldId="432"/>
            <ac:graphicFrameMk id="2" creationId="{C7B0E5F3-E63A-E40C-3B4F-FF4E3A18651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/>
              <a:t>&lt;header&gt;</a:t>
            </a:r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IN"/>
              <a:t>&lt;date/time&gt;</a:t>
            </a:r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IN"/>
              <a:t>&lt;footer&gt;</a:t>
            </a:r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51811100-C181-4161-81E1-C1B1D191B141}" type="slidenum">
              <a:rPr lang="en-IN"/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3285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1216171-A131-4111-8101-11D1D10191D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6006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9157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11131C1-D111-41A1-81D1-3111B1E131A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4290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19121C1-21D1-4161-B1F1-C141D191815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793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0257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3397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6808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667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3450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86/s40854-016-0046-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78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Study of Machine Learning Algorithms For Fraud Detection in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10200" y="274320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Name of the student: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Pavan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Reddy   (20H51A0515)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(20H51A0516)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Nihith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(20H51A0553)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575" y="4419600"/>
            <a:ext cx="5181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4008" lvl="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2000" b="1" dirty="0">
                <a:solidFill>
                  <a:srgbClr val="C00000"/>
                </a:solidFill>
              </a:rPr>
              <a:t>Under esteemed guidance of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Ms. T.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Adarana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(Assistant Professor)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51770"/>
              </p:ext>
            </p:extLst>
          </p:nvPr>
        </p:nvGraphicFramePr>
        <p:xfrm>
          <a:off x="1524000" y="228600"/>
          <a:ext cx="7010400" cy="9511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10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9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CMR COLLEGE OF ENGINEERING &amp; TECHNOLOGY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Calibri"/>
                      </a:endParaRPr>
                    </a:p>
                  </a:txBody>
                  <a:tcPr marL="9199" marR="9199" marT="6133" marB="6133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9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 err="1">
                          <a:solidFill>
                            <a:srgbClr val="002060"/>
                          </a:solidFill>
                        </a:rPr>
                        <a:t>Kandlakoya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2060"/>
                          </a:solidFill>
                        </a:rPr>
                        <a:t>Medchal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, Hyderabad - 501401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9199" marR="9199" marT="6133" marB="6133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9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Department of Computer Science and Engineering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9199" marR="9199" marT="6133" marB="6133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0722" name="AutoShape 2" descr="data:image/png;base64,iVBORw0KGgoAAAANSUhEUgAAAEwAAABNCAYAAAAMy4KOAAAAAXNSR0IArs4c6QAAIABJREFUeF7tvAezG1eW5/lLB48H4HnDRyuKIiWR8iVHUa5LrlS+a6Z7tmNntmc+205P9O5GlXyVRIqkbMmXRO+e9wYeSL9xTiZIVmxsxHyAASP1BCCRee//HvM/5qYRx3HM/3r9TyNgCGDR/+f0GPmHHvIa/DX0nYGBwhzL/4FhJH/ls+RzOUdP1FcUh0RxhGEZmKZFLF9EoR4mAQYRxB74fXB7yXd2Bpws2Dk9QsNBzo707gaWARYhRhySrLlJjJXedDDOuyYmpxgxhg54MLfo7+aZfConyLWM9P/1B3ohR38ax3GQ4nFH1ORCIbExgDL5xlCADEEIYhNB2pR/A8CiZK4yflNua8oAYvwwICTAtA0sO6MDiUIfM+hjRy4mLoQt4vY2UWOL2HMx8yXM0jAUh6EwjGcVcSOHAAvDMMmYMVl8rMgjFtBwiMgQx5YupJkOc7DuMiaFwJSFi4mNAOR3OscEOJllhCyoTaSLI9dKFxgoyTUFsFDRT+VIsYmIDRnEHQlLoUrXVyTMVGDkczOBUVc6jtLVlYvrlVIJE9kQsRAJE0kMPczQxQ57GEGbuLuFt71Me2OJwO1RqAyTH5nEqk5hVKYIs1X8OIMXy2QMbCMBzI59nTiGTWw4xLJUcTIiESS9lwxCpTDCECkT0MwIDPndHW3S0xSoBDC9lgIoUENxIGGRXDRVIb2J/EuRv1tbB8Ak6A7U8rbmpSNLkFLRH6ipam8i4vJX7xb5mJGL5Teht0u4u0R79Qa7K3O4/S6lao3KxB5y4wewxw8QFycIjTxu7BCKBKk8BdgDlRY4DJVrTFXNRNKIBuOU1U2VzkiASwAT4JLPVfJT1RawkkMAS/DJDwCTFbgNWCpVcq/k0zuKOpAyBSuKE4lKfYbaIV1BMFQf7kLLsIhNmyhOzpKvzTjAiMRm7UBzFXf1GruLl9lauk6316ZQGmJkej/VvUfJ7TmGUZ0ltkp45PBjE6IIOw7IiLQYEVEcqK0UdbUMG0MtjoAmEpeuXrpWiZGVkQhgKWgpYANbeAcwAS1BIXsbMLE7inKi5wqV6usdw50oX2rEBawoWRkFKNX+mEAHIoAktxDbICucUXkII1n5GMuMMY0AU1SxvYa/NUd3+RKtlau0NxZx3Q5mJkd5dIba3qOU9j6ANX4P5EcJzSJ+7OiCidF3VFoELI8IX8djKmAZtT/ENob8FfVS26s2IjEWKl2DQ0BMDPzfgzUw/ncZfTFiA3s1AOUOVqm0DOwUMZGAJV5PxyBnir0LCGNPTDymIYAkKqA3j/NEUYFIAItjLCvEkvO8OuHuPN3Vq3SWLtBbv0HQWCcMXELTIluZYGj6XgUsM3UfVmUPcbZKYGSJIlG9CNsQLxsQ0SOkn1pNAcmB2MEko4dhqI9TnBKjLbZsoKapWopGp94xMSGJdKrnNECWQY0+gUw4Af/vABNxVruTfK4SLYskOqzGUyRMKINPEHbxgi5h3FdAbKUQ8kO5TRniCmFoqWRaZoAddTF7m3jr12ksXqC9dIFwZx7HbWAQEhkW5KvYI/vJTd2napkbO4g1NEVkldSDJVMSwES6OgSx3N9X1Y8jByPOYpPHtgpYRlYlTc1P6uXuLHgqZQpYaohSabsbMMuwBoAFiYQNDNkAHtX9u/R/4ElT6RHbEePiBh3a3V3a3R3coIVlB2SyJpmsjW3nyVgjZM1RDGTQYBlCKdrQWqG3fIXG/I90ly5iNpfIBR0c2yAybHy7iF+cwBq7h/zeByjPHCEzug+cIURGxWaBRxj36Hk7dNw6ftAnDEUSsmSsMvlMjUK2Rs4pYRmZxIvLz+62NmrTQjGsifEfSM1tJ5WcbxqyCCphfnLibcAGhvIuwAbSpQ5SJEskLNTBtvs7bNdX2a6v0OltY1geuaJNrpghlylSzE5QdKbI2SUc08YxQgy/SbizSGfhIs25H+kvXybTXqMQd8k7NrGVoRtnaDtVotp+CvsfpHrgAfKTByFbwYvB8/sEUR83bNPorlNvb9Bze0SB0I4ixdwo1fIUtdIkpVwNx8wnPC1hE7e1KeFHd2zZwJ4ntvw2ephGJgEsjry/B0yNZaKOd7/US8cxoRK+EMuO1XY0u5usbs2xsnGT3dYqAR2yeYO8AJYrUMyOUclPUS2OUsmVKVomhtvE31ygPXeZ1twFwtXr5LpblOiRdxxiK0srMKkbBfzaLKVDJxi+9ziFqYOE2RItv0ejVafTa9L1m9S76+y2Nun2+8SBTc6uUqvMMDlygPHaXiqFMTJmkTiylVxbQq7NO44s8ZyppN3FDu5Im0iYaIi+BoClEqVgCWgp30tRS7x5hBf6auRtR+7q0upvsbJ1g4W1q6zvzuMGDaxsSDZn4NgZsvYQQ/lxxoYmGa+MUsvmyfg9vLVFmjcu0Vu4irm1SLG3SzHuk3NssLK0A5MdI4dbnaF06AFq9x0nNzVLz7LZ6jbY2tmg3tqm4zXphk26bodu3yMOMxSzo4zV9jIzfpjJ4QNU8uM4RpEotAkDmZ1BxjZTL59OUB1YQo8GlOoOqboLsAgvlSWhAAkpVYZ7V2yo4imAxRGu76oLdzIxpuXT9rdY2b7B3OolVrZu0vV3wOpj2RLnCV/KUsrWGK9MMD0yxUS5SjkGd3WZxpWL+Mvz5JqblPsNCqFLxjQx7SzdyGLbzNGrTlI8eJTqkaNY4xPUY5+V+gYbO2vsNjZpe00iJyI0DfpuTBxmKeXHmRzZz96JI0zUDlLOjGFTVMcjFsg2LLKOiSVSlqpnon1ilwegDZxAYttMcomE+bGbGEGNCZPQQoyjgCegCW3Ri6mWikqKG/fA9IiMfgLYznXmVy6xvjuHFzexMj6R6eK7PczQpOgUKToFavkqM7UJZkpVwvVNNn/6EWNjnRGvR9ltYffaGEGI5eTwrTx1p0CzWCOz/yDlQ4fwKiXWenXWWhv0/BZ9v0mj3yK0ILKz+IH8T4FyfkLVcc/YYcYr+yk5Aph4a4c4tDQecMw05tS5D/jkgPWLZ0g5aSqAtjqtOI57US+JvQy5gLjOFLA0K6HOIA13hEpEhISGS0yfkC7tYJu13ZvMr15ibecWXtTAyonc+wR+VwFwsHAik7JTYnZ4mgPDkxhbDdZ/vIC1scVY4FPxuti9LvgBhpXBs3M0FLAhMvsOUDy0j27BYbG9wXp7ndDoEtCl5XYJbYdYvGpgJ4DlEsBEJcdK+yjaY1iUE06WklkNbe+y1Amn/P8HLDMArBm2NYA2Dck8iHYnoN0JCNOUTSphyrvoK2CR0aMX7rDWnFPAljeu0/F3FLBMLsY0feKgT9yX9E1IyS6yd3iGA8Mz2Ds9Ni9exVjdZMT1qHku+TDACCVXYtLBounkaZeGyB0QwGbpFi0W2qust1bxjZZKeC/0IFMCq4Tr2cRBjpJI2OgBZsYOM1rcR8EUwEqYMmmloCJlhjKJQcQkvE7E4W6V1ARCGgXlBirZjDpJ1kEBS4JXASyJk5WppsxMLihUwlNWHZsusdFXidruLDG/foWF1SvUO+vEVp9MwSCbjTFil8DtEvd9ClaB2doeBSzbCti9fJNgaZ1yu0vN8ykro9ZMF60wpm5l6VarFA4eoHBghnYhZqG5wlpzGd9oJFIskzQLhJTwvQwWRSqlSSZHDzE1cohaYQ85s4ZJAYMcZizs39G5DuyX2uvb4dwgT5basPSk/G0Ji1OVVHKmGS7MWP47cI+aB0oSfRICCVkkAcswhTi2abjrLG+JHbvCxu6iciMnF5PLG1iWj+91CfsueSPPzPAe9g/PUOxB+/oivbkVsrt1Kp5PzbTJWhnNPDSCkF3LwR0eoXjwANm9EzSzgQK23lzCp47pBMSmQRjlCIICxAVyTpVhoRSjBxmvHmAoN4ljVBQsIbQiZRoySTSRusGBIqqESVIhjXsSapqQ2YKqcxzHLSQGTKVIk38GluaUkoyQedtdyroLI5ZQSn7TwzCEkvTpRbtstBZYWLnCysYcze4WkemRycbYGYm+XPx+n6yZY6a2h721aaq+hbu4TvvGIvH6BkOeS82wKGYLRKZNI4yoWw7B6BiFAwewpoZpWB4LrWU2Wiv4UR07I/bOwvcsAi9L1qlRLU8yMbKXidEDDJdmyVsjmJQgFqMtKpnV2NKQLMpdweBAGZMsjOZe/o64FgahUQNh+lEiRZprEmInaeABYKKaEoRJ3CY0OSCOXeKwi2G6GHaAb3RodlZZ27zF8votdhsb9CUbYfqYGQiNEM91cYwcU9VJ9lQmGCFLvFmnc2sBf3mJYq/LEFDI5MHJ0AyhnclhTEyT3buPoFZihz4r7XV2Oht4UR0nE2FbJkEfIs+hXBxjfGSWidF9jNT2UsxP4BhVjLhAHGVAYsxBMG46tzMUaVx+m7IKQxDxUIuUgioKrRJWl7SMhvGxSpOm3+Ikq6lZ8kHaMpLzJIUTEId9Yr+tKmlkImLLxXO32dldZn1rkZ36Ou1eHTfqE1oRvhHjej62mWW0NMJkaZgJO0+206M7v0h/YY5su0khDik4ST6/E1v08yWcmf3Y03voFrJsBl02uju03F28qEnGCclYJvRjzNChNjTO5Ng+xkb2UhqaIuOMYIh0RXkFS4NyyZXJKpqWJO9STmGm0pRkJ5IUdRJ23gEsTVHXBx/HcpoY3TuHIZIl6RwBS2NOoQtiIT1wW6qOZGKwfaKgidfdotXeotXdpdtv0nY7tEKPVuDRc30drIRHtUyeyUyRahjgrS7TXbiJ09wh4/VwpBhg5+hLsFwZIb/3MExMs2uZrPW71P02bixxZBvb9MnbJnksCmaOanGY4eoU5fIkTn4U0x6CuAhhLk0BZhOwlIWnXEnuZ1kJgGaSaRUkBKzbnD+GwiCn30gFUaRLTrfTQ5OzEnj5HgRCC0QNJZUSEAY94n6TWLKmttg1nyhsE/pNoqinxNaL+nT8Pu04oh1B25VzRCFschGMZ3KM2xBsrtJduonZ2MLsNTHCCOwsgZ3HHJmifOgYjEyxGYSsdjp0JLOaFXPcx8KjYEu+3aQQW+StPLlMGSdTUbAMs4yh3rGAYRUw7DyGncOyJEeWgiQSakk4ZoMptQFLnY7YMAUtdQy3ARM5GaQ7ErAE3wAzBSuW0le/C16HyO3ieT3cXpOw1wQBTMCKPYKgo+keiSHzBUfFtBeHuE4WN5Oj40e4bkjkhsTdPsOOzXTBIdpdo7N8k6i+QdjaIZYFkjJbtkx2YpbK4RMYtQnWO33WW1082yRXymKaHmbcp2CGFMIQpx9geBFRYBKFonp5DKOAaRYxrSJmpoSZLWFlimTyRex8EcMR9bTTsl6iqrFlaz5uIGWyfvIqivYmXjLN94hmGQJYiBl7GH6fuNskaO4QtLaJu3XCbp1+c4decwu/11BbBilgkvWwIk3rFIp5sE1c08SqDuMMT+CZWYLQROKY0A0oORmGcw5Rc4vW6hy93VU6O+v4bh8nk6MwVKM8tY/y/qOYxWEa3T6Nbo/IFM8rVqJN5DfJBD3MVou41SbqeQReRBhIpjcLRg6sPIaVx3QKmE4RK1ekUBulNDqBUxzCzBYwMkVQZyPjzhGZWc25Sa5RLLcImXBEBayRsl0x8I4CJmy7pwAFu+v0t5Zwt5eJWhta4YnaOwSdHUKvBWFPvacQWmXEtomTy+Bkc4SmAGZhDCWAxbkypuTEnDKWnSdXKJPPZon7bdqbyzQ2l9jaWKLf61Aolhgbn6Q2vY/c6CymmcVtd+h22/h+j0jiyN4WkVsn43cxOy1otcELiIJYk4hJjTFDbGY1v4aVI7ZyCowzNExxZIp8bZxcZQy7PIKRr6hU45SIrLwWjwP1lonxrwwA2xYTBGQMOWJswwdJ8O2u0lu9SWPpKt21G8TNVRx3l0LcIScpZjnCPoYmmIxEvG0RZ1srO25k0MOka2cIcmWs4jCFoUkqw7MMjezBqU1AXvhRjNvYYmNtjoWlm3S7LarVKvv3H2B0ai+GhD0dl7hRx2vv0q2v09xeoF1fAm+HfOySC3wyfohmnNTzJV5PQJNiXGjaBIYjlUw8I4Nn5bAKw5TGZ6lOHSQ/tg97aBwKNchViOwSoZETw5SSLqgOqkabokkmZPWIsaWY0d+lv7VIa/k6zaVruJu3MNrrZP1dClGbXNwjg4sT++pPNJNkmoSGvLszSM+0FTT5K6uXKYySL89Qqs6QG92DMzKJUSoThi6t+gbr64v0e20qlQpjU1MUh0ZUJ/zNbXorS3Q3l1R13fYqsb9FwepTzhhkxc74IUYQac5OVEkLGVI4NjOEVobAdBS0Pg7twCCwSwrY2N77GJo6iFObxpBKe6aigXwgJkT1LVFJ4Yiqkltu4lUdKb+LhAll6O/S216mtXJDQetvzkFrDcfdUcDy9MkbPlkplyF1wWSQfiTzMwlNyR6IKti4UaiH4RSwsiNY2XGc4iTZ4RlyE3txxiexilm8oEezuY3v9Sjm8xTKZS2Z+fU23aVl2otzuFtLRJ0NDH8bJ96l6LgUHQsztoj8mCiUqlZMqN0MFoYl48gQmhl8w8LFphdbdHxTARua3MfYvvuozhwiU5vWtgScMrGopKm19UEJQNhcasOEvGscGWmHggiu4bXxW9v0thborN6ivXaL/vYCRnuDbNihZPgUTJ+sqaaRKArxwwg/kNSiqaGN1BZNYeGhSxR62E4eOzuCb9ZwzQrkRsiP7aG8Zx+5qXEo55MWhUgiihgj8PG26zQWV9lZWKC/tUrWbVA2uxSMFna4DcEusS9VK5NQcl0S8lgOpiNHBsNJ7JeHRS+EThDRDSxCu0CuMk51ej/DM/dQmtiHVRmH3BBYBTBzhCpdYmISp3i78t3VzKrET9INE0jJFVs8n9chbG/jbS3TXZ+ns34Lb3cFOjs4QYdc7Cm4pvY3RISqClLxMYl10FlV9TjoaWeOLattDdGNy3TjIlFuhOLkXkYOHKK0dwajWiTUOFVKcSb0erRX1ti6tcjuwiL+zgZ5v82w4zJk9ciEO8TeLr7n4kkLgZVX7yb3lvhSq+2WSJej6ugbNp6AYOXIlEcYGt+jR35khkxlHCM/BLaAlU0cBdIxJJwsUcncwOhLGK3FjVBixCDpg5GoQY1Hh7i1jbu5QndjXm1If3eFuL2LFXSxhFZIPkrDpiR1KQNVwCw74cxBDzvoIXW9gCKdqEDXKBGVRilP72f04EFKe6aIyg7dyNUiSy6bwXQ92ivr7C6t0VxaJdzZIttrUKFHxeyRj5vg1/F8D9fI4jslQiubcCjDVMcjKiWgxU5OOZiRK2IWhiiNTFGd2qte0irW0nxaDqShxRCPKoClJDa1YZkBD3O1vUXskDB7aSgST5lEVFIkxesStXcJm1u4u+t0NhZwt1eJug0it03gdogkEtD2gaRDRwYtVzCjgEzoIv7GMS0t9XtWhagwjD08SXF6D4WZaYxqjnbUYaO5ST/0qJRKGlOaXdEjj2C3hb+xhbe+jFHfJOc1KdIma0jWN6JvOPSMHJ5IlDid2MCLUKmKnTyZYoVCdYzi8DjZ2hiFkXFy1THMQkXZvzQCJB1Jwv4zGJaEUFLXSNP0coadBt+uUAMtOUlCLekP0t4JiS0NIbE+hmRN3Q5hr4Hb2CCobyQgtsXVN/DkO18I7CANZyh+Ei1k4oCCeGCxadkKcXEEhkawqiPY1SHCUoYmXTa7G6zsrNLzuhQKOSqFMsPZCiO5KoUwQ7DbxltZxV9fwWzvkA1aOJHElAH92KAnqieSIelq0yGSw85h5kpkyzWKtXHyIxM41RGcQkJYhagaEltGpo5Xahmm5YAcaUYwyW7FWFJlEi/p+i0sy8IUQy0mPBLjHRKHofZISPOIJV0ypGkdtw3dBrR3iRo79Bs79BS0LkEgjSFp/6KkiGJpQzHI2w65fFFth1kbx6gOExcLBKbPjtdgubXMUn2BtfoqHSmGWCbVUoX9Y/u4Z+oeJorTGH2I13dwV1cJd7cxew2VfgnV+mGIL5ItUpnJYWUKCoiAZReGyJRrZIeGMSsjIFIl9jQyMCTFI4fY3kjSWxJ/20mcqaWypHQmdtWwpGdDOhD9enKSXETcs9ADdc9JJ45lGdhSYYkDgqBHT6Vql7jbIG43CNp1+p0mnsScUlazbTLZLJlMBtt2yGYKZDKFZHASngxVMSplJD3VdOust1ZYbMyx1lqg3tvS1gMpzxWzJWZHBbCj7KnuJx8VMJsBNDrEnQ6G1yP2ekpDwkikOzErsrRitwy5Z6ZInMkTZwqQK0JW3he0KuVkstjqmESaEkOVdJiljV2aHxzUGiUhkLYK+P0trNSrRbGFHxnCAZOOlaR3ib7r0Wk1aDd3aNW38XtNbOkglDDF7agdC6ReKVVS0XfHoVAoUK7UqI1OURKXbTh03YB2GBNkDOySRWD12eqssrRzjc32Io3+Jl6Y1BjymSJTw7Mcmryf2dphcnGR3lYPd7uNE8FQMU8+axNKb6zfI9asbo9Op0e906PZD5SoWoUh7OKQqmcvNHDDWOuepaEKlcowlaEhCrmszvV2NVGlLckPDlrAJIpJymyNZZxsHitbUM/Q92MloHbG0qKqF4QsbWxz4/p11hbnae6sa7tlOWeTd0TyfIzYJ5bcVr9Pp9MmDEPK5RLTs/s5cN8JpvcfwbZyrK1vcXNhiXqvQW2qwvhslba/w/L2VbY7i+y2lnD9NtlsjkKuzMjQNPsn7mdf5QgEDreuLLM6v0YlX+LIkXuZnp4Eqav22xqT9uo7rK2uceXWAtfnl2i6AeWRSUam9qjx36q32a43NSIZHZtg//6D3HPoANPjw+RtqZilPSlhhBnFONogmGYnrLR7p19fwc7ksCWXbti4IbjCljHpdfssr29w8co15m7dxOt1qZbyTI5VGa2WKGRMpXeWdL/EIc1Gg+WlRTY2N7RjenrvAY6deJyD9x0nkytyY26Fv379HXOLc0zNjvHIz45RHDLZbS9Q7yyx3VjE9VrksnkK+bIWM2bHjjGW289uvcsXn33HpQtXGKmO8Nyzz/DAsSMamRh+B8Pt0t7dYX5hka+//xtffvcDu12Xffcc5f6HHqNYHWVzt8ny2jqLK2t0un2mJiZ45OGHePj4MWbGhrURxhbUUsAkTT+oVUpDs0qY19q4o5KmdI6a9MOIRtdnbmGFv126zOUrV2i3WoyOVLn30H4O7p1hrFoiZ4t9k8a2pLGuUd/l5q2bzM/P0XNdRidmOHriUQ4feRAzV+DC1Vuc/ug8Fy78xOTkCC++/DSH753GsNq0uivUm6v4fodsJksuV6JSnmJ86CBONMyNhWU+/PA83//tAuNj47z5i9d46vGHyQrXi3rYvku7Ifef5/wXX3L6/KfstPsK1skX/4GJ6VkarS5Lq2v88NNFLl26rIH6Iw8d56VTJ3nw6CFGy0WtiBvS4ThIzSddxTjOoBnFbyuNiISH2FlM26EXRNxY2uLMp3/lk88+Y2t7mwMH9vPkzx7nkRMPsGe8Rjkj/aRJiX3QaywNISvrKywsLrBTr5PJF5g9eC97Zg8iDeY/XLjC6T+f5buvv6eQz/HyC8/w8ktPMjtToS/xq1vX/JrQOXEUhewIGavKVt3jq29/4vTHn3L56jUmpyf59W/f4LlnnqBoWUhDuhMG9Dod5hcXOffZF3x49hz1do+HH3+KV954kwOHDqlT2G52+PrbH3jvvfe5duUKszPTvPnqK7x46mn2TY2RNU2VMiuS2FRCNemdlfGkgBF0CULpJJQUTQ7DtNhodPjqh8u8+5cz/PDjBcqVIU4++xTPPP0E9+zfw1AhS8J8pY4nyhtjGVIfDGm0G2xub1FvNjT4Hh6fYGRknI4f8s23P/L+2x/x7Zc/IJ3fzz75M373m9d49MRBDMMnjPra5Ku9sHYG28zjujaXr63y8SdfcO6zz5lfmmd67xS/+w9v8vJLJ6nmCkl0Ig0ursviyiofn/+E9z/8iO16i8eefJo3f/0bjtx7SPlmq+9z8cpN3nn7XT49f45SPs+v3niN137+Igdnp3AMU22X+E4RJDX+ptRXBx2IYT/hXUJdnRxeGHF9cY2/nPmUd/5ymrX1TR56+CHefPM1Hnv4GCOVYkI30vgzkmBZ6IRpYZmWtkO1e11ava4mfnKFPMVCiXbf5fPPv+WP/9f7/PD1BcJeyIljD/Iffv9rXjr1CEMVaa9MO7HVx0vgbrC94/LXry/z4ZmzfP7N16xtrTCzf4J//Odf8dqrLzJWrSEJaWkACIKQ5bUNzpw7z1vvvsfmzi5PPPUMv/397zh25JDGthKE35xf5f33PuD9d9/Vytiv33ydN155mQOzU5ixoYBJNcoQwKSKpo0rgx7XyCPUTmoTwzLZanX58tuf+NO7f+GTz78kVyjwyzff5FdvvsLemVEcWyrjKQ+OQ8JIym4BlmViW1IVMPGiEC8MCSSgt2Icy6brepz9+Ev+/f98m+uX5wh7MdPj07z84ou8+spzHDw4SbmU9tOm9cBOJ2ZuYZsvvvqRTz7/gh8u/Mjm7hqTe0b47R9e5403X2ZmYhJb2ynFVkesrG9x5ux5/vT222xu7/DkM0/zj3/4PQ8eTgDrhjHXbi7y3rvvc/b0GUrFPL958xe89PxJZsZHtFQk2pKxkvZ6AU1Qy4oXTRrqZNJJ4Cw5rYW1TU6f/4K33vuAH/52ganpGf7lX/4Tb77+MrWhrF5Qy3FqvyRhFyShlClCIVtbpIwCvgT08r16UZNOt8df/nyO//t/vMfOZgsjlJ4em3sPH+aFF5/hZ088wPTMkE5KJNj1IzY2ely7vsKFi9e5ePkKl69dYXVjkepIgVffeF4BO7h/HxlbTD8EYcTq2janz57jrbcEsG2efuYp/vCH33P8yD1q0Nt+wN8uXuGD9//MpZ8usGd6ijdeeYXHHz3B8FBJN5bI/eVcbSoUcxXFFLIpD9OCpcQLKHdIAAAVHElEQVTdhvSNhly9ucAHH33MB3/5iKvXbnLw0EH+23/9V9545QXyjnpcBUvEVtvL0w1S0huqtfI08BbuG6Qd1yKR9WaTd989zbtvncaI8+SyJbY2t1UyH3/iIV559RRH799LPpvwoWbb49atLa5eXWB1dZvtHfGAt7g1dw0nG/HMyUd54xcvcfToveRzeU30eUHEyuompz8+z9tvvc3W9iZPP/0U//iH33L8yGEFodHr89W333HuzFmajSYPHDvK8ydPcvjgPnKOo+AI208EQiqNIUEYU8qlgEmDbSghhWHg+iFXrt1Se3H23HmuXb/F7Ows//X/+M/88rWXKDmJFAr4onxJRkO6EgZsJenISCJPQ72SeFJxKovL67z73hm++uonpib3UakOc/naVRYWbzGzb4xXXnuep559mInhYWX6azu7XLo4x41ry9hGgVy2zK0bt/juu6/pdRscP36Y115/gccefZBKuai5dzeIWFzZ5MyZc7z91ltsbKzx6GOP8MtfvMGRw4c00SnAX7l8iYW5OUaGh3noxAmO3Xsvw1Up+srGsUhNjqMhobgz8ZaQdVIb1tMuwwQwkbDL125x+uOzfPLJZ1y9dp3pqSn+9b/8Z379xiuaP9ftLwKLbG6QQzcJpCX2dHtMUgRNtp2IJHZ6fX68dJO/fPgJSytbPPDgCcYmJ/jy26/59IvzGBmfF15+ipdfPcW9hw7p9peF1RW++/YSc9dX2TO5n4Ozh7lxbY6zZ86xsbbMoYMzvP7685x85hFGakOSiKLnRywtb3L27HneffcdVleWOHr0CC8+/zyzs3vodFqsra6ytrKEY1kK1sMnjjMxOobj2JqxSCr9iaF3xD6kH2XtNEXdTT+QxgvxMlduzPPRmbOc/+RTLl++zMTYGP/tX/+V37z5GqVsuptDq+KBXly9h17YTLusU7nTfjOUfgjD/uTLv3H23NeaYDz10kmm9kxz+pPz/Psf/52VzVs8+tSD/PJ3r/GzJ54gZ+W5Pn9Lmb0A9tgDj/Hk4z/j2sUF3vrjB8xdv87M5AhvvPE8P3/xSUZHq7oPpO9FLC9v8sknn/LB+++zuHCLvbN7eOSRhxmuVVlbW2FxYY5+t8vRI/fy+uuv8/D99+M4sr3ndlcqYSit9UIlkv44wbAwkLBOWgoXchaGEfMrG5z75DM+/Ogjfvzpb9Sqw/z2N7/hF2+8yvTEKBnb1qA0SWkn/EtTyqkKasUmbQGVa4qELW3ucPr8X/nq65+ojgzzwksnmdk7w5fffs87H7zL3y5+R7mW4+lnn+DUC6cYGxnnwoWLfP/tRUq5CieffoZ79h/g6sV53n7rz/z0/Q/kcw6vv/o8v/nly8xOjitgvi9Gf4ezZz/h7XfeZmV5kaNio049x9jYKEsL81y6eJHFxQVqlQovPH+KZ596munpKTIZW01H4Etay8RxhCYZ6kh8P2Y4n3rJQU5/kP7ZrDf469ff8t4HH/DV139V9E+dOsXrr7/G/UePMFQopH39g+7idGfuXRu47t6EI4DeWlnjvQ/PceHSNfYfOMALLz3LzN5pLl+9xblPP1G13Nxe58ChfZx87iSze2a5du0GSwurPHD0AZ57+kmGhoa4emmO99/7kC8//wLP7fPzfzjFf/rDr7hn7x7d7CCSsbq+w8dnzvOnt/7E2toqTzzxGL/4xevqDZeWlvjhhx/5/vvvNNS7//5jPHfyJA8+8ADjo1p51C4jibgzjq0SJtf0g5ixAWB9KYeHA2ph0nX76sIFsDNnz1BvNLj//vv51a9/xamTzzJeq93pZtdaQEQshlLslWWrsRRJDiNppEtasK/OL/DHd97j1twiJx46walTzzCzZ1Ind+HSZc6e+5hvv/1Ws5oPPvigAtbpdMnlcpx85iQP338YL4q5euUmpz/8mPPnz7G1tcXzp07xX/7lP3LsngPqjGQs62s7nD5zVgHb3t7h+VMn+af/+FsOH9zP1k6THy9e4ezHH/Pdd99quPPII49w6rmTnDh+lGqxQD8IcYMkvyXzkcqXeMvaQCVlZVw/0KShZUseO2J5bY3PvviCDz78CxcvXaRUKvP0s8+qaB+55xCVao1cNqv2S6tFgYixQdayNK8k77vdnm40sDJZbiws8v/86U+sb2zy3HPPcfLZJ5kYH6HZlmzIOp9+9jkffvghq2urDNeGmZic5MD+/Tz44AM8fOIEe8aHdSJz8yucO3uOjz76kOWlZZ5+6mn+93/5Zx46dq9OyvdDtWGnz3zM2++8w+7uLs89+yz/9E+/54Ejh3C9gPmVdb759ns+/+xz5ubnyOdzavwl9Hvgvns1LSWL7eliW7rRTI7yoAjix2IsfQLZaWY7OBY0uz2uXr/ORx+f4dz582xubbFn7yyPPfqYGtCDhw4xNjyivEVecgMBTOyVkFgBq75Tp93tkSsNMb+ywh/feotWu82rr77Ks089wWh1CC+KaHddvvrue/701lt88803eJ7H5OQk//Dyy/z85y9zYO8e3R0i525s7PDJ+U955923uXHjFo89+ij/2z//E088/CA5y0oAWVjl9OmPef+D99jdrfPUk8LDfsfD9x9RuyRNLfPzy/z1r19x/pPz3Jq7xfjYGCdPPsupk89wz75Zsvk8vhZAzCTjrC1VqZd0/YSRyxKZYrzTILrZavHT5ct8fO4cX3/zDVs7OwwP1zh+/DiPPvoo9xy6h7HhYU3FJBsDDA2R2q0225vbbG9v4wcBleFR1re3+fNHH6nqi2d64vFHGalIG7g42pjLc/O88977/PkvH2pmRNj/7377G1588RS1gnRIJ3nPbrvL+U8+57//j//OpUuXuP/Y/fzhd7/jhWefYrRSptf3uX5zidNnzvDhR39hd2dXVe6Xv/oljz18nEpZ9m1G9LouN+bm+OjMx5w9d1bP27tvH08/9SSPP/ooB/bvpTA0lEYuyYb/24D1vXTvo5lQUPEKg4czbO/u8tPFS3z59VdcuXqFbrdLtVbj4MGDHDp4iPHRUc3dS+hjW5ay4ka9roD1ez2NQ2sjo2zt1vnq2280E3Lq+VOcOHGcsWHZlmervVvbrfP5X7/mz3/+s6rtiePHee3Vn/PAsft0X5BogRRG/L7Lp19+xb/9278p5dm3dx8vvfA8zz39FDMT4yphN+cW+eLzz/nss89oNJscO3aUl156iYcfOs7IcFWNuSzUdr3BN9/9wKeffsq1a9fUtOzdu5fjDz7I0fvuZWpmmnKpTE7S15ZsnBlImBep2Mmuf8la9FxP9yLms9KpZ7LdaHDh0iV+uniBxYUFlQDxnFNTk9SqNVVFoRW5rLR1Q7NeV9AEyMmpaSq1mgJ249YtnGxWjf6R++5jYnyMUiGHbRipfVpM1H9zS9n5E48+QqVcVvsqKp/LOIS+x1ff/cBbb73FzRs3GK7WOHr0KI89/Ah79+zR1Pjy8go//vgjP/30ky7wgYP7ePzxxzl67Bhjo6Oah8vYFn4Ysrq2oYlEOX9+fp4gDJiZ2cN9R+7lnsP3MDk5Qa1aUdNz57kVKUkTWyQXETWScMByxONZBIGvoEkgK55pcWGReqNORuyX7Ft0XVXlcrGkn7ndHv1+j/LQEHv2zJIvFhWw7Z0dLMdhZs+MHiMjI1p8EMCl7tfqdHXwjVaTw/ccZlby9aaJL1tppPc54xAFAdfn5vjxbz+yvbWl2ZFyucz05CTjo2Oas2o0GiwtLrG8sqxEfGJijIMHDzA9Pa3URDyvSJkh/Wt9V+3cyuoKS4uL7OzuagFHONv09Axj42MKWD6b0TxZul8y2aWm4VHaoy72TJi/TEbE148jvCDQFVtfX1fvE/gBrtvH7cm2ZYtioUg2k9GCru/7lEolxsfHsaWFXJrh+n3teSiVi9r/JROVcEQ3helO6oj1zU08z9XflXI53DRTIBKcLF7Atqr8pk5WJEoO0YahoTJZJ6NOQ1Sx1Up6K8vp/UrlUgpWRu8rmRVZcQG1026zs7tDfVd29QbkczmGKkMUiyWKRSkTyh7MNKcvhUg5SXRYJEXqihLTKDcLfK1lWrath3rEMNR+BhmY2+8TBoGudDab1d+Kl5TP5FrymdQ8BYxQW6KS7KWsooCcbPqSvJMUjwM9VL1zOf1MFkkkwUlKXCptMk45RxbT83y6sqFLVDab1QUTBxREkpJJwjblUbIoei/Z8icMfrCXarDTPanDyoIIlxvsPxIV1UqSZVDKl9Ino/hSoA0UoMGzFwR1fR8L1UjAkEsLSINnVSRPF0hiriRATW4koOkENVQS75sEsLookpmVVG/K3yRol9SM73s0Gk3lgSIpMinXcxUgaWqRcEykQd7LJASIjLQzGYZKs0i7fGbL5tQ0JSPX1gUUKfJ9BcK2LS0uS2JQ0unyXiRNGnFkbklNVQrQdiIYnqd2XOxxPldIK9+ed5t8SrpP0hsyOQVA0jiOo6Iuk+/3XZUKmZAiL02/4h1FZT1ffyMXl9WW7+UzfSqBTCxIwNYBx8k95PNSsaRquL29q3aqNlzVjScCmIxFpVval+KQQDsMk6KEI5zRdvTevvS2ysOPNKZNXom2JGMbqK8AoWCIgAQhmWwCjtjpBDCxlZnEXoaRapLMVc7LSvOwbvmWLcnag5L0eKnkyCt9CFEiQGKYEzsnYp1IVbpHQvrB5Ldqb8TjWomEGYlaa4wqbcOhn6qXgJ9IsGyQktYmkXDhb6rGuax6RWFeMhmhInJvSYXrc3XSR0HoQ5FExSxTpUdAUGcl4YyZbk9OibRIYbJYIoGSxkoWTzRHJEqur+ootY1YSmrJNcSUJFpj4UjrgSaopVXprg3x2iMqT2RKJUBWUTsJxcb4iY2Ri8nKycWTtPSdB4LIuXKOVip1JZMu0WSXinTJJODKS5rsJH5M7J6ArXlutY2SGhbplusnAItEWrr6Kjn6NKnkOToC3sAByNicjKOSMZiL2rNU+gaPwBHbOPhs8EigwXcDoZFzxD6LqbCstMwmhl0nJBIljb1hqPmibqerdqFQLKqY9t2+Mm0BQ8VYG/BkRa1kYtIBZJn6V64lDF5sk0xeMnIiOTIzCarFpshvJPgdSKqocUba1cOQdrNJv9+/7YTE9vmBPHXFpFAqUSwUtOnXE08p49f7RXhuIjm5fE7bDeQ+4sllTGI7B6Bqo0wmo5RIpE8WShZGNcM06fV6ahdlzPlCQZ2UKX1jqpKpR9EOMSmTiT3Z2mZrc0N5lqRxhSJIqLS1samyKN5InwsWRXox6dYRgyvqIPxNgJPB9Xpd2u2WJhKlM1oGt7WxofXDQr6gDStifOV3cp9arabSJnxvZ2dHVU3sh4AgNk0kqVKpMjI6rPcRNe52OonaR7IYHbVFQiGqlareX+iFqJ44CbmvLHS5PEShkFdHI70gYlcFUEkyFApF5ZlyLaE/whcVtGx+UDVK2jXFOou0yIpIQ4cQOVGpibFxKkMVGo06a2trWn+UicqKC01wxEhKi6X2mJkpYAlnksE0mw0c22J0dATf81helM0LQmzLOkCxJyL2kxMTmqWQ/JmQXOF7MsFsToISdAIiMdXasFa+ZZGEpMqRPCssptls0ut2laCOjI4qvxLOWCwWlVt1ez29piyM8EBZFAF0QHOq1RpyyG/k89HRUSYmJpR827cr36nLl5UVVROxXlleZv7WnF5cUtQSgkiFZW19TaVrqFxOeFocKWB2JnkYkMSiprhqEX8x5J12GiY5TE1NEHg+83NzOqkBeZV7iNQKE5+antbry8TX1taVY+Xz8kQTtNFF3ldrVWZmZ8nnCzqx3d2dZIt1DLv1uoKkff5jozQbLQVfqIpoiYAu5LtWG6ZSGboNmKio2Ff5fHR0TIWj1WozMTHO2Pg4ubxsvxmU2fSxLL6qghhUSQbubO8oaGIjBKxqpaL6noREGQr5vKqc2BEnlS5N5Yph1kqbGOqYXq+jsaUYaUnZCF9YW1ml77ral1UqFjUVJG59uFZjZHRMUysidbtbEsB31YYKYLv1ZNVLQ2UFN5cv6HuZnKiTpJMb9QadbkdVTqRIgK/XGwqg5LnkXgJosVTS96LSYpvFsUkcLRX64ZFhXVAZo4xJzlWSLZ5XOxAlWSZ8KY7IZmTzuKHGXUATaSsXi7o6YiMkRhwYffVQUu3OJgRSWLlMVDmQuG8pxnou7WZDrykqKb8VNRBvWy4VNWDvdUVN+qrmQ5WKAqaxZUPaQF0FTF4iPa1WU+2JhE7ZXJ5ev6tSo5lRKdK2W+os5DflUol2u6OHqJ/MQXik2DzxoiK5Yu8kwyK2W76TDp1qVWytpwDKb0TrxKGIjU56XAMJuCXjFJF1EuMnfER6w8RTCMsWoykEUrlYICFT6iGFVIo6ahE4IX9CJ8Qgi5SJHet12vo7yTzISokHEmmWtInYDrfbTxbCtnUSYpvE64mnlt+rOpimSlO321HeJOospkAkM/Fy4pnR64idUyOfzdLv9VUYZDFyElEEoUptwui13SThlbInqttVSS6VRKKTuFpUVb2v51EopjzMFbIq5WwhdppilvbrWO1NFCTxmHwudinxRpLDl5SjPErGUpulJbowIX+aiJQJiKeU+EwYdByREzshZNAXGpOEUEITNFhPY887MaaB77qJF85kVHpE2mVRBBwBRK4lCyFHwqeExsgmiyTVLlIjbF48raicSorUIFKCq+RW+XnCGRNKAln1ygnd1ihGY0x5llBKK9xB46sE2fr8iiQ21H6JdDuqdLQMYkb9LiWt2q4uZFP7MiRKSB5ZIIPR3WTa+y/SmzxNKSmRJ5xPJyk9WJGw6+Q3t+8hT5IK0gBaJi+TSld9QJIH5FI4lAbwgzENAvrkGQrp5AfBy93zSALvJHJICijaNGQlTxDVcUqBOn3Wo9jhpAMx5fkDT6MlIZGeNDRKtqqlD+FRA5UCmj4yV1ZIckC3n4uULFuaLtKnoSpVGEQGkp1VsOSSuijyeMA0ekhDs7sDeu3YELXRuDWRBpFksY9yH5FcWQxtG0/BkmEmsbCAmUQpg7AtabFPFkCOJJORNp4kuCp4g+hAH5s1yHYkvTt3AqP0qSn6o3RPUnKFFPE7X6TLcvvEwSML0jvq10nIoptD0ngyif/uGuDgEZ/awXxnNQfPObv7Gjr5dLGUsUvDgzSNpPZrcK90BLfBULojZuQuyR4syO2nhN71YLUE7L8Hc/B18oS6//X6n0bg/wW6N9HN0J3gT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24" name="Picture 4" descr="CMR College of Pharmacy updated... - CMR College of Pharmac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"/>
            <a:ext cx="1295400" cy="1143000"/>
          </a:xfrm>
          <a:prstGeom prst="rect">
            <a:avLst/>
          </a:prstGeom>
          <a:noFill/>
        </p:spPr>
      </p:pic>
      <p:sp>
        <p:nvSpPr>
          <p:cNvPr id="30726" name="AutoShape 6" descr="CMRCET HYDERABAD - 2021 Admission Process, Ranking, Reviews, Affilia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DFFA99E-F018-8D26-1DF7-316E0E020E5A}"/>
              </a:ext>
            </a:extLst>
          </p:cNvPr>
          <p:cNvSpPr txBox="1"/>
          <p:nvPr/>
        </p:nvSpPr>
        <p:spPr>
          <a:xfrm>
            <a:off x="337792" y="274320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Batch No.:80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4997AF8-6B6E-040B-FF07-B099985FAFAE}"/>
              </a:ext>
            </a:extLst>
          </p:cNvPr>
          <p:cNvSpPr txBox="1"/>
          <p:nvPr/>
        </p:nvSpPr>
        <p:spPr>
          <a:xfrm>
            <a:off x="238539" y="6229290"/>
            <a:ext cx="8753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Batch: 2020-2024 			                                                             Major Project Phase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04800" y="4572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Problem Definition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8381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challenge of detecting fraudulent transactions in </a:t>
            </a:r>
            <a:r>
              <a:rPr lang="en-US" dirty="0" err="1"/>
              <a:t>blockchain</a:t>
            </a:r>
            <a:r>
              <a:rPr lang="en-US" dirty="0"/>
              <a:t> networks has long-lasting negative consequences for the economy and trust in </a:t>
            </a:r>
            <a:r>
              <a:rPr lang="en-US" dirty="0" err="1"/>
              <a:t>cryptocurrencies</a:t>
            </a:r>
            <a:r>
              <a:rPr lang="en-US" dirty="0"/>
              <a:t> and </a:t>
            </a:r>
            <a:r>
              <a:rPr lang="en-US" dirty="0" err="1"/>
              <a:t>blockchain</a:t>
            </a:r>
            <a:r>
              <a:rPr lang="en-US" dirty="0"/>
              <a:t> solutions.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study conducts a comparative analysis of supervised machine learning and deep learning models, including SVM, Decision Trees, Naive Bayes, and Logistic Regression, to determine the most effective fraud detection algorithm, considering the trade-off between accuracy and computational speed.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primary objective is to identify users and transactions with the highest likelihood of engaging in fraudulent activities, enhancing the security and trustworthiness of </a:t>
            </a:r>
            <a:r>
              <a:rPr lang="en-US" dirty="0" err="1"/>
              <a:t>blockchain</a:t>
            </a:r>
            <a:r>
              <a:rPr lang="en-US" dirty="0"/>
              <a:t> networks.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3" name="CustomShape 2"/>
          <p:cNvSpPr/>
          <p:nvPr/>
        </p:nvSpPr>
        <p:spPr>
          <a:xfrm>
            <a:off x="457200" y="358140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/>
              </a:rPr>
              <a:t>Scope of the Project</a:t>
            </a:r>
            <a:endParaRPr dirty="0"/>
          </a:p>
        </p:txBody>
      </p:sp>
      <p:sp>
        <p:nvSpPr>
          <p:cNvPr id="84" name="CustomShape 3"/>
          <p:cNvSpPr/>
          <p:nvPr/>
        </p:nvSpPr>
        <p:spPr>
          <a:xfrm>
            <a:off x="685800" y="129528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04800" y="4572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2800" b="1" dirty="0">
                <a:solidFill>
                  <a:srgbClr val="FF0000"/>
                </a:solidFill>
                <a:latin typeface="+mj-lt"/>
              </a:rPr>
              <a:t>Scope of the Project</a:t>
            </a:r>
            <a:endParaRPr lang="en-IN" sz="2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676400"/>
            <a:ext cx="8381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 advanced machine learning models for analyzing and predicting fraudulent and legitimate transaction frequencies and volumes in a </a:t>
            </a:r>
            <a:r>
              <a:rPr lang="en-US" dirty="0" err="1"/>
              <a:t>blockchain</a:t>
            </a:r>
            <a:r>
              <a:rPr lang="en-US" dirty="0"/>
              <a:t> network.</a:t>
            </a:r>
          </a:p>
          <a:p>
            <a:endParaRPr lang="en-US" dirty="0"/>
          </a:p>
          <a:p>
            <a:r>
              <a:rPr lang="en-US" dirty="0"/>
              <a:t>Evaluate model performance, considering accuracy and computational speed trade-offs, to identify the most suitable algorithm for fraud detection.</a:t>
            </a:r>
          </a:p>
          <a:p>
            <a:endParaRPr lang="en-US" dirty="0"/>
          </a:p>
          <a:p>
            <a:r>
              <a:rPr lang="en-US" dirty="0"/>
              <a:t>The project also aims to pinpoint users and transactions with the highest likelihood of involvement in fraudulent activities, enhancing fraud detection and prevention in the </a:t>
            </a:r>
            <a:r>
              <a:rPr lang="en-US" dirty="0" err="1"/>
              <a:t>blockchain</a:t>
            </a:r>
            <a:r>
              <a:rPr lang="en-US" dirty="0"/>
              <a:t> network.</a:t>
            </a:r>
          </a:p>
        </p:txBody>
      </p:sp>
    </p:spTree>
    <p:extLst>
      <p:ext uri="{BB962C8B-B14F-4D97-AF65-F5344CB8AC3E}">
        <p14:creationId xmlns:p14="http://schemas.microsoft.com/office/powerpoint/2010/main" val="1896597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3" name="CustomShape 2"/>
          <p:cNvSpPr/>
          <p:nvPr/>
        </p:nvSpPr>
        <p:spPr>
          <a:xfrm>
            <a:off x="457200" y="358140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800" b="1" dirty="0"/>
              <a:t>Literature Review</a:t>
            </a:r>
            <a:endParaRPr sz="2800" b="1" dirty="0"/>
          </a:p>
        </p:txBody>
      </p:sp>
      <p:sp>
        <p:nvSpPr>
          <p:cNvPr id="84" name="CustomShape 3"/>
          <p:cNvSpPr/>
          <p:nvPr/>
        </p:nvSpPr>
        <p:spPr>
          <a:xfrm>
            <a:off x="685800" y="129528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DFD025B0-0530-AD75-690D-ABD1D19479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13244168"/>
                  </p:ext>
                </p:extLst>
              </p:nvPr>
            </p:nvGraphicFramePr>
            <p:xfrm>
              <a:off x="-2464904" y="4499941"/>
              <a:ext cx="2286000" cy="1714500"/>
            </p:xfrm>
            <a:graphic>
              <a:graphicData uri="http://schemas.microsoft.com/office/powerpoint/2016/slidezoom">
                <pslz:sldZm>
                  <pslz:sldZmObj sldId="407" cId="0">
                    <pslz:zmPr id="{C0C948FC-194C-4D21-8F5C-5D65CFB8A97A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hlinkClick r:id="rId4" action="ppaction://hlinksldjump"/>
                <a:extLst>
                  <a:ext uri="{FF2B5EF4-FFF2-40B4-BE49-F238E27FC236}">
                    <a16:creationId xmlns="" xmlns:a16="http://schemas.microsoft.com/office/drawing/2014/main" xmlns:pslz="http://schemas.microsoft.com/office/powerpoint/2016/slidezoom" id="{DFD025B0-0530-AD75-690D-ABD1D19479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464904" y="4499941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7705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39" y="-9939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table for the existing system</a:t>
            </a:r>
            <a:endParaRPr lang="en-US" sz="2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C7B0E5F3-E63A-E40C-3B4F-FF4E3A186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788976"/>
              </p:ext>
            </p:extLst>
          </p:nvPr>
        </p:nvGraphicFramePr>
        <p:xfrm>
          <a:off x="59636" y="381001"/>
          <a:ext cx="8991600" cy="563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103">
                  <a:extLst>
                    <a:ext uri="{9D8B030D-6E8A-4147-A177-3AD203B41FA5}">
                      <a16:colId xmlns:a16="http://schemas.microsoft.com/office/drawing/2014/main" xmlns="" val="432745929"/>
                    </a:ext>
                  </a:extLst>
                </a:gridCol>
                <a:gridCol w="1128818">
                  <a:extLst>
                    <a:ext uri="{9D8B030D-6E8A-4147-A177-3AD203B41FA5}">
                      <a16:colId xmlns:a16="http://schemas.microsoft.com/office/drawing/2014/main" xmlns="" val="1998233565"/>
                    </a:ext>
                  </a:extLst>
                </a:gridCol>
                <a:gridCol w="1096475">
                  <a:extLst>
                    <a:ext uri="{9D8B030D-6E8A-4147-A177-3AD203B41FA5}">
                      <a16:colId xmlns:a16="http://schemas.microsoft.com/office/drawing/2014/main" xmlns="" val="3760181125"/>
                    </a:ext>
                  </a:extLst>
                </a:gridCol>
                <a:gridCol w="1918301">
                  <a:extLst>
                    <a:ext uri="{9D8B030D-6E8A-4147-A177-3AD203B41FA5}">
                      <a16:colId xmlns:a16="http://schemas.microsoft.com/office/drawing/2014/main" xmlns="" val="1470764825"/>
                    </a:ext>
                  </a:extLst>
                </a:gridCol>
                <a:gridCol w="1978637">
                  <a:extLst>
                    <a:ext uri="{9D8B030D-6E8A-4147-A177-3AD203B41FA5}">
                      <a16:colId xmlns:a16="http://schemas.microsoft.com/office/drawing/2014/main" xmlns="" val="3423994347"/>
                    </a:ext>
                  </a:extLst>
                </a:gridCol>
                <a:gridCol w="2289266">
                  <a:extLst>
                    <a:ext uri="{9D8B030D-6E8A-4147-A177-3AD203B41FA5}">
                      <a16:colId xmlns:a16="http://schemas.microsoft.com/office/drawing/2014/main" xmlns="" val="635663868"/>
                    </a:ext>
                  </a:extLst>
                </a:gridCol>
              </a:tblGrid>
              <a:tr h="1582251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 and Journal Name&amp; Year of publication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Statement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Proposed solution/Method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 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4428592"/>
                  </a:ext>
                </a:extLst>
              </a:tr>
              <a:tr h="168752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Ranjitha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.H1 , Prof.M.N.Chandan2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 Machine Learning and Blockchain Based Efficient Fraud</a:t>
                      </a:r>
                    </a:p>
                    <a:p>
                      <a:pPr algn="ctr"/>
                      <a:r>
                        <a:rPr lang="en-US" sz="1400" dirty="0"/>
                        <a:t>Detection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Enhancing Blockchain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 Performance: The study likely provides insights into how different algorithms perform in blockchain fraud detection, highlighting the strengths and weaknesses of each.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7843794"/>
                  </a:ext>
                </a:extLst>
              </a:tr>
              <a:tr h="236902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Tehreem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Ashfaq 1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Rabiya Khalid 1</a:t>
                      </a:r>
                    </a:p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Adamu Sani Yahaya 1,2,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Sheraz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Aslam 3,4 , Ahmad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Taherzer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COMPARATIVE STUDY OF MACHINE </a:t>
                      </a:r>
                    </a:p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ALGORITHMS FOR FRAUD </a:t>
                      </a:r>
                    </a:p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IN BLOCKCHAIN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supervised learning algorithms, for fraud detection in blockchain systems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 Positives and Negatives:</a:t>
                      </a:r>
                      <a:r>
                        <a:rPr lang="en-US" sz="14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Machine learning models may produce false positives 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6774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39" y="-9939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table for the existing system</a:t>
            </a:r>
            <a:endParaRPr lang="en-US" sz="2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C7B0E5F3-E63A-E40C-3B4F-FF4E3A186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813870"/>
              </p:ext>
            </p:extLst>
          </p:nvPr>
        </p:nvGraphicFramePr>
        <p:xfrm>
          <a:off x="59636" y="381000"/>
          <a:ext cx="8991600" cy="7083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103">
                  <a:extLst>
                    <a:ext uri="{9D8B030D-6E8A-4147-A177-3AD203B41FA5}">
                      <a16:colId xmlns:a16="http://schemas.microsoft.com/office/drawing/2014/main" xmlns="" val="432745929"/>
                    </a:ext>
                  </a:extLst>
                </a:gridCol>
                <a:gridCol w="1128818">
                  <a:extLst>
                    <a:ext uri="{9D8B030D-6E8A-4147-A177-3AD203B41FA5}">
                      <a16:colId xmlns:a16="http://schemas.microsoft.com/office/drawing/2014/main" xmlns="" val="1998233565"/>
                    </a:ext>
                  </a:extLst>
                </a:gridCol>
                <a:gridCol w="1096475">
                  <a:extLst>
                    <a:ext uri="{9D8B030D-6E8A-4147-A177-3AD203B41FA5}">
                      <a16:colId xmlns:a16="http://schemas.microsoft.com/office/drawing/2014/main" xmlns="" val="3760181125"/>
                    </a:ext>
                  </a:extLst>
                </a:gridCol>
                <a:gridCol w="1918301">
                  <a:extLst>
                    <a:ext uri="{9D8B030D-6E8A-4147-A177-3AD203B41FA5}">
                      <a16:colId xmlns:a16="http://schemas.microsoft.com/office/drawing/2014/main" xmlns="" val="1470764825"/>
                    </a:ext>
                  </a:extLst>
                </a:gridCol>
                <a:gridCol w="1978637">
                  <a:extLst>
                    <a:ext uri="{9D8B030D-6E8A-4147-A177-3AD203B41FA5}">
                      <a16:colId xmlns:a16="http://schemas.microsoft.com/office/drawing/2014/main" xmlns="" val="3423994347"/>
                    </a:ext>
                  </a:extLst>
                </a:gridCol>
                <a:gridCol w="2289266">
                  <a:extLst>
                    <a:ext uri="{9D8B030D-6E8A-4147-A177-3AD203B41FA5}">
                      <a16:colId xmlns:a16="http://schemas.microsoft.com/office/drawing/2014/main" xmlns="" val="635663868"/>
                    </a:ext>
                  </a:extLst>
                </a:gridCol>
              </a:tblGrid>
              <a:tr h="18070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 and Journal Name&amp; Year of publication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Statement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Proposed solution/Method by authors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Solution 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4428592"/>
                  </a:ext>
                </a:extLst>
              </a:tr>
              <a:tr h="1129393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Anuska Rakshit1,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Shriya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Kumar2, Ramanathan 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 for Fraud Detection: Work-History Prevention System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 Fraud Detection using Blockchain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Regulation's Crucial Role in Ensuring Security and Consensus in Complex and Dispersed Environments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7843794"/>
                  </a:ext>
                </a:extLst>
              </a:tr>
              <a:tr h="112939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Safa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Alsafari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 and Ibrahim A. Hameed 8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Challenges and Solutions in Financial Sector Cybersecurity and Fraud Prevention</a:t>
                      </a:r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proposed system model consists of two layers: blockchain and machine learning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Blockchain Limitations:</a:t>
                      </a:r>
                      <a:r>
                        <a:rPr lang="en-US" sz="1400" b="0" i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Blockchain, while providing security and privacy, may not address all issues, including loss of privacy, Sybil attacks, and double-spending attacks</a:t>
                      </a:r>
                      <a:r>
                        <a:rPr lang="en-US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6774005"/>
                  </a:ext>
                </a:extLst>
              </a:tr>
              <a:tr h="112939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5288033"/>
                  </a:ext>
                </a:extLst>
              </a:tr>
              <a:tr h="112939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4279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753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" y="4572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Implementation of Existing System</a:t>
            </a:r>
          </a:p>
        </p:txBody>
      </p:sp>
      <p:sp>
        <p:nvSpPr>
          <p:cNvPr id="7" name="CustomShape 1"/>
          <p:cNvSpPr/>
          <p:nvPr/>
        </p:nvSpPr>
        <p:spPr>
          <a:xfrm>
            <a:off x="76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20370" y="1300464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1.Synthetic data generation using SMOTE oversamples malicious entities, reducing classification bias. Results, depicted for balanced dataset.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Observing log loss during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training. The small gap between training and test data log loss suggests the model's capability for real-world anomaly detection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networks.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248400" y="2514600"/>
            <a:ext cx="2057400" cy="40385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20747" y="4965267"/>
            <a:ext cx="5486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3.Preprocessing and Data Handling.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and Evaluation: Various machine learning and deep learning techniques are employed to predict transaction success. Models are evaluated using bootstrapping to estimate parameters and determine efficacy based on mean accuracy values.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370" y="2821917"/>
            <a:ext cx="525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2.Blockchain technology is a powerful tool for preventing fraud in business networks. It creates an unalterable transaction record, ensures data security, and addresses privacy concerns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anonymizing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and enforcing permission-based access. The consensus process adds an extra layer of validation before transactions are added to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8465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457200" y="9906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57200" y="4572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Result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447800"/>
            <a:ext cx="83811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predicts </a:t>
            </a:r>
            <a:r>
              <a:rPr lang="en-US" dirty="0" err="1"/>
              <a:t>blockchain</a:t>
            </a:r>
            <a:r>
              <a:rPr lang="en-US" dirty="0"/>
              <a:t> transaction fraud by training on a </a:t>
            </a:r>
            <a:r>
              <a:rPr lang="en-US" dirty="0" err="1"/>
              <a:t>Bitcoin</a:t>
            </a:r>
            <a:r>
              <a:rPr lang="en-US" dirty="0"/>
              <a:t> dataset, addressing data imbalance with synthetic data points and utilizing </a:t>
            </a:r>
            <a:r>
              <a:rPr lang="en-US" dirty="0" err="1"/>
              <a:t>XGboost</a:t>
            </a:r>
            <a:r>
              <a:rPr lang="en-US" dirty="0"/>
              <a:t> and random forest for classification.</a:t>
            </a:r>
          </a:p>
          <a:p>
            <a:endParaRPr lang="en-US" dirty="0"/>
          </a:p>
          <a:p>
            <a:r>
              <a:rPr lang="en-US" dirty="0"/>
              <a:t>The system is effective at detecting fraud, exhibiting resilience against double-spending and Sybil attacks, as verified through simulations.</a:t>
            </a:r>
          </a:p>
          <a:p>
            <a:endParaRPr lang="en-US" dirty="0"/>
          </a:p>
          <a:p>
            <a:r>
              <a:rPr lang="en-US" dirty="0"/>
              <a:t>This research aims to leverage </a:t>
            </a:r>
            <a:r>
              <a:rPr lang="en-US" dirty="0" err="1"/>
              <a:t>blockchain</a:t>
            </a:r>
            <a:r>
              <a:rPr lang="en-US" dirty="0"/>
              <a:t> technology to reduce corruption and fraud by addressing transparency issues and inefficiencies in government schemes.</a:t>
            </a:r>
          </a:p>
          <a:p>
            <a:endParaRPr lang="en-US" dirty="0"/>
          </a:p>
          <a:p>
            <a:r>
              <a:rPr lang="en-US" dirty="0" err="1"/>
              <a:t>Blockchain's</a:t>
            </a:r>
            <a:r>
              <a:rPr lang="en-US" dirty="0"/>
              <a:t> security and adherence to the triad of cryptography (confidentiality, integrity, authenticity) position it as the future of finance, enabling transparency for individuals to track financial flows and ensure fairness.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106668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5" name="CustomShape 2"/>
          <p:cNvSpPr/>
          <p:nvPr/>
        </p:nvSpPr>
        <p:spPr>
          <a:xfrm>
            <a:off x="457200" y="533400"/>
            <a:ext cx="8381160" cy="455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dirty="0">
                <a:solidFill>
                  <a:srgbClr val="C00000"/>
                </a:solidFill>
                <a:latin typeface="+mj-lt"/>
              </a:rPr>
              <a:t>Conclusion</a:t>
            </a:r>
            <a:endParaRPr sz="3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600200"/>
            <a:ext cx="83811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Blockchain's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potential in mitigating online fraud and intrusions is highlighted, emphasizing the role of machine learning and data-mining algorithms in identifying fraudulent activities.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algorithms, including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random forest, are proposed to enhance transaction authenticity and security. While effective, they acknowledge potential vulnerabilities to adversarial attacks.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field is dynamic, and ongoing research is essential to address emerging challenges and threats, underscoring the importance of collaboration with experts to ensure the integrity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 in the face of evolving threats.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conclude that our aim is to see which users and transactions have the highest probability of being involved in fraudulent transactions and find the which algorithm predicts fraud accurately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228600" y="9144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52400" y="3048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  <a:latin typeface="+mj-lt"/>
              </a:rPr>
              <a:t>References</a:t>
            </a:r>
            <a:endParaRPr lang="en-IN" sz="3200" dirty="0">
              <a:solidFill>
                <a:srgbClr val="C00000"/>
              </a:solidFill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909" y="1066800"/>
            <a:ext cx="83811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Y., Zhu, D. Fraud detections for online businesses: a perspective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 20 (2016).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[2].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Hyv¨arinen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Risius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Approach Towards Overcoming Financial Fraud in Public Sector Services. Bus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59, 441–456 (2017). https://doi.org/10.1007/s12599-017- 0502- 4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[3].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J.J. 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immune to all malicious attacks? Finance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 25 (2016).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https://doi.org/10.1186/s40854-016-0046-5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[4].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Ostapowicz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M., ˙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Zbikowski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K. (2019) Detecting Fraudulent Accounts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Supervised Approach. In: Cheng R.,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Mamoulis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N., Sun Y., Huang X.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Web Information Systems Engineering – WISE 2019. WISE 2020. Lecture Notes in Computer Science,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11881. Springer, Cham. https://doi.org/10.1007/978-3- 030-34223-4 2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[5].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Podgorelec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Turkanovi´c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Karakatiˇc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2020. A Machine Learning-Based Method for Automated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Transaction Signing Including Personalized Anomaly Detection. Sensors, 20(1), p.147.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7200" y="106668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44" name="CustomShape 2"/>
          <p:cNvSpPr/>
          <p:nvPr/>
        </p:nvSpPr>
        <p:spPr>
          <a:xfrm>
            <a:off x="457200" y="457200"/>
            <a:ext cx="8381160" cy="577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dirty="0">
                <a:solidFill>
                  <a:srgbClr val="C00000"/>
                </a:solidFill>
                <a:latin typeface="Calibri"/>
              </a:rPr>
              <a:t>Outline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914400" y="1639740"/>
            <a:ext cx="6477000" cy="44562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Abstract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Introduction 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Research Objective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Problem Definition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Scope of the Project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Literature Review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Implementation of Existing system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Conclusion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References</a:t>
            </a:r>
            <a:r>
              <a:rPr lang="en-IN" sz="2800" b="1" dirty="0">
                <a:solidFill>
                  <a:srgbClr val="000000"/>
                </a:solidFill>
                <a:latin typeface="Calibri"/>
              </a:rPr>
              <a:t>	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3048000"/>
            <a:ext cx="677159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3" name="CustomShape 2"/>
          <p:cNvSpPr/>
          <p:nvPr/>
        </p:nvSpPr>
        <p:spPr>
          <a:xfrm>
            <a:off x="457200" y="357408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Abstract </a:t>
            </a:r>
            <a:endParaRPr>
              <a:latin typeface="Arial Black" pitchFamily="34" charset="0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85800" y="129528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33400" y="545068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ABSTRACT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1752600"/>
            <a:ext cx="82287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Fraudulent transactions significantly impact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trust and the economy.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consensus methods (e.g., proof of work or proof of stake) can't confirm the identity of participants, leaving the network susceptible to fraud.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offer a potential solution to detect fraudulent transactions and participants.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Fraudulent exchanges in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economy deter investors and raise skepticism.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explores the effectiveness of controlled AI and deep learning models in identifying fraudulent transactions and users, integrating machine learning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228600" y="4267200"/>
            <a:ext cx="8381520" cy="7548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47" name="CustomShape 2"/>
          <p:cNvSpPr/>
          <p:nvPr/>
        </p:nvSpPr>
        <p:spPr>
          <a:xfrm>
            <a:off x="-914400" y="3429000"/>
            <a:ext cx="1089660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/>
              </a:rPr>
              <a:t>I</a:t>
            </a:r>
            <a:r>
              <a:rPr lang="en-IN" sz="3200" b="1" dirty="0">
                <a:solidFill>
                  <a:srgbClr val="000000"/>
                </a:solidFill>
                <a:latin typeface="Arial Black"/>
              </a:rPr>
              <a:t>NTRODUCTION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7200" y="106668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50" name="CustomShape 2"/>
          <p:cNvSpPr/>
          <p:nvPr/>
        </p:nvSpPr>
        <p:spPr>
          <a:xfrm>
            <a:off x="457200" y="489360"/>
            <a:ext cx="8381160" cy="577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dirty="0">
                <a:solidFill>
                  <a:srgbClr val="C00000"/>
                </a:solidFill>
              </a:rPr>
              <a:t>Introduction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1600200"/>
            <a:ext cx="8381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fraudulent transactions is a longstanding problem with economic and trust implications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Fraudulent transactions deter investment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Bitcoin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other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solutions due to their suspicious nature.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members actively work to identify and prevent fraudulent transactions to maintain community integrity.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machine learning techniques have been explored, but no clear superior method for fraud detection has emerged yet.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3" name="CustomShape 2"/>
          <p:cNvSpPr/>
          <p:nvPr/>
        </p:nvSpPr>
        <p:spPr>
          <a:xfrm>
            <a:off x="457200" y="357408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Research Objective </a:t>
            </a:r>
          </a:p>
          <a:p>
            <a:pPr algn="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 </a:t>
            </a:r>
            <a:endParaRPr>
              <a:latin typeface="Arial Black" pitchFamily="34" charset="0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85800" y="129528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457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04800" y="457200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+mj-lt"/>
              </a:rPr>
              <a:t>Research objective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676400"/>
            <a:ext cx="83811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performance of various supervised machine learning models like SVM, Decision Tree, Naive Bayes, Logistic Regression, and few deep learning models in detecting fraudulent transactions in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comparative study will help decide the best algorithm based on accuracy and computational speed trade-off.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goal is to see which users and transactions have the highest probability of being involved in fraudulent transactions.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3" name="CustomShape 2"/>
          <p:cNvSpPr/>
          <p:nvPr/>
        </p:nvSpPr>
        <p:spPr>
          <a:xfrm>
            <a:off x="457200" y="357408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Problem Definition </a:t>
            </a:r>
            <a:endParaRPr dirty="0">
              <a:latin typeface="Arial Black" pitchFamily="34" charset="0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85800" y="135780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10102</TotalTime>
  <Words>1384</Words>
  <Application>Microsoft Office PowerPoint</Application>
  <PresentationFormat>On-screen Show (4:3)</PresentationFormat>
  <Paragraphs>150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Black</vt:lpstr>
      <vt:lpstr>Bookman Old Style</vt:lpstr>
      <vt:lpstr>Calibri</vt:lpstr>
      <vt:lpstr>DejaVu Sans</vt:lpstr>
      <vt:lpstr>StarSymbol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Hareen</dc:creator>
  <cp:lastModifiedBy>DELL</cp:lastModifiedBy>
  <cp:revision>724</cp:revision>
  <dcterms:modified xsi:type="dcterms:W3CDTF">2023-11-13T07:35:45Z</dcterms:modified>
</cp:coreProperties>
</file>