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87" r:id="rId1"/>
  </p:sldMasterIdLst>
  <p:notesMasterIdLst>
    <p:notesMasterId r:id="rId27"/>
  </p:notesMasterIdLst>
  <p:sldIdLst>
    <p:sldId id="299" r:id="rId2"/>
    <p:sldId id="256" r:id="rId3"/>
    <p:sldId id="258" r:id="rId4"/>
    <p:sldId id="260" r:id="rId5"/>
    <p:sldId id="300" r:id="rId6"/>
    <p:sldId id="301" r:id="rId7"/>
    <p:sldId id="261" r:id="rId8"/>
    <p:sldId id="262" r:id="rId9"/>
    <p:sldId id="263" r:id="rId10"/>
    <p:sldId id="264" r:id="rId11"/>
    <p:sldId id="283" r:id="rId12"/>
    <p:sldId id="267" r:id="rId13"/>
    <p:sldId id="268" r:id="rId14"/>
    <p:sldId id="269" r:id="rId15"/>
    <p:sldId id="274" r:id="rId16"/>
    <p:sldId id="276" r:id="rId17"/>
    <p:sldId id="277" r:id="rId18"/>
    <p:sldId id="278" r:id="rId19"/>
    <p:sldId id="298" r:id="rId20"/>
    <p:sldId id="279" r:id="rId21"/>
    <p:sldId id="297" r:id="rId22"/>
    <p:sldId id="293" r:id="rId23"/>
    <p:sldId id="294" r:id="rId24"/>
    <p:sldId id="295" r:id="rId25"/>
    <p:sldId id="296"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Georgia" panose="02040502050405020303" pitchFamily="18"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1570"/>
        <p:guide pos="5868"/>
        <p:guide orient="horz" pos="157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c7840dda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3c7840dda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3c7840ddab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968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5916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Change </a:t>
            </a:r>
            <a:endParaRPr dirty="0"/>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DD47-6CE9-4F85-8D96-B10795782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749BE2-F4CD-41EF-AF06-343A80288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359F7-1B4F-489C-95FF-C86642ED793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9C03285-643E-4034-AB10-B22E41302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A0EC5-1E70-4EAD-BB8C-8421E2EFCB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26942576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8D9A-DABE-46CB-8933-114C7E6044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07D7CA-8D6E-485A-AB57-055E53CB4B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97417-3268-404F-B97D-5136CB45302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2ED4B61-D287-4ADE-A040-B2A7CBF57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E1B75-B8CD-4022-8E29-62E838D77A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746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56BC5-B218-490A-98C1-85AA1B536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53FDB0-3292-48CA-9701-0B4D38DBB1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91FF2-8359-44EE-BC06-B3CC6DBE288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DDD5266-092E-4D4F-ADFC-BAE471BCA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25742-D432-46F3-8FA9-24FD688B1F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8385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5"/>
        <p:cNvGrpSpPr/>
        <p:nvPr/>
      </p:nvGrpSpPr>
      <p:grpSpPr>
        <a:xfrm>
          <a:off x="0" y="0"/>
          <a:ext cx="0" cy="0"/>
          <a:chOff x="0" y="0"/>
          <a:chExt cx="0" cy="0"/>
        </a:xfrm>
      </p:grpSpPr>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89245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4"/>
        <p:cNvGrpSpPr/>
        <p:nvPr/>
      </p:nvGrpSpPr>
      <p:grpSpPr>
        <a:xfrm>
          <a:off x="0" y="0"/>
          <a:ext cx="0" cy="0"/>
          <a:chOff x="0" y="0"/>
          <a:chExt cx="0" cy="0"/>
        </a:xfrm>
      </p:grpSpPr>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80407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685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2D75-BD48-420A-963B-FD485ED15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7E1552-792B-465B-A232-5F45B2135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F0C99-F3AD-414B-BC25-5B82C107C5D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A0BB385-3E3C-47CF-B9AF-EB7BAFD3F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5254B-656E-4635-8969-3297FA5E74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308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96AC-C231-410A-9877-8BA626019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B246B9-B596-4F01-BD39-0EEA2AE541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98A505-227D-4436-9DF2-7E799F4A3FF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808AB55-E616-4378-B6CC-5A110117E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7A097-B580-45B0-A718-3B7B4D4F2B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612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826E-3B26-4744-A302-B7F4C54A0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9D0871-D153-4399-A5CD-BAFD002DE7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F8F70B-D8F7-4C10-BD65-8DFA9E34D9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08B8D-FCCC-4649-975E-F92214F9A42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0265ACF-EBB3-4C48-A199-AD7306391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6BDE6-D71C-435A-9F3A-EF59F6E35FD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672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4A99-B6C4-4294-BF28-A8A051AA52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ACBC2A-1389-465C-9D5E-72C6A7C05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32AD1-454A-44F3-9E1B-C951CAB8B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585F1C-941F-4C18-9413-B3BFF49D7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8A2D7-22C0-472D-B8C1-01C6EEC086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E4EBBF-8D4F-46AA-B0CB-06C7D446683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4A2BF5D-F0B8-4544-A8BB-F2D97D52F9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386C44-E8B8-410E-898C-D0A7F9ABC0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029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524A-DE8B-4AA3-BF20-0E1FE002A1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138291-9D14-4E68-A6B8-B18D6CF8047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27D5D05A-B2D9-41CE-9063-9432B6638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EC3755-B7FF-4DF3-8B3C-FCBAC634C0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101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5EF32-7689-4F19-A4C3-1E9EE830B31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5BC784D-5A28-44D1-86D1-EA7363710B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CF1553-DA57-42A7-A2AC-445B30A2C3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28426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0E66-CF38-4705-8308-0672F7D1C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871022-03C6-4B54-8E52-5CA3DD6DF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8A0531-7172-4E39-941B-DE97592F5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53A77-1061-44D3-A55D-3AA5B466627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C6F0D90-C4DA-4F7D-99F2-E2F2D7630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985AB-CA94-45E0-82C3-72349DB444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631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47CB-B830-4888-9BBC-36696B6B0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D6E5A-5B4A-4072-9645-78B5C90A8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AE017-F0C0-4B55-9448-8241FB0C5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FE380-B7CF-4FBD-B47D-926222E50BE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B325193-C435-4991-8144-A9E7657A6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BDDDA-B5BA-4948-BDAF-1C0B43AD439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21594604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247F8-9819-4AD4-9312-6C99FE290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16F156-E7B7-43E2-96B1-3A124AAF5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2C33F-D2FE-439D-A7CF-BE4811400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3314329-2779-4D89-9747-DBE2B3BA5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8384C7-ADC9-4180-BC3A-F16E7400C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491883658"/>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www.linkedin.com/in/sharat-chandra"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F90B-DCB4-478B-AEE0-F969F00CBD17}"/>
              </a:ext>
            </a:extLst>
          </p:cNvPr>
          <p:cNvSpPr>
            <a:spLocks noGrp="1"/>
          </p:cNvSpPr>
          <p:nvPr>
            <p:ph type="ctrTitle"/>
          </p:nvPr>
        </p:nvSpPr>
        <p:spPr>
          <a:xfrm>
            <a:off x="1013395" y="462337"/>
            <a:ext cx="9630632" cy="3160641"/>
          </a:xfrm>
        </p:spPr>
        <p:txBody>
          <a:bodyPr>
            <a:normAutofit/>
          </a:bodyPr>
          <a:lstStyle/>
          <a:p>
            <a:r>
              <a:rPr lang="en-US" dirty="0"/>
              <a:t>Name: Varun Marulkar</a:t>
            </a:r>
            <a:br>
              <a:rPr lang="en-US" dirty="0"/>
            </a:br>
            <a:r>
              <a:rPr lang="en-US" dirty="0"/>
              <a:t>Project No 157</a:t>
            </a:r>
          </a:p>
        </p:txBody>
      </p:sp>
    </p:spTree>
    <p:extLst>
      <p:ext uri="{BB962C8B-B14F-4D97-AF65-F5344CB8AC3E}">
        <p14:creationId xmlns:p14="http://schemas.microsoft.com/office/powerpoint/2010/main" val="320494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708700" y="289912"/>
            <a:ext cx="10460100" cy="590921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CRISP-ML(Q) Methodology</a:t>
            </a: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There are six stages of CRISP-ML(Q) Methodology</a:t>
            </a: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1.Business and data understanding</a:t>
            </a: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2.Data preparation</a:t>
            </a: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3.model building </a:t>
            </a: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4.Model evaluation</a:t>
            </a: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5.Model deployment</a:t>
            </a: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6.Monitoring and maintenance</a:t>
            </a:r>
            <a:endParaRPr sz="2800" b="1" dirty="0">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cs typeface="Times New Roman"/>
                <a:sym typeface="Times New Roman"/>
              </a:rPr>
              <a:t>Project Architecture</a:t>
            </a:r>
            <a:endParaRPr dirty="0"/>
          </a:p>
        </p:txBody>
      </p:sp>
      <p:pic>
        <p:nvPicPr>
          <p:cNvPr id="373" name="Google Shape;373;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74" name="Google Shape;374;p52"/>
          <p:cNvSpPr txBox="1"/>
          <p:nvPr/>
        </p:nvSpPr>
        <p:spPr>
          <a:xfrm>
            <a:off x="104775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6" name="Google Shape;376;p52"/>
          <p:cNvSpPr txBox="1"/>
          <p:nvPr/>
        </p:nvSpPr>
        <p:spPr>
          <a:xfrm>
            <a:off x="363975" y="43868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8" name="Google Shape;378;p52"/>
          <p:cNvSpPr txBox="1"/>
          <p:nvPr/>
        </p:nvSpPr>
        <p:spPr>
          <a:xfrm>
            <a:off x="804575" y="5727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6A221CEF-D2A4-4CA8-AAB2-8B506ACB5711}"/>
              </a:ext>
            </a:extLst>
          </p:cNvPr>
          <p:cNvPicPr>
            <a:picLocks noChangeAspect="1"/>
          </p:cNvPicPr>
          <p:nvPr/>
        </p:nvPicPr>
        <p:blipFill>
          <a:blip r:embed="rId4"/>
          <a:stretch>
            <a:fillRect/>
          </a:stretch>
        </p:blipFill>
        <p:spPr>
          <a:xfrm>
            <a:off x="760374" y="981462"/>
            <a:ext cx="10241201" cy="48950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7" name="TextBox 6">
            <a:extLst>
              <a:ext uri="{FF2B5EF4-FFF2-40B4-BE49-F238E27FC236}">
                <a16:creationId xmlns:a16="http://schemas.microsoft.com/office/drawing/2014/main" id="{F520F9EB-CEF8-4D10-AC51-2EF41787B8E9}"/>
              </a:ext>
            </a:extLst>
          </p:cNvPr>
          <p:cNvSpPr txBox="1"/>
          <p:nvPr/>
        </p:nvSpPr>
        <p:spPr>
          <a:xfrm>
            <a:off x="231168" y="1322738"/>
            <a:ext cx="11604661" cy="2554545"/>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Data was collected from multiple sources using google scholar.</a:t>
            </a:r>
          </a:p>
          <a:p>
            <a:pPr marL="342900" indent="-342900"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Websites like Elsevier.org. Wiley Online Library, academia.edu etc. </a:t>
            </a:r>
          </a:p>
          <a:p>
            <a:pPr marL="342900" indent="-342900"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The extracted data was mapped with the data provided by client.</a:t>
            </a:r>
          </a:p>
          <a:p>
            <a:pPr marL="342900" indent="-342900"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After mapping the data, the extracted data and client's data was mapped so as to obtain the final raw data.</a:t>
            </a:r>
          </a:p>
          <a:p>
            <a:pPr marL="342900" indent="-342900"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The data comprised of columns related to Date, Customer Name, intermediate outputs like Quantity  etc.</a:t>
            </a:r>
          </a:p>
          <a:p>
            <a:pPr marL="342900" indent="-342900"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The final output characteristic was found to be Transaction Type</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sz="3200" b="1">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latin typeface="Calibri"/>
              <a:ea typeface="Calibri"/>
              <a:cs typeface="Calibri"/>
              <a:sym typeface="Calibri"/>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7" name="TextBox 6">
            <a:extLst>
              <a:ext uri="{FF2B5EF4-FFF2-40B4-BE49-F238E27FC236}">
                <a16:creationId xmlns:a16="http://schemas.microsoft.com/office/drawing/2014/main" id="{3DABDCFA-7326-425A-A2AD-53D9183563AF}"/>
              </a:ext>
            </a:extLst>
          </p:cNvPr>
          <p:cNvSpPr txBox="1"/>
          <p:nvPr/>
        </p:nvSpPr>
        <p:spPr>
          <a:xfrm>
            <a:off x="426226" y="1290382"/>
            <a:ext cx="10515600" cy="1938992"/>
          </a:xfrm>
          <a:prstGeom prst="rect">
            <a:avLst/>
          </a:prstGeom>
          <a:noFill/>
        </p:spPr>
        <p:txBody>
          <a:bodyPr wrap="square">
            <a:spAutoFit/>
          </a:bodyPr>
          <a:lstStyle/>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Categorical Variables </a:t>
            </a:r>
            <a:r>
              <a:rPr lang="en-US" sz="2000" dirty="0">
                <a:latin typeface="Arial" panose="020B0604020202020204" pitchFamily="34" charset="0"/>
                <a:cs typeface="Arial" panose="020B0604020202020204" pitchFamily="34" charset="0"/>
              </a:rPr>
              <a:t>T</a:t>
            </a:r>
            <a:r>
              <a:rPr lang="en-US" sz="2000" b="0" i="0" dirty="0">
                <a:effectLst/>
                <a:latin typeface="Arial" panose="020B0604020202020204" pitchFamily="34" charset="0"/>
                <a:cs typeface="Arial" panose="020B0604020202020204" pitchFamily="34" charset="0"/>
              </a:rPr>
              <a:t>hose that can take on a limited and usually fixed number of possible values or categories.</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user_name</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Discrete Variables </a:t>
            </a:r>
            <a:r>
              <a:rPr lang="en-US" sz="2000" dirty="0">
                <a:latin typeface="Arial" panose="020B0604020202020204" pitchFamily="34" charset="0"/>
                <a:cs typeface="Arial" panose="020B0604020202020204" pitchFamily="34" charset="0"/>
              </a:rPr>
              <a:t>:These are variables that can only take specific values (often whole numbers) and not any value within a range. Examples : </a:t>
            </a:r>
            <a:r>
              <a:rPr lang="en-US" sz="2000" dirty="0" err="1">
                <a:latin typeface="Arial" panose="020B0604020202020204" pitchFamily="34" charset="0"/>
                <a:cs typeface="Arial" panose="020B0604020202020204" pitchFamily="34" charset="0"/>
              </a:rPr>
              <a:t>class_name</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228" name="Google Shape;228;p15"/>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4" name="Table 3">
            <a:extLst>
              <a:ext uri="{FF2B5EF4-FFF2-40B4-BE49-F238E27FC236}">
                <a16:creationId xmlns:a16="http://schemas.microsoft.com/office/drawing/2014/main" id="{64F0A6EB-CE68-4481-B229-FE340F0D7F66}"/>
              </a:ext>
            </a:extLst>
          </p:cNvPr>
          <p:cNvGraphicFramePr>
            <a:graphicFrameLocks noGrp="1"/>
          </p:cNvGraphicFramePr>
          <p:nvPr>
            <p:extLst>
              <p:ext uri="{D42A27DB-BD31-4B8C-83A1-F6EECF244321}">
                <p14:modId xmlns:p14="http://schemas.microsoft.com/office/powerpoint/2010/main" val="4087561532"/>
              </p:ext>
            </p:extLst>
          </p:nvPr>
        </p:nvGraphicFramePr>
        <p:xfrm>
          <a:off x="264609" y="1004465"/>
          <a:ext cx="11427382" cy="5035637"/>
        </p:xfrm>
        <a:graphic>
          <a:graphicData uri="http://schemas.openxmlformats.org/drawingml/2006/table">
            <a:tbl>
              <a:tblPr>
                <a:tableStyleId>{2C2D7396-3E8A-4C48-A43C-EBEA59809495}</a:tableStyleId>
              </a:tblPr>
              <a:tblGrid>
                <a:gridCol w="1189190">
                  <a:extLst>
                    <a:ext uri="{9D8B030D-6E8A-4147-A177-3AD203B41FA5}">
                      <a16:colId xmlns:a16="http://schemas.microsoft.com/office/drawing/2014/main" val="3386572944"/>
                    </a:ext>
                  </a:extLst>
                </a:gridCol>
                <a:gridCol w="255314">
                  <a:extLst>
                    <a:ext uri="{9D8B030D-6E8A-4147-A177-3AD203B41FA5}">
                      <a16:colId xmlns:a16="http://schemas.microsoft.com/office/drawing/2014/main" val="1711931833"/>
                    </a:ext>
                  </a:extLst>
                </a:gridCol>
                <a:gridCol w="9982878">
                  <a:extLst>
                    <a:ext uri="{9D8B030D-6E8A-4147-A177-3AD203B41FA5}">
                      <a16:colId xmlns:a16="http://schemas.microsoft.com/office/drawing/2014/main" val="2102393656"/>
                    </a:ext>
                  </a:extLst>
                </a:gridCol>
              </a:tblGrid>
              <a:tr h="280108">
                <a:tc gridSpan="3">
                  <a:txBody>
                    <a:bodyPr/>
                    <a:lstStyle/>
                    <a:p>
                      <a:pPr algn="ctr" fontAlgn="b"/>
                      <a:r>
                        <a:rPr lang="en-US" sz="1400" u="none" strike="noStrike" dirty="0">
                          <a:effectLst/>
                        </a:rPr>
                        <a:t>data.xlsx</a:t>
                      </a:r>
                      <a:endParaRPr lang="en-US" sz="1400" b="1" i="0" u="none" strike="noStrike" dirty="0">
                        <a:solidFill>
                          <a:srgbClr val="000000"/>
                        </a:solidFill>
                        <a:effectLst/>
                        <a:latin typeface="Calibri" panose="020F0502020204030204" pitchFamily="34" charset="0"/>
                      </a:endParaRPr>
                    </a:p>
                  </a:txBody>
                  <a:tcPr marL="5992" marR="5992" marT="5992" marB="0" anchor="b"/>
                </a:tc>
                <a:tc hMerge="1">
                  <a:txBody>
                    <a:bodyPr/>
                    <a:lstStyle/>
                    <a:p>
                      <a:endParaRPr lang="en-US"/>
                    </a:p>
                  </a:txBody>
                  <a:tcPr/>
                </a:tc>
                <a:tc hMerge="1">
                  <a:txBody>
                    <a:bodyPr/>
                    <a:lstStyle/>
                    <a:p>
                      <a:pPr algn="ctr" fontAlgn="b"/>
                      <a:endParaRPr lang="en-US" sz="1000" b="1" i="0" u="none" strike="noStrike">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3281793202"/>
                  </a:ext>
                </a:extLst>
              </a:tr>
              <a:tr h="327130">
                <a:tc gridSpan="2">
                  <a:txBody>
                    <a:bodyPr/>
                    <a:lstStyle/>
                    <a:p>
                      <a:pPr algn="ctr" fontAlgn="b"/>
                      <a:r>
                        <a:rPr lang="en-US" sz="1400" u="none" strike="noStrike">
                          <a:effectLst/>
                        </a:rPr>
                        <a:t>Column name</a:t>
                      </a:r>
                      <a:endParaRPr lang="en-US" sz="1400" b="1" i="0" u="none" strike="noStrike">
                        <a:solidFill>
                          <a:srgbClr val="000000"/>
                        </a:solidFill>
                        <a:effectLst/>
                        <a:latin typeface="Calibri" panose="020F0502020204030204" pitchFamily="34" charset="0"/>
                      </a:endParaRPr>
                    </a:p>
                  </a:txBody>
                  <a:tcPr marL="5992" marR="5992" marT="5992" marB="0" anchor="b"/>
                </a:tc>
                <a:tc hMerge="1">
                  <a:txBody>
                    <a:bodyPr/>
                    <a:lstStyle/>
                    <a:p>
                      <a:pPr algn="ctr" fontAlgn="b"/>
                      <a:r>
                        <a:rPr lang="en-US" sz="1000" u="none" strike="noStrike">
                          <a:effectLst/>
                        </a:rPr>
                        <a:t>Description</a:t>
                      </a:r>
                      <a:endParaRPr lang="en-US" sz="1000" b="1" i="0" u="none" strike="noStrike">
                        <a:solidFill>
                          <a:srgbClr val="000000"/>
                        </a:solidFill>
                        <a:effectLst/>
                        <a:latin typeface="Calibri" panose="020F0502020204030204" pitchFamily="34" charset="0"/>
                      </a:endParaRPr>
                    </a:p>
                  </a:txBody>
                  <a:tcPr marL="5992" marR="5992" marT="5992" marB="0" anchor="b"/>
                </a:tc>
                <a:tc>
                  <a:txBody>
                    <a:bodyPr/>
                    <a:lstStyle/>
                    <a:p>
                      <a:pPr algn="ctr" fontAlgn="b"/>
                      <a:r>
                        <a:rPr lang="en-US" sz="1400"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207982721"/>
                  </a:ext>
                </a:extLst>
              </a:tr>
              <a:tr h="176334">
                <a:tc gridSpan="2">
                  <a:txBody>
                    <a:bodyPr/>
                    <a:lstStyle/>
                    <a:p>
                      <a:pPr algn="l" fontAlgn="b"/>
                      <a:r>
                        <a:rPr lang="en-US" sz="1400" u="none" strike="noStrike">
                          <a:effectLst/>
                        </a:rPr>
                        <a:t>uid</a:t>
                      </a:r>
                      <a:endParaRPr lang="en-US" sz="1400" b="0" i="0" u="none" strike="noStrike">
                        <a:solidFill>
                          <a:srgbClr val="000000"/>
                        </a:solidFill>
                        <a:effectLst/>
                        <a:latin typeface="Calibri" panose="020F0502020204030204" pitchFamily="34" charset="0"/>
                      </a:endParaRPr>
                    </a:p>
                  </a:txBody>
                  <a:tcPr marL="5992" marR="5992" marT="5992" marB="0" anchor="b"/>
                </a:tc>
                <a:tc hMerge="1">
                  <a:txBody>
                    <a:bodyPr/>
                    <a:lstStyle/>
                    <a:p>
                      <a:pPr algn="l" fontAlgn="b"/>
                      <a:r>
                        <a:rPr lang="en-US" sz="1000" u="none" strike="noStrike">
                          <a:effectLst/>
                        </a:rPr>
                        <a:t>Unique Id</a:t>
                      </a:r>
                      <a:endParaRPr lang="en-US" sz="1000" b="0" i="0" u="none" strike="noStrike">
                        <a:solidFill>
                          <a:srgbClr val="000000"/>
                        </a:solidFill>
                        <a:effectLst/>
                        <a:latin typeface="Calibri" panose="020F0502020204030204" pitchFamily="34" charset="0"/>
                      </a:endParaRPr>
                    </a:p>
                  </a:txBody>
                  <a:tcPr marL="5992" marR="5992" marT="5992" marB="0" anchor="b"/>
                </a:tc>
                <a:tc>
                  <a:txBody>
                    <a:bodyPr/>
                    <a:lstStyle/>
                    <a:p>
                      <a:pPr algn="l" fontAlgn="b"/>
                      <a:r>
                        <a:rPr lang="en-US" sz="1400" u="none" strike="noStrike">
                          <a:effectLst/>
                        </a:rPr>
                        <a:t>Unique Id</a:t>
                      </a:r>
                      <a:endParaRPr lang="en-US" sz="1400" b="0" i="0" u="none" strike="noStrike">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751853945"/>
                  </a:ext>
                </a:extLst>
              </a:tr>
              <a:tr h="487655">
                <a:tc gridSpan="2">
                  <a:txBody>
                    <a:bodyPr/>
                    <a:lstStyle/>
                    <a:p>
                      <a:pPr algn="l" fontAlgn="b"/>
                      <a:r>
                        <a:rPr lang="en-US" sz="1400" u="none" strike="noStrike" dirty="0">
                          <a:effectLst/>
                        </a:rPr>
                        <a:t>asd_project34_video_id</a:t>
                      </a:r>
                      <a:endParaRPr lang="en-US" sz="1400" b="0" i="0" u="none" strike="noStrike" dirty="0">
                        <a:solidFill>
                          <a:srgbClr val="000000"/>
                        </a:solidFill>
                        <a:effectLst/>
                        <a:latin typeface="Calibri" panose="020F0502020204030204" pitchFamily="34" charset="0"/>
                      </a:endParaRPr>
                    </a:p>
                  </a:txBody>
                  <a:tcPr marL="5992" marR="5992" marT="5992" marB="0" anchor="b"/>
                </a:tc>
                <a:tc hMerge="1">
                  <a:txBody>
                    <a:bodyPr/>
                    <a:lstStyle/>
                    <a:p>
                      <a:pPr algn="l" fontAlgn="b"/>
                      <a:r>
                        <a:rPr lang="en-US" sz="1000" u="none" strike="noStrike">
                          <a:effectLst/>
                        </a:rPr>
                        <a:t>video_id from video_details.xlsx</a:t>
                      </a:r>
                      <a:endParaRPr lang="en-US" sz="1000" b="0" i="0" u="none" strike="noStrike">
                        <a:solidFill>
                          <a:srgbClr val="000000"/>
                        </a:solidFill>
                        <a:effectLst/>
                        <a:latin typeface="Calibri" panose="020F0502020204030204" pitchFamily="34" charset="0"/>
                      </a:endParaRPr>
                    </a:p>
                  </a:txBody>
                  <a:tcPr marL="5992" marR="5992" marT="5992" marB="0" anchor="b"/>
                </a:tc>
                <a:tc>
                  <a:txBody>
                    <a:bodyPr/>
                    <a:lstStyle/>
                    <a:p>
                      <a:pPr algn="l" fontAlgn="b"/>
                      <a:r>
                        <a:rPr lang="en-US" sz="1400" u="none" strike="noStrike" dirty="0" err="1">
                          <a:effectLst/>
                        </a:rPr>
                        <a:t>video_id</a:t>
                      </a:r>
                      <a:r>
                        <a:rPr lang="en-US" sz="1400" u="none" strike="noStrike" dirty="0">
                          <a:effectLst/>
                        </a:rPr>
                        <a:t> from video_details.xlsx</a:t>
                      </a:r>
                      <a:endParaRPr lang="en-US" sz="1400" b="0"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3397506344"/>
                  </a:ext>
                </a:extLst>
              </a:tr>
              <a:tr h="327130">
                <a:tc gridSpan="2">
                  <a:txBody>
                    <a:bodyPr/>
                    <a:lstStyle/>
                    <a:p>
                      <a:pPr algn="l" fontAlgn="b"/>
                      <a:r>
                        <a:rPr lang="en-US" sz="1400" u="none" strike="noStrike">
                          <a:effectLst/>
                        </a:rPr>
                        <a:t>user_name</a:t>
                      </a:r>
                      <a:endParaRPr lang="en-US" sz="1400" b="0" i="0" u="none" strike="noStrike">
                        <a:solidFill>
                          <a:srgbClr val="000000"/>
                        </a:solidFill>
                        <a:effectLst/>
                        <a:latin typeface="Calibri" panose="020F0502020204030204" pitchFamily="34" charset="0"/>
                      </a:endParaRPr>
                    </a:p>
                  </a:txBody>
                  <a:tcPr marL="5992" marR="5992" marT="5992" marB="0" anchor="b"/>
                </a:tc>
                <a:tc hMerge="1">
                  <a:txBody>
                    <a:bodyPr/>
                    <a:lstStyle/>
                    <a:p>
                      <a:pPr algn="l" fontAlgn="b"/>
                      <a:r>
                        <a:rPr lang="en-US" sz="1000" u="none" strike="noStrike">
                          <a:effectLst/>
                        </a:rPr>
                        <a:t>name of the autistic kid</a:t>
                      </a:r>
                      <a:endParaRPr lang="en-US" sz="1000" b="0" i="0" u="none" strike="noStrike">
                        <a:solidFill>
                          <a:srgbClr val="000000"/>
                        </a:solidFill>
                        <a:effectLst/>
                        <a:latin typeface="Calibri" panose="020F0502020204030204" pitchFamily="34" charset="0"/>
                      </a:endParaRPr>
                    </a:p>
                  </a:txBody>
                  <a:tcPr marL="5992" marR="5992" marT="5992" marB="0" anchor="b"/>
                </a:tc>
                <a:tc>
                  <a:txBody>
                    <a:bodyPr/>
                    <a:lstStyle/>
                    <a:p>
                      <a:pPr algn="l" fontAlgn="b"/>
                      <a:r>
                        <a:rPr lang="en-US" sz="1400" u="none" strike="noStrike" dirty="0">
                          <a:effectLst/>
                        </a:rPr>
                        <a:t>name of the autistic kid</a:t>
                      </a:r>
                      <a:endParaRPr lang="en-US" sz="1400" b="0"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150426837"/>
                  </a:ext>
                </a:extLst>
              </a:tr>
              <a:tr h="176334">
                <a:tc gridSpan="2">
                  <a:txBody>
                    <a:bodyPr/>
                    <a:lstStyle/>
                    <a:p>
                      <a:pPr algn="l" fontAlgn="b"/>
                      <a:r>
                        <a:rPr lang="en-US" sz="1400" u="none" strike="noStrike">
                          <a:effectLst/>
                        </a:rPr>
                        <a:t>duration</a:t>
                      </a:r>
                      <a:endParaRPr lang="en-US" sz="1400" b="0" i="0" u="none" strike="noStrike">
                        <a:solidFill>
                          <a:srgbClr val="000000"/>
                        </a:solidFill>
                        <a:effectLst/>
                        <a:latin typeface="Calibri" panose="020F0502020204030204" pitchFamily="34" charset="0"/>
                      </a:endParaRPr>
                    </a:p>
                  </a:txBody>
                  <a:tcPr marL="5992" marR="5992" marT="5992" marB="0" anchor="b"/>
                </a:tc>
                <a:tc hMerge="1">
                  <a:txBody>
                    <a:bodyPr/>
                    <a:lstStyle/>
                    <a:p>
                      <a:pPr algn="l" fontAlgn="b"/>
                      <a:r>
                        <a:rPr lang="en-US" sz="1000" u="none" strike="noStrike">
                          <a:effectLst/>
                        </a:rPr>
                        <a:t>exact time stamp of that frame in seconds</a:t>
                      </a:r>
                      <a:endParaRPr lang="en-US" sz="1000" b="0" i="0" u="none" strike="noStrike">
                        <a:solidFill>
                          <a:srgbClr val="000000"/>
                        </a:solidFill>
                        <a:effectLst/>
                        <a:latin typeface="Calibri" panose="020F0502020204030204" pitchFamily="34" charset="0"/>
                      </a:endParaRPr>
                    </a:p>
                  </a:txBody>
                  <a:tcPr marL="5992" marR="5992" marT="5992" marB="0" anchor="b"/>
                </a:tc>
                <a:tc>
                  <a:txBody>
                    <a:bodyPr/>
                    <a:lstStyle/>
                    <a:p>
                      <a:pPr algn="l" fontAlgn="b"/>
                      <a:r>
                        <a:rPr lang="en-US" sz="1400" u="none" strike="noStrike" dirty="0">
                          <a:effectLst/>
                        </a:rPr>
                        <a:t>exact time stamp of that frame in seconds</a:t>
                      </a:r>
                      <a:endParaRPr lang="en-US" sz="1400" b="0"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609381782"/>
                  </a:ext>
                </a:extLst>
              </a:tr>
              <a:tr h="327130">
                <a:tc gridSpan="2">
                  <a:txBody>
                    <a:bodyPr/>
                    <a:lstStyle/>
                    <a:p>
                      <a:pPr algn="l" fontAlgn="b"/>
                      <a:r>
                        <a:rPr lang="en-US" sz="1400" u="none" strike="noStrike">
                          <a:effectLst/>
                        </a:rPr>
                        <a:t>class_name</a:t>
                      </a:r>
                      <a:endParaRPr lang="en-US" sz="1400" b="0" i="0" u="none" strike="noStrike">
                        <a:solidFill>
                          <a:srgbClr val="000000"/>
                        </a:solidFill>
                        <a:effectLst/>
                        <a:latin typeface="Calibri" panose="020F0502020204030204" pitchFamily="34" charset="0"/>
                      </a:endParaRPr>
                    </a:p>
                  </a:txBody>
                  <a:tcPr marL="5992" marR="5992" marT="5992" marB="0" anchor="b"/>
                </a:tc>
                <a:tc hMerge="1">
                  <a:txBody>
                    <a:bodyPr/>
                    <a:lstStyle/>
                    <a:p>
                      <a:pPr algn="l" fontAlgn="b"/>
                      <a:r>
                        <a:rPr lang="en-US" sz="1000" u="none" strike="noStrike">
                          <a:effectLst/>
                        </a:rPr>
                        <a:t>the behavior that a child is exhibiting</a:t>
                      </a:r>
                      <a:endParaRPr lang="en-US" sz="1000" b="0" i="0" u="none" strike="noStrike">
                        <a:solidFill>
                          <a:srgbClr val="000000"/>
                        </a:solidFill>
                        <a:effectLst/>
                        <a:latin typeface="Calibri" panose="020F0502020204030204" pitchFamily="34" charset="0"/>
                      </a:endParaRPr>
                    </a:p>
                  </a:txBody>
                  <a:tcPr marL="5992" marR="5992" marT="5992" marB="0" anchor="b"/>
                </a:tc>
                <a:tc>
                  <a:txBody>
                    <a:bodyPr/>
                    <a:lstStyle/>
                    <a:p>
                      <a:pPr algn="l" fontAlgn="b"/>
                      <a:r>
                        <a:rPr lang="en-US" sz="1400" u="none" strike="noStrike" dirty="0">
                          <a:effectLst/>
                        </a:rPr>
                        <a:t>the behavior that a child is exhibiting</a:t>
                      </a:r>
                      <a:endParaRPr lang="en-US" sz="1400" b="0"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950205790"/>
                  </a:ext>
                </a:extLst>
              </a:tr>
              <a:tr h="327130">
                <a:tc gridSpan="2">
                  <a:txBody>
                    <a:bodyPr/>
                    <a:lstStyle/>
                    <a:p>
                      <a:pPr algn="l" fontAlgn="b"/>
                      <a:r>
                        <a:rPr lang="en-US" sz="1400" u="none" strike="noStrike">
                          <a:effectLst/>
                        </a:rPr>
                        <a:t>probability</a:t>
                      </a:r>
                      <a:endParaRPr lang="en-US" sz="1400" b="0" i="0" u="none" strike="noStrike">
                        <a:solidFill>
                          <a:srgbClr val="000000"/>
                        </a:solidFill>
                        <a:effectLst/>
                        <a:latin typeface="Calibri" panose="020F0502020204030204" pitchFamily="34" charset="0"/>
                      </a:endParaRPr>
                    </a:p>
                  </a:txBody>
                  <a:tcPr marL="5992" marR="5992" marT="5992" marB="0" anchor="b"/>
                </a:tc>
                <a:tc hMerge="1">
                  <a:txBody>
                    <a:bodyPr/>
                    <a:lstStyle/>
                    <a:p>
                      <a:pPr algn="l" fontAlgn="b"/>
                      <a:r>
                        <a:rPr lang="en-US" sz="1000" u="none" strike="noStrike">
                          <a:effectLst/>
                        </a:rPr>
                        <a:t>probability of that particular class that a person is exhibiting</a:t>
                      </a:r>
                      <a:endParaRPr lang="en-US" sz="1000" b="0" i="0" u="none" strike="noStrike">
                        <a:solidFill>
                          <a:srgbClr val="000000"/>
                        </a:solidFill>
                        <a:effectLst/>
                        <a:latin typeface="Calibri" panose="020F0502020204030204" pitchFamily="34" charset="0"/>
                      </a:endParaRPr>
                    </a:p>
                  </a:txBody>
                  <a:tcPr marL="5992" marR="5992" marT="5992" marB="0" anchor="b"/>
                </a:tc>
                <a:tc>
                  <a:txBody>
                    <a:bodyPr/>
                    <a:lstStyle/>
                    <a:p>
                      <a:pPr algn="l" fontAlgn="b"/>
                      <a:r>
                        <a:rPr lang="en-US" sz="1400" u="none" strike="noStrike" dirty="0">
                          <a:effectLst/>
                        </a:rPr>
                        <a:t>probability of that particular class that a person is exhibiting</a:t>
                      </a:r>
                      <a:endParaRPr lang="en-US" sz="1400" b="0"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2468855363"/>
                  </a:ext>
                </a:extLst>
              </a:tr>
              <a:tr h="176334">
                <a:tc gridSpan="2">
                  <a:txBody>
                    <a:bodyPr/>
                    <a:lstStyle/>
                    <a:p>
                      <a:pPr algn="l" fontAlgn="b"/>
                      <a:r>
                        <a:rPr lang="en-US" sz="1400" u="none" strike="noStrike">
                          <a:effectLst/>
                        </a:rPr>
                        <a:t>fps</a:t>
                      </a:r>
                      <a:endParaRPr lang="en-US" sz="1400" b="0" i="0" u="none" strike="noStrike">
                        <a:solidFill>
                          <a:srgbClr val="000000"/>
                        </a:solidFill>
                        <a:effectLst/>
                        <a:latin typeface="Calibri" panose="020F0502020204030204" pitchFamily="34" charset="0"/>
                      </a:endParaRPr>
                    </a:p>
                  </a:txBody>
                  <a:tcPr marL="5992" marR="5992" marT="5992" marB="0" anchor="b"/>
                </a:tc>
                <a:tc hMerge="1">
                  <a:txBody>
                    <a:bodyPr/>
                    <a:lstStyle/>
                    <a:p>
                      <a:pPr algn="l" fontAlgn="b"/>
                      <a:r>
                        <a:rPr lang="en-US" sz="1000" u="none" strike="noStrike">
                          <a:effectLst/>
                        </a:rPr>
                        <a:t>frame per second as per the asd_project34_video_id</a:t>
                      </a:r>
                      <a:endParaRPr lang="en-US" sz="1000" b="0" i="0" u="none" strike="noStrike">
                        <a:solidFill>
                          <a:srgbClr val="000000"/>
                        </a:solidFill>
                        <a:effectLst/>
                        <a:latin typeface="Calibri" panose="020F0502020204030204" pitchFamily="34" charset="0"/>
                      </a:endParaRPr>
                    </a:p>
                  </a:txBody>
                  <a:tcPr marL="5992" marR="5992" marT="5992" marB="0" anchor="b"/>
                </a:tc>
                <a:tc>
                  <a:txBody>
                    <a:bodyPr/>
                    <a:lstStyle/>
                    <a:p>
                      <a:pPr algn="l" fontAlgn="b"/>
                      <a:r>
                        <a:rPr lang="en-US" sz="1400" u="none" strike="noStrike" dirty="0">
                          <a:effectLst/>
                        </a:rPr>
                        <a:t>frame per second as per the asd_project34_video_id</a:t>
                      </a:r>
                      <a:endParaRPr lang="en-US" sz="1400" b="0"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4192459066"/>
                  </a:ext>
                </a:extLst>
              </a:tr>
              <a:tr h="176334">
                <a:tc gridSpan="2">
                  <a:txBody>
                    <a:bodyPr/>
                    <a:lstStyle/>
                    <a:p>
                      <a:pPr algn="l" fontAlgn="b"/>
                      <a:r>
                        <a:rPr lang="en-US" sz="1400" u="none" strike="noStrike">
                          <a:effectLst/>
                        </a:rPr>
                        <a:t>data_time</a:t>
                      </a:r>
                      <a:endParaRPr lang="en-US" sz="1400" b="0" i="0" u="none" strike="noStrike">
                        <a:solidFill>
                          <a:srgbClr val="000000"/>
                        </a:solidFill>
                        <a:effectLst/>
                        <a:latin typeface="Calibri" panose="020F0502020204030204" pitchFamily="34" charset="0"/>
                      </a:endParaRPr>
                    </a:p>
                  </a:txBody>
                  <a:tcPr marL="5992" marR="5992" marT="5992" marB="0" anchor="b"/>
                </a:tc>
                <a:tc hMerge="1">
                  <a:txBody>
                    <a:bodyPr/>
                    <a:lstStyle/>
                    <a:p>
                      <a:pPr algn="l" fontAlgn="b"/>
                      <a:r>
                        <a:rPr lang="en-US" sz="1000" u="none" strike="noStrike">
                          <a:effectLst/>
                        </a:rPr>
                        <a:t>data and time stamp when that particular frame is analyzing</a:t>
                      </a:r>
                      <a:endParaRPr lang="en-US" sz="1000" b="0" i="0" u="none" strike="noStrike">
                        <a:solidFill>
                          <a:srgbClr val="000000"/>
                        </a:solidFill>
                        <a:effectLst/>
                        <a:latin typeface="Calibri" panose="020F0502020204030204" pitchFamily="34" charset="0"/>
                      </a:endParaRPr>
                    </a:p>
                  </a:txBody>
                  <a:tcPr marL="5992" marR="5992" marT="5992" marB="0" anchor="b"/>
                </a:tc>
                <a:tc>
                  <a:txBody>
                    <a:bodyPr/>
                    <a:lstStyle/>
                    <a:p>
                      <a:pPr algn="l" fontAlgn="b"/>
                      <a:r>
                        <a:rPr lang="en-US" sz="1400" u="none" strike="noStrike" dirty="0">
                          <a:effectLst/>
                        </a:rPr>
                        <a:t>data and time stamp when that particular frame is analyzing</a:t>
                      </a:r>
                      <a:endParaRPr lang="en-US" sz="1400" b="0"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383373594"/>
                  </a:ext>
                </a:extLst>
              </a:tr>
              <a:tr h="176334">
                <a:tc gridSpan="2">
                  <a:txBody>
                    <a:bodyPr/>
                    <a:lstStyle/>
                    <a:p>
                      <a:pPr algn="l" fontAlgn="b"/>
                      <a:endParaRPr lang="en-US" sz="1400" b="0" i="0" u="none" strike="noStrike">
                        <a:solidFill>
                          <a:srgbClr val="000000"/>
                        </a:solidFill>
                        <a:effectLst/>
                        <a:latin typeface="Calibri" panose="020F0502020204030204" pitchFamily="34" charset="0"/>
                      </a:endParaRPr>
                    </a:p>
                  </a:txBody>
                  <a:tcPr marL="5992" marR="5992" marT="5992" marB="0" anchor="b"/>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5992" marR="5992" marT="5992"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1590804127"/>
                  </a:ext>
                </a:extLst>
              </a:tr>
              <a:tr h="176334">
                <a:tc gridSpan="3">
                  <a:txBody>
                    <a:bodyPr/>
                    <a:lstStyle/>
                    <a:p>
                      <a:pPr algn="ctr" fontAlgn="b"/>
                      <a:r>
                        <a:rPr lang="en-US" sz="1400" u="none" strike="noStrike" dirty="0">
                          <a:effectLst/>
                        </a:rPr>
                        <a:t>Note: Each row represents a frame with respect to a particular person</a:t>
                      </a:r>
                      <a:endParaRPr lang="en-US" sz="1400" b="0" i="0" u="none" strike="noStrike" dirty="0">
                        <a:solidFill>
                          <a:srgbClr val="FF0000"/>
                        </a:solidFill>
                        <a:effectLst/>
                        <a:latin typeface="Calibri" panose="020F0502020204030204" pitchFamily="34" charset="0"/>
                      </a:endParaRPr>
                    </a:p>
                  </a:txBody>
                  <a:tcPr marL="5992" marR="5992" marT="5992" marB="0" anchor="b"/>
                </a:tc>
                <a:tc hMerge="1">
                  <a:txBody>
                    <a:bodyPr/>
                    <a:lstStyle/>
                    <a:p>
                      <a:endParaRPr lang="en-US"/>
                    </a:p>
                  </a:txBody>
                  <a:tcPr/>
                </a:tc>
                <a:tc hMerge="1">
                  <a:txBody>
                    <a:bodyPr/>
                    <a:lstStyle/>
                    <a:p>
                      <a:pPr algn="ctr" fontAlgn="b"/>
                      <a:endParaRPr lang="en-US" sz="1000" b="0" i="0" u="none" strike="noStrike">
                        <a:solidFill>
                          <a:srgbClr val="FF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1763917142"/>
                  </a:ext>
                </a:extLst>
              </a:tr>
              <a:tr h="176334">
                <a:tc>
                  <a:txBody>
                    <a:bodyPr/>
                    <a:lstStyle/>
                    <a:p>
                      <a:pPr algn="l" fontAlgn="b"/>
                      <a:endParaRPr lang="en-US" sz="1400" b="0" i="0" u="none" strike="noStrike">
                        <a:solidFill>
                          <a:srgbClr val="000000"/>
                        </a:solidFill>
                        <a:effectLst/>
                        <a:latin typeface="Calibri" panose="020F0502020204030204" pitchFamily="34" charset="0"/>
                      </a:endParaRPr>
                    </a:p>
                  </a:txBody>
                  <a:tcPr marL="5992" marR="5992" marT="5992" marB="0" anchor="b"/>
                </a:tc>
                <a:tc gridSpan="2">
                  <a:txBody>
                    <a:bodyPr/>
                    <a:lstStyle/>
                    <a:p>
                      <a:pPr algn="l" fontAlgn="b"/>
                      <a:endParaRPr lang="en-US" sz="1400" b="0" i="0" u="none" strike="noStrike" dirty="0">
                        <a:solidFill>
                          <a:srgbClr val="000000"/>
                        </a:solidFill>
                        <a:effectLst/>
                        <a:latin typeface="Calibri" panose="020F0502020204030204" pitchFamily="34" charset="0"/>
                      </a:endParaRPr>
                    </a:p>
                  </a:txBody>
                  <a:tcPr marL="5992" marR="5992" marT="5992" marB="0" anchor="b"/>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731358311"/>
                  </a:ext>
                </a:extLst>
              </a:tr>
              <a:tr h="176334">
                <a:tc>
                  <a:txBody>
                    <a:bodyPr/>
                    <a:lstStyle/>
                    <a:p>
                      <a:pPr algn="l" fontAlgn="b"/>
                      <a:endParaRPr lang="en-US" sz="1400" b="0" i="0" u="none" strike="noStrike">
                        <a:solidFill>
                          <a:srgbClr val="000000"/>
                        </a:solidFill>
                        <a:effectLst/>
                        <a:latin typeface="Calibri" panose="020F0502020204030204" pitchFamily="34" charset="0"/>
                      </a:endParaRPr>
                    </a:p>
                  </a:txBody>
                  <a:tcPr marL="5992" marR="5992" marT="5992" marB="0" anchor="b"/>
                </a:tc>
                <a:tc gridSpan="2">
                  <a:txBody>
                    <a:bodyPr/>
                    <a:lstStyle/>
                    <a:p>
                      <a:pPr algn="l" fontAlgn="b"/>
                      <a:endParaRPr lang="en-US" sz="1400" b="0" i="0" u="none" strike="noStrike" dirty="0">
                        <a:solidFill>
                          <a:srgbClr val="000000"/>
                        </a:solidFill>
                        <a:effectLst/>
                        <a:latin typeface="Calibri" panose="020F0502020204030204" pitchFamily="34" charset="0"/>
                      </a:endParaRPr>
                    </a:p>
                  </a:txBody>
                  <a:tcPr marL="5992" marR="5992" marT="5992" marB="0" anchor="b"/>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2111580894"/>
                  </a:ext>
                </a:extLst>
              </a:tr>
              <a:tr h="176334">
                <a:tc gridSpan="3">
                  <a:txBody>
                    <a:bodyPr/>
                    <a:lstStyle/>
                    <a:p>
                      <a:pPr algn="ctr" fontAlgn="b"/>
                      <a:r>
                        <a:rPr lang="en-US" sz="1400" u="none" strike="noStrike" dirty="0">
                          <a:effectLst/>
                        </a:rPr>
                        <a:t>video_details.xlsx</a:t>
                      </a:r>
                      <a:endParaRPr lang="en-US" sz="1400" b="1" i="0" u="none" strike="noStrike" dirty="0">
                        <a:solidFill>
                          <a:srgbClr val="000000"/>
                        </a:solidFill>
                        <a:effectLst/>
                        <a:latin typeface="Calibri" panose="020F0502020204030204" pitchFamily="34" charset="0"/>
                      </a:endParaRPr>
                    </a:p>
                  </a:txBody>
                  <a:tcPr marL="5992" marR="5992" marT="5992" marB="0" anchor="b"/>
                </a:tc>
                <a:tc hMerge="1">
                  <a:txBody>
                    <a:bodyPr/>
                    <a:lstStyle/>
                    <a:p>
                      <a:endParaRPr lang="en-US"/>
                    </a:p>
                  </a:txBody>
                  <a:tcPr/>
                </a:tc>
                <a:tc hMerge="1">
                  <a:txBody>
                    <a:bodyPr/>
                    <a:lstStyle/>
                    <a:p>
                      <a:pPr algn="ctr" fontAlgn="b"/>
                      <a:endParaRPr lang="en-US" sz="1000" b="1" i="0" u="none" strike="noStrike">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1873221382"/>
                  </a:ext>
                </a:extLst>
              </a:tr>
              <a:tr h="327130">
                <a:tc>
                  <a:txBody>
                    <a:bodyPr/>
                    <a:lstStyle/>
                    <a:p>
                      <a:pPr algn="ctr" fontAlgn="b"/>
                      <a:r>
                        <a:rPr lang="en-US" sz="1400" u="none" strike="noStrike">
                          <a:effectLst/>
                        </a:rPr>
                        <a:t>Column name</a:t>
                      </a:r>
                      <a:endParaRPr lang="en-US" sz="1400" b="1" i="0" u="none" strike="noStrike">
                        <a:solidFill>
                          <a:srgbClr val="000000"/>
                        </a:solidFill>
                        <a:effectLst/>
                        <a:latin typeface="Calibri" panose="020F0502020204030204" pitchFamily="34" charset="0"/>
                      </a:endParaRPr>
                    </a:p>
                  </a:txBody>
                  <a:tcPr marL="5992" marR="5992" marT="5992" marB="0" anchor="b"/>
                </a:tc>
                <a:tc gridSpan="2">
                  <a:txBody>
                    <a:bodyPr/>
                    <a:lstStyle/>
                    <a:p>
                      <a:pPr algn="ctr" fontAlgn="b"/>
                      <a:r>
                        <a:rPr lang="en-US" sz="1400"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5992" marR="5992" marT="5992" marB="0" anchor="b"/>
                </a:tc>
                <a:tc hMerge="1">
                  <a:txBody>
                    <a:bodyPr/>
                    <a:lstStyle/>
                    <a:p>
                      <a:pPr algn="ctr" fontAlgn="b"/>
                      <a:endParaRPr lang="en-US" sz="1000" b="1" i="0" u="none" strike="noStrike">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1995034597"/>
                  </a:ext>
                </a:extLst>
              </a:tr>
              <a:tr h="176334">
                <a:tc>
                  <a:txBody>
                    <a:bodyPr/>
                    <a:lstStyle/>
                    <a:p>
                      <a:pPr algn="l" fontAlgn="b"/>
                      <a:r>
                        <a:rPr lang="en-US" sz="1400" u="none" strike="noStrike">
                          <a:effectLst/>
                        </a:rPr>
                        <a:t>video_id</a:t>
                      </a:r>
                      <a:endParaRPr lang="en-US" sz="1400" b="0" i="0" u="none" strike="noStrike">
                        <a:solidFill>
                          <a:srgbClr val="000000"/>
                        </a:solidFill>
                        <a:effectLst/>
                        <a:latin typeface="Calibri" panose="020F0502020204030204" pitchFamily="34" charset="0"/>
                      </a:endParaRPr>
                    </a:p>
                  </a:txBody>
                  <a:tcPr marL="5992" marR="5992" marT="5992" marB="0" anchor="b"/>
                </a:tc>
                <a:tc gridSpan="2">
                  <a:txBody>
                    <a:bodyPr/>
                    <a:lstStyle/>
                    <a:p>
                      <a:pPr algn="l" fontAlgn="b"/>
                      <a:r>
                        <a:rPr lang="en-US" sz="1400" u="none" strike="noStrike" dirty="0">
                          <a:effectLst/>
                        </a:rPr>
                        <a:t>unique id for a particular video</a:t>
                      </a:r>
                      <a:endParaRPr lang="en-US" sz="1400" b="0" i="0" u="none" strike="noStrike" dirty="0">
                        <a:solidFill>
                          <a:srgbClr val="000000"/>
                        </a:solidFill>
                        <a:effectLst/>
                        <a:latin typeface="Calibri" panose="020F0502020204030204" pitchFamily="34" charset="0"/>
                      </a:endParaRPr>
                    </a:p>
                  </a:txBody>
                  <a:tcPr marL="5992" marR="5992" marT="5992" marB="0" anchor="b"/>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261299613"/>
                  </a:ext>
                </a:extLst>
              </a:tr>
              <a:tr h="176334">
                <a:tc>
                  <a:txBody>
                    <a:bodyPr/>
                    <a:lstStyle/>
                    <a:p>
                      <a:pPr algn="l" fontAlgn="b"/>
                      <a:r>
                        <a:rPr lang="en-US" sz="1400" u="none" strike="noStrike">
                          <a:effectLst/>
                        </a:rPr>
                        <a:t>name</a:t>
                      </a:r>
                      <a:endParaRPr lang="en-US" sz="1400" b="0" i="0" u="none" strike="noStrike">
                        <a:solidFill>
                          <a:srgbClr val="000000"/>
                        </a:solidFill>
                        <a:effectLst/>
                        <a:latin typeface="Calibri" panose="020F0502020204030204" pitchFamily="34" charset="0"/>
                      </a:endParaRPr>
                    </a:p>
                  </a:txBody>
                  <a:tcPr marL="5992" marR="5992" marT="5992" marB="0" anchor="b"/>
                </a:tc>
                <a:tc gridSpan="2">
                  <a:txBody>
                    <a:bodyPr/>
                    <a:lstStyle/>
                    <a:p>
                      <a:pPr algn="l" fontAlgn="b"/>
                      <a:r>
                        <a:rPr lang="en-US" sz="1400" u="none" strike="noStrike" dirty="0">
                          <a:effectLst/>
                        </a:rPr>
                        <a:t>name of the video</a:t>
                      </a:r>
                      <a:endParaRPr lang="en-US" sz="1400" b="0" i="0" u="none" strike="noStrike" dirty="0">
                        <a:solidFill>
                          <a:srgbClr val="000000"/>
                        </a:solidFill>
                        <a:effectLst/>
                        <a:latin typeface="Calibri" panose="020F0502020204030204" pitchFamily="34" charset="0"/>
                      </a:endParaRPr>
                    </a:p>
                  </a:txBody>
                  <a:tcPr marL="5992" marR="5992" marT="5992" marB="0" anchor="b"/>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3694141337"/>
                  </a:ext>
                </a:extLst>
              </a:tr>
              <a:tr h="176334">
                <a:tc>
                  <a:txBody>
                    <a:bodyPr/>
                    <a:lstStyle/>
                    <a:p>
                      <a:pPr algn="l" fontAlgn="b"/>
                      <a:r>
                        <a:rPr lang="en-US" sz="1400" u="none" strike="noStrike">
                          <a:effectLst/>
                        </a:rPr>
                        <a:t>length</a:t>
                      </a:r>
                      <a:endParaRPr lang="en-US" sz="1400" b="0" i="0" u="none" strike="noStrike">
                        <a:solidFill>
                          <a:srgbClr val="000000"/>
                        </a:solidFill>
                        <a:effectLst/>
                        <a:latin typeface="Calibri" panose="020F0502020204030204" pitchFamily="34" charset="0"/>
                      </a:endParaRPr>
                    </a:p>
                  </a:txBody>
                  <a:tcPr marL="5992" marR="5992" marT="5992" marB="0" anchor="b"/>
                </a:tc>
                <a:tc gridSpan="2">
                  <a:txBody>
                    <a:bodyPr/>
                    <a:lstStyle/>
                    <a:p>
                      <a:pPr algn="l" fontAlgn="b"/>
                      <a:r>
                        <a:rPr lang="en-US" sz="1400" u="none" strike="noStrike" dirty="0">
                          <a:effectLst/>
                        </a:rPr>
                        <a:t>entire duration for a particular video</a:t>
                      </a:r>
                      <a:endParaRPr lang="en-US" sz="1400" b="0" i="0" u="none" strike="noStrike" dirty="0">
                        <a:solidFill>
                          <a:srgbClr val="000000"/>
                        </a:solidFill>
                        <a:effectLst/>
                        <a:latin typeface="Calibri" panose="020F0502020204030204" pitchFamily="34" charset="0"/>
                      </a:endParaRPr>
                    </a:p>
                  </a:txBody>
                  <a:tcPr marL="5992" marR="5992" marT="599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5992" marR="5992" marT="5992" marB="0" anchor="b"/>
                </a:tc>
                <a:extLst>
                  <a:ext uri="{0D108BD9-81ED-4DB2-BD59-A6C34878D82A}">
                    <a16:rowId xmlns:a16="http://schemas.microsoft.com/office/drawing/2014/main" val="27554432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265" name="Google Shape;265;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589351" y="1120806"/>
            <a:ext cx="11034000" cy="2954625"/>
          </a:xfrm>
          <a:prstGeom prst="rect">
            <a:avLst/>
          </a:prstGeom>
          <a:noFill/>
          <a:ln>
            <a:noFill/>
          </a:ln>
        </p:spPr>
        <p:txBody>
          <a:bodyPr spcFirstLastPara="1" wrap="square" lIns="91425" tIns="91425" rIns="91425" bIns="91425" anchor="t" anchorCtr="0">
            <a:spAutoFit/>
          </a:bodyPr>
          <a:lstStyle/>
          <a:p>
            <a:pPr>
              <a:lnSpc>
                <a:spcPct val="150000"/>
              </a:lnSpc>
            </a:pPr>
            <a:r>
              <a:rPr lang="en-US" sz="2000" dirty="0"/>
              <a:t>1.EDA is a process of investigating data to learn about its properties, spot unusual patterns, and test hypotheses. It uses statistical summaries and data visualizations to help us understand the data and make informed decisions.</a:t>
            </a:r>
          </a:p>
          <a:p>
            <a:pPr>
              <a:lnSpc>
                <a:spcPct val="150000"/>
              </a:lnSpc>
            </a:pPr>
            <a:r>
              <a:rPr lang="en-US" sz="2000" dirty="0"/>
              <a:t>2. EDA is the first step in data analysis, where we explore the data to learn about its patterns, relationships, and anomalies</a:t>
            </a:r>
          </a:p>
          <a:p>
            <a:pPr>
              <a:lnSpc>
                <a:spcPct val="150000"/>
              </a:lnSpc>
            </a:pPr>
            <a:r>
              <a:rPr lang="en-US" sz="2000" dirty="0"/>
              <a:t>3. There were 0 duplicate rows in the dataset.</a:t>
            </a: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94" name="Google Shape;29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7" name="Google Shape;297;p28"/>
          <p:cNvSpPr txBox="1"/>
          <p:nvPr/>
        </p:nvSpPr>
        <p:spPr>
          <a:xfrm>
            <a:off x="704850" y="11049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 name="TextBox 9">
            <a:extLst>
              <a:ext uri="{FF2B5EF4-FFF2-40B4-BE49-F238E27FC236}">
                <a16:creationId xmlns:a16="http://schemas.microsoft.com/office/drawing/2014/main" id="{AEF388AD-3ADE-4CBE-AA12-864FF7F5A7CC}"/>
              </a:ext>
            </a:extLst>
          </p:cNvPr>
          <p:cNvSpPr txBox="1"/>
          <p:nvPr/>
        </p:nvSpPr>
        <p:spPr>
          <a:xfrm>
            <a:off x="155582" y="932770"/>
            <a:ext cx="11598499" cy="5582619"/>
          </a:xfrm>
          <a:prstGeom prst="rect">
            <a:avLst/>
          </a:prstGeom>
          <a:noFill/>
        </p:spPr>
        <p:txBody>
          <a:bodyPr wrap="square">
            <a:spAutoFit/>
          </a:bodyPr>
          <a:lstStyle/>
          <a:p>
            <a:pPr>
              <a:lnSpc>
                <a:spcPct val="150000"/>
              </a:lnSpc>
            </a:pPr>
            <a:r>
              <a:rPr lang="en-US" sz="2000" dirty="0"/>
              <a:t>No missing values found in any column of these 2 tables..</a:t>
            </a:r>
          </a:p>
          <a:p>
            <a:pPr>
              <a:lnSpc>
                <a:spcPct val="150000"/>
              </a:lnSpc>
            </a:pPr>
            <a:endParaRPr lang="en-US" sz="2000" dirty="0"/>
          </a:p>
          <a:p>
            <a:pPr>
              <a:lnSpc>
                <a:spcPct val="150000"/>
              </a:lnSpc>
            </a:pPr>
            <a:r>
              <a:rPr lang="en-US" sz="2000" b="1" dirty="0"/>
              <a:t>Data</a:t>
            </a:r>
          </a:p>
          <a:p>
            <a:pPr marL="285750" indent="-285750">
              <a:lnSpc>
                <a:spcPct val="150000"/>
              </a:lnSpc>
              <a:buFont typeface="Arial" panose="020B0604020202020204" pitchFamily="34" charset="0"/>
              <a:buChar char="•"/>
            </a:pPr>
            <a:r>
              <a:rPr lang="en-US" sz="2000" dirty="0"/>
              <a:t>Duration=0 missing values</a:t>
            </a:r>
          </a:p>
          <a:p>
            <a:pPr marL="285750" indent="-285750">
              <a:lnSpc>
                <a:spcPct val="150000"/>
              </a:lnSpc>
              <a:buFont typeface="Arial" panose="020B0604020202020204" pitchFamily="34" charset="0"/>
              <a:buChar char="•"/>
            </a:pPr>
            <a:r>
              <a:rPr lang="en-US" sz="2000" dirty="0"/>
              <a:t>Probability=0 missing values</a:t>
            </a:r>
          </a:p>
          <a:p>
            <a:pPr marL="285750" indent="-285750">
              <a:lnSpc>
                <a:spcPct val="150000"/>
              </a:lnSpc>
              <a:buFont typeface="Arial" panose="020B0604020202020204" pitchFamily="34" charset="0"/>
              <a:buChar char="•"/>
            </a:pPr>
            <a:r>
              <a:rPr lang="en-US" sz="2000" dirty="0"/>
              <a:t>fps=0 missing values</a:t>
            </a:r>
          </a:p>
          <a:p>
            <a:pPr marL="285750" indent="-285750">
              <a:lnSpc>
                <a:spcPct val="150000"/>
              </a:lnSpc>
              <a:buFont typeface="Arial" panose="020B0604020202020204" pitchFamily="34" charset="0"/>
              <a:buChar char="•"/>
            </a:pPr>
            <a:r>
              <a:rPr lang="en-US" sz="2000" u="none" strike="noStrike" dirty="0">
                <a:effectLst/>
              </a:rPr>
              <a:t>asd_project34_video_id=0 missing values</a:t>
            </a:r>
          </a:p>
          <a:p>
            <a:pPr marL="285750" indent="-285750">
              <a:lnSpc>
                <a:spcPct val="150000"/>
              </a:lnSpc>
              <a:buFont typeface="Arial" panose="020B0604020202020204" pitchFamily="34" charset="0"/>
              <a:buChar char="•"/>
            </a:pPr>
            <a:r>
              <a:rPr lang="en-US" sz="2000" u="none" strike="noStrike" dirty="0">
                <a:effectLst/>
                <a:latin typeface="Calibri" panose="020F0502020204030204" pitchFamily="34" charset="0"/>
              </a:rPr>
              <a:t>Class Name=0 missing values</a:t>
            </a:r>
          </a:p>
          <a:p>
            <a:pPr marL="285750" indent="-285750">
              <a:lnSpc>
                <a:spcPct val="150000"/>
              </a:lnSpc>
              <a:buFont typeface="Arial" panose="020B0604020202020204" pitchFamily="34" charset="0"/>
              <a:buChar char="•"/>
            </a:pPr>
            <a:r>
              <a:rPr lang="en-US" sz="2000" b="0" i="0" dirty="0">
                <a:solidFill>
                  <a:srgbClr val="000000"/>
                </a:solidFill>
                <a:latin typeface="Calibri" panose="020F0502020204030204" pitchFamily="34" charset="0"/>
              </a:rPr>
              <a:t>Date time=0 missing values</a:t>
            </a:r>
          </a:p>
          <a:p>
            <a:pPr>
              <a:lnSpc>
                <a:spcPct val="150000"/>
              </a:lnSpc>
            </a:pPr>
            <a:endParaRPr lang="en-US" sz="2000" dirty="0">
              <a:latin typeface="Calibri" panose="020F0502020204030204" pitchFamily="34" charset="0"/>
            </a:endParaRPr>
          </a:p>
          <a:p>
            <a:pPr>
              <a:lnSpc>
                <a:spcPct val="150000"/>
              </a:lnSpc>
            </a:pPr>
            <a:r>
              <a:rPr lang="en-US" sz="2000" b="1" dirty="0">
                <a:latin typeface="Calibri" panose="020F0502020204030204" pitchFamily="34" charset="0"/>
              </a:rPr>
              <a:t>Video</a:t>
            </a:r>
          </a:p>
          <a:p>
            <a:pPr marL="285750" indent="-285750">
              <a:lnSpc>
                <a:spcPct val="150000"/>
              </a:lnSpc>
              <a:buFont typeface="Arial" panose="020B0604020202020204" pitchFamily="34" charset="0"/>
              <a:buChar char="•"/>
            </a:pPr>
            <a:r>
              <a:rPr lang="en-US" sz="2000" dirty="0">
                <a:latin typeface="Calibri" panose="020F0502020204030204" pitchFamily="34" charset="0"/>
              </a:rPr>
              <a:t>Length= 0 missing values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6" name="TextBox 5">
            <a:extLst>
              <a:ext uri="{FF2B5EF4-FFF2-40B4-BE49-F238E27FC236}">
                <a16:creationId xmlns:a16="http://schemas.microsoft.com/office/drawing/2014/main" id="{6AEA061C-D054-4A2B-9188-F72EB2DE0236}"/>
              </a:ext>
            </a:extLst>
          </p:cNvPr>
          <p:cNvSpPr txBox="1"/>
          <p:nvPr/>
        </p:nvSpPr>
        <p:spPr>
          <a:xfrm>
            <a:off x="199918" y="904194"/>
            <a:ext cx="11792164" cy="5315366"/>
          </a:xfrm>
          <a:prstGeom prst="rect">
            <a:avLst/>
          </a:prstGeom>
          <a:noFill/>
        </p:spPr>
        <p:txBody>
          <a:bodyPr wrap="square">
            <a:spAutoFit/>
          </a:bodyPr>
          <a:lstStyle/>
          <a:p>
            <a:pPr>
              <a:lnSpc>
                <a:spcPct val="150000"/>
              </a:lnSpc>
            </a:pPr>
            <a:r>
              <a:rPr lang="en-US" sz="2000" dirty="0"/>
              <a:t>The data was first cleaned by checking and correcting the data types, filling in any missing values. Then, outliers were detected and handled. Data preprocessing have performed in SQL and in Python EDA.</a:t>
            </a:r>
          </a:p>
          <a:p>
            <a:pPr>
              <a:lnSpc>
                <a:spcPct val="150000"/>
              </a:lnSpc>
            </a:pPr>
            <a:endParaRPr lang="en-US" dirty="0"/>
          </a:p>
          <a:p>
            <a:pPr marL="285750" indent="-285750">
              <a:lnSpc>
                <a:spcPct val="150000"/>
              </a:lnSpc>
              <a:buFont typeface="Wingdings" panose="05000000000000000000" pitchFamily="2" charset="2"/>
              <a:buChar char="q"/>
            </a:pPr>
            <a:r>
              <a:rPr lang="en-US" sz="2000" b="1" dirty="0"/>
              <a:t>SQL:</a:t>
            </a:r>
          </a:p>
          <a:p>
            <a:pPr>
              <a:lnSpc>
                <a:spcPct val="150000"/>
              </a:lnSpc>
            </a:pPr>
            <a:r>
              <a:rPr lang="en-US" dirty="0"/>
              <a:t>1</a:t>
            </a:r>
            <a:r>
              <a:rPr lang="en-US" sz="2000" dirty="0"/>
              <a:t>. </a:t>
            </a:r>
            <a:r>
              <a:rPr lang="en-US" sz="2000" b="1" dirty="0"/>
              <a:t>Data type correction</a:t>
            </a:r>
            <a:r>
              <a:rPr lang="en-US" sz="2000" dirty="0"/>
              <a:t>: The data types of all attributes were checked and corrected, if necessary.</a:t>
            </a:r>
          </a:p>
          <a:p>
            <a:pPr>
              <a:lnSpc>
                <a:spcPct val="150000"/>
              </a:lnSpc>
            </a:pPr>
            <a:r>
              <a:rPr lang="en-US" sz="2000" dirty="0"/>
              <a:t>2</a:t>
            </a:r>
            <a:r>
              <a:rPr lang="en-US" sz="2000" b="1" dirty="0"/>
              <a:t>. Missing value detection</a:t>
            </a:r>
            <a:r>
              <a:rPr lang="en-US" sz="2000" dirty="0"/>
              <a:t>: No missing values were found in any column.</a:t>
            </a:r>
          </a:p>
          <a:p>
            <a:pPr>
              <a:lnSpc>
                <a:spcPct val="150000"/>
              </a:lnSpc>
            </a:pPr>
            <a:r>
              <a:rPr lang="en-US" sz="2000" dirty="0"/>
              <a:t>3</a:t>
            </a:r>
            <a:r>
              <a:rPr lang="en-US" sz="2000" b="1" dirty="0"/>
              <a:t>. Outlier detection</a:t>
            </a:r>
            <a:r>
              <a:rPr lang="en-US" sz="2000" dirty="0"/>
              <a:t>: Outliers were detected in each attribute by using IQR Method and outliers found in Probability column from Data Table.</a:t>
            </a:r>
          </a:p>
          <a:p>
            <a:pPr>
              <a:lnSpc>
                <a:spcPct val="150000"/>
              </a:lnSpc>
            </a:pPr>
            <a:r>
              <a:rPr lang="en-US" sz="2000" dirty="0"/>
              <a:t>4. </a:t>
            </a:r>
            <a:r>
              <a:rPr lang="en-US" sz="2000" b="1" dirty="0"/>
              <a:t>Outlier treatment</a:t>
            </a:r>
            <a:r>
              <a:rPr lang="en-US" sz="2000" dirty="0"/>
              <a:t>: Outliers in the identified columns were treated using the Quantiles Method and successfully handle the </a:t>
            </a:r>
            <a:r>
              <a:rPr lang="en-US" sz="2000" dirty="0" err="1"/>
              <a:t>threeshold</a:t>
            </a:r>
            <a:r>
              <a:rPr lang="en-US" sz="2000" dirty="0"/>
              <a:t> of outliers in probability column on the data.</a:t>
            </a:r>
          </a:p>
          <a:p>
            <a:pPr>
              <a:lnSpc>
                <a:spcPct val="150000"/>
              </a:lnSpc>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c7840ddab_0_47"/>
          <p:cNvSpPr txBox="1">
            <a:spLocks noGrp="1"/>
          </p:cNvSpPr>
          <p:nvPr>
            <p:ph type="title"/>
          </p:nvPr>
        </p:nvSpPr>
        <p:spPr>
          <a:xfrm>
            <a:off x="228600" y="205543"/>
            <a:ext cx="10515600" cy="480041"/>
          </a:xfrm>
          <a:prstGeom prst="rect">
            <a:avLst/>
          </a:prstGeom>
        </p:spPr>
        <p:txBody>
          <a:bodyPr spcFirstLastPara="1" wrap="square" lIns="91400" tIns="45675" rIns="91400" bIns="45675" anchor="ctr" anchorCtr="0">
            <a:spAutoFit/>
          </a:bodyPr>
          <a:lstStyle/>
          <a:p>
            <a:pPr marL="0" lvl="0" indent="0" algn="l" rtl="0">
              <a:spcBef>
                <a:spcPts val="0"/>
              </a:spcBef>
              <a:spcAft>
                <a:spcPts val="0"/>
              </a:spcAft>
              <a:buNone/>
            </a:pPr>
            <a:r>
              <a:rPr lang="en-US" sz="2800" b="1" dirty="0"/>
              <a:t>Data Preprocessing</a:t>
            </a:r>
            <a:endParaRPr sz="2800" b="1" dirty="0"/>
          </a:p>
        </p:txBody>
      </p:sp>
      <p:sp>
        <p:nvSpPr>
          <p:cNvPr id="316" name="Google Shape;316;g23c7840ddab_0_47"/>
          <p:cNvSpPr txBox="1"/>
          <p:nvPr/>
        </p:nvSpPr>
        <p:spPr>
          <a:xfrm>
            <a:off x="383125" y="40037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 name="TextBox 4">
            <a:extLst>
              <a:ext uri="{FF2B5EF4-FFF2-40B4-BE49-F238E27FC236}">
                <a16:creationId xmlns:a16="http://schemas.microsoft.com/office/drawing/2014/main" id="{903F495D-DCDB-449E-ABA7-CAEF39545C51}"/>
              </a:ext>
            </a:extLst>
          </p:cNvPr>
          <p:cNvSpPr txBox="1"/>
          <p:nvPr/>
        </p:nvSpPr>
        <p:spPr>
          <a:xfrm>
            <a:off x="187250" y="936815"/>
            <a:ext cx="11425750" cy="3266985"/>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2000" b="1" dirty="0"/>
              <a:t>Python EDA:</a:t>
            </a:r>
          </a:p>
          <a:p>
            <a:pPr>
              <a:lnSpc>
                <a:spcPct val="150000"/>
              </a:lnSpc>
            </a:pPr>
            <a:r>
              <a:rPr lang="en-US" sz="2000" dirty="0"/>
              <a:t>1. </a:t>
            </a:r>
            <a:r>
              <a:rPr lang="en-US" sz="2000" b="1" dirty="0"/>
              <a:t>Data type correction</a:t>
            </a:r>
            <a:r>
              <a:rPr lang="en-US" sz="2000" dirty="0"/>
              <a:t>: The data types of all attributes were checked and corrected, if necessary.</a:t>
            </a:r>
          </a:p>
          <a:p>
            <a:pPr>
              <a:lnSpc>
                <a:spcPct val="150000"/>
              </a:lnSpc>
            </a:pPr>
            <a:r>
              <a:rPr lang="en-US" sz="2000" dirty="0"/>
              <a:t>2</a:t>
            </a:r>
            <a:r>
              <a:rPr lang="en-US" sz="2000" b="1" dirty="0"/>
              <a:t>. Missing value detection</a:t>
            </a:r>
            <a:r>
              <a:rPr lang="en-US" sz="2000" dirty="0"/>
              <a:t>: No missing values were found in any column.</a:t>
            </a:r>
          </a:p>
          <a:p>
            <a:pPr>
              <a:lnSpc>
                <a:spcPct val="150000"/>
              </a:lnSpc>
            </a:pPr>
            <a:r>
              <a:rPr lang="en-US" sz="2000" dirty="0"/>
              <a:t>3</a:t>
            </a:r>
            <a:r>
              <a:rPr lang="en-US" sz="2000" b="1" dirty="0"/>
              <a:t>. Outlier detection</a:t>
            </a:r>
            <a:r>
              <a:rPr lang="en-US" sz="2000" dirty="0"/>
              <a:t>: Outliers were detected in each attribute by using </a:t>
            </a:r>
            <a:r>
              <a:rPr lang="en-US" sz="2000" dirty="0" err="1"/>
              <a:t>BoxPlot</a:t>
            </a:r>
            <a:r>
              <a:rPr lang="en-US" sz="2000" dirty="0"/>
              <a:t> Method and outliers found in Probability column from Data Table.</a:t>
            </a:r>
          </a:p>
          <a:p>
            <a:pPr>
              <a:lnSpc>
                <a:spcPct val="150000"/>
              </a:lnSpc>
            </a:pPr>
            <a:r>
              <a:rPr lang="en-US" sz="2000" dirty="0"/>
              <a:t>4. </a:t>
            </a:r>
            <a:r>
              <a:rPr lang="en-US" sz="2000" b="1" dirty="0"/>
              <a:t>Outlier treatment</a:t>
            </a:r>
            <a:r>
              <a:rPr lang="en-US" sz="2000" dirty="0"/>
              <a:t>: Outliers in the identified columns were treated using the </a:t>
            </a:r>
            <a:r>
              <a:rPr lang="en-US" sz="2000" dirty="0" err="1"/>
              <a:t>Winsorization</a:t>
            </a:r>
            <a:r>
              <a:rPr lang="en-US" sz="2000" dirty="0"/>
              <a:t> Method and successfully handle the threshold of outliers in probability column on the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6D37AD0E-7156-4699-A908-C34A83BBBD89}"/>
              </a:ext>
            </a:extLst>
          </p:cNvPr>
          <p:cNvPicPr>
            <a:picLocks noChangeAspect="1"/>
          </p:cNvPicPr>
          <p:nvPr/>
        </p:nvPicPr>
        <p:blipFill>
          <a:blip r:embed="rId4"/>
          <a:stretch>
            <a:fillRect/>
          </a:stretch>
        </p:blipFill>
        <p:spPr>
          <a:xfrm>
            <a:off x="446450" y="937834"/>
            <a:ext cx="11034000" cy="5102268"/>
          </a:xfrm>
          <a:prstGeom prst="rect">
            <a:avLst/>
          </a:prstGeom>
        </p:spPr>
      </p:pic>
      <p:sp>
        <p:nvSpPr>
          <p:cNvPr id="9" name="Google Shape;323;p32">
            <a:extLst>
              <a:ext uri="{FF2B5EF4-FFF2-40B4-BE49-F238E27FC236}">
                <a16:creationId xmlns:a16="http://schemas.microsoft.com/office/drawing/2014/main" id="{78641E91-394C-4D1D-9E08-0D79F9752857}"/>
              </a:ext>
            </a:extLst>
          </p:cNvPr>
          <p:cNvSpPr txBox="1">
            <a:spLocks/>
          </p:cNvSpPr>
          <p:nvPr/>
        </p:nvSpPr>
        <p:spPr>
          <a:xfrm>
            <a:off x="4165528" y="1117787"/>
            <a:ext cx="3975243" cy="424641"/>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800" b="0" i="0" u="none" strike="noStrike" cap="none">
                <a:solidFill>
                  <a:srgbClr val="000000"/>
                </a:solidFill>
                <a:latin typeface="Arial"/>
                <a:ea typeface="Arial"/>
                <a:cs typeface="Arial"/>
                <a:sym typeface="Arial"/>
              </a:defRPr>
            </a:lvl9pPr>
          </a:lstStyle>
          <a:p>
            <a:r>
              <a:rPr lang="en-US" sz="2400" b="1" dirty="0">
                <a:latin typeface="Times New Roman"/>
                <a:ea typeface="Times New Roman"/>
                <a:cs typeface="Times New Roman"/>
                <a:sym typeface="Times New Roman"/>
              </a:rPr>
              <a:t>Google Locker Room</a:t>
            </a:r>
            <a:endParaRPr lang="en-US" sz="2400" dirty="0"/>
          </a:p>
        </p:txBody>
      </p:sp>
    </p:spTree>
    <p:extLst>
      <p:ext uri="{BB962C8B-B14F-4D97-AF65-F5344CB8AC3E}">
        <p14:creationId xmlns:p14="http://schemas.microsoft.com/office/powerpoint/2010/main" val="351302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b="1" dirty="0">
                <a:latin typeface="Times New Roman"/>
                <a:ea typeface="Times New Roman"/>
                <a:cs typeface="Times New Roman"/>
                <a:sym typeface="Times New Roman"/>
              </a:rPr>
              <a:t>ASD: </a:t>
            </a:r>
            <a:r>
              <a:rPr lang="en-IN" b="1" dirty="0">
                <a:latin typeface="Aptos" panose="020B0004020202020204" pitchFamily="34" charset="0"/>
              </a:rPr>
              <a:t>Data Driven Analytics</a:t>
            </a:r>
            <a:endParaRPr b="1" dirty="0">
              <a:latin typeface="Times New Roman"/>
              <a:ea typeface="Times New Roman"/>
              <a:cs typeface="Times New Roman"/>
              <a:sym typeface="Times New Roman"/>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028" name="Picture 4" descr="Data Analytics Images - Free Download on Freepik">
            <a:extLst>
              <a:ext uri="{FF2B5EF4-FFF2-40B4-BE49-F238E27FC236}">
                <a16:creationId xmlns:a16="http://schemas.microsoft.com/office/drawing/2014/main" id="{24E95ABD-431A-4AC8-ABF6-B5888C4BE7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7244"/>
            <a:ext cx="12192000" cy="5382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4">
            <a:extLst>
              <a:ext uri="{FF2B5EF4-FFF2-40B4-BE49-F238E27FC236}">
                <a16:creationId xmlns:a16="http://schemas.microsoft.com/office/drawing/2014/main" id="{34C87CB7-0E42-45E6-A317-3F29416D6F70}"/>
              </a:ext>
            </a:extLst>
          </p:cNvPr>
          <p:cNvPicPr>
            <a:picLocks noChangeAspect="1"/>
          </p:cNvPicPr>
          <p:nvPr/>
        </p:nvPicPr>
        <p:blipFill>
          <a:blip r:embed="rId4"/>
          <a:stretch>
            <a:fillRect/>
          </a:stretch>
        </p:blipFill>
        <p:spPr>
          <a:xfrm>
            <a:off x="185400" y="1213636"/>
            <a:ext cx="11935500" cy="4992295"/>
          </a:xfrm>
          <a:prstGeom prst="rect">
            <a:avLst/>
          </a:prstGeom>
        </p:spPr>
      </p:pic>
      <p:sp>
        <p:nvSpPr>
          <p:cNvPr id="7" name="Google Shape;323;p32">
            <a:extLst>
              <a:ext uri="{FF2B5EF4-FFF2-40B4-BE49-F238E27FC236}">
                <a16:creationId xmlns:a16="http://schemas.microsoft.com/office/drawing/2014/main" id="{7542FD4F-50DD-48ED-AE28-9004183058FF}"/>
              </a:ext>
            </a:extLst>
          </p:cNvPr>
          <p:cNvSpPr txBox="1">
            <a:spLocks/>
          </p:cNvSpPr>
          <p:nvPr/>
        </p:nvSpPr>
        <p:spPr>
          <a:xfrm>
            <a:off x="5080395" y="612762"/>
            <a:ext cx="1741645" cy="480041"/>
          </a:xfrm>
          <a:prstGeom prst="rect">
            <a:avLst/>
          </a:prstGeom>
          <a:noFill/>
          <a:ln>
            <a:noFill/>
          </a:ln>
        </p:spPr>
        <p:txBody>
          <a:bodyPr spcFirstLastPara="1" vert="horz" wrap="square" lIns="91400" tIns="45675" rIns="91400" bIns="45675" rtlCol="0" anchor="ctr" anchorCtr="0">
            <a:spAutoFit/>
          </a:bodyPr>
          <a:lstStyle>
            <a:lvl1pPr lvl="0" algn="l" defTabSz="914400" rtl="0" eaLnBrk="1" latinLnBrk="0" hangingPunct="1">
              <a:lnSpc>
                <a:spcPct val="90000"/>
              </a:lnSpc>
              <a:spcBef>
                <a:spcPts val="0"/>
              </a:spcBef>
              <a:spcAft>
                <a:spcPts val="0"/>
              </a:spcAft>
              <a:buClr>
                <a:schemeClr val="dk1"/>
              </a:buClr>
              <a:buSzPts val="2300"/>
              <a:buFont typeface="Georgia"/>
              <a:buNone/>
              <a:defRPr sz="3100" kern="12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sz="2800" b="1" dirty="0" err="1">
                <a:latin typeface="Times New Roman"/>
                <a:ea typeface="Times New Roman"/>
                <a:cs typeface="Times New Roman"/>
                <a:sym typeface="Times New Roman"/>
              </a:rPr>
              <a:t>PowerBi</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5">
            <a:extLst>
              <a:ext uri="{FF2B5EF4-FFF2-40B4-BE49-F238E27FC236}">
                <a16:creationId xmlns:a16="http://schemas.microsoft.com/office/drawing/2014/main" id="{9D62CE02-4103-462D-B01C-B443DC7C6E96}"/>
              </a:ext>
            </a:extLst>
          </p:cNvPr>
          <p:cNvPicPr>
            <a:picLocks noChangeAspect="1"/>
          </p:cNvPicPr>
          <p:nvPr/>
        </p:nvPicPr>
        <p:blipFill>
          <a:blip r:embed="rId4"/>
          <a:stretch>
            <a:fillRect/>
          </a:stretch>
        </p:blipFill>
        <p:spPr>
          <a:xfrm>
            <a:off x="211742" y="792903"/>
            <a:ext cx="11768516" cy="5083916"/>
          </a:xfrm>
          <a:prstGeom prst="rect">
            <a:avLst/>
          </a:prstGeom>
        </p:spPr>
      </p:pic>
    </p:spTree>
    <p:extLst>
      <p:ext uri="{BB962C8B-B14F-4D97-AF65-F5344CB8AC3E}">
        <p14:creationId xmlns:p14="http://schemas.microsoft.com/office/powerpoint/2010/main" val="396666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5" name="TextBox 4">
            <a:extLst>
              <a:ext uri="{FF2B5EF4-FFF2-40B4-BE49-F238E27FC236}">
                <a16:creationId xmlns:a16="http://schemas.microsoft.com/office/drawing/2014/main" id="{9D1E3F1D-C745-4F81-B6AC-152E0B63C9CB}"/>
              </a:ext>
            </a:extLst>
          </p:cNvPr>
          <p:cNvSpPr txBox="1"/>
          <p:nvPr/>
        </p:nvSpPr>
        <p:spPr>
          <a:xfrm>
            <a:off x="470040" y="1197635"/>
            <a:ext cx="11345241" cy="1015663"/>
          </a:xfrm>
          <a:prstGeom prst="rect">
            <a:avLst/>
          </a:prstGeom>
          <a:noFill/>
        </p:spPr>
        <p:txBody>
          <a:bodyPr wrap="square">
            <a:spAutoFit/>
          </a:bodyPr>
          <a:lstStyle/>
          <a:p>
            <a:pPr marL="342900" indent="-342900">
              <a:buFont typeface="Arial" panose="020B0604020202020204" pitchFamily="34" charset="0"/>
              <a:buChar char="•"/>
            </a:pPr>
            <a:r>
              <a:rPr lang="en-US" sz="2000" dirty="0"/>
              <a:t>Data Quality and Availability:  Limited availability and quality of ASD-related datasets.</a:t>
            </a:r>
          </a:p>
          <a:p>
            <a:pPr marL="342900" indent="-342900">
              <a:buFont typeface="Arial" panose="020B0604020202020204" pitchFamily="34" charset="0"/>
              <a:buChar char="•"/>
            </a:pPr>
            <a:r>
              <a:rPr lang="en-US" sz="2000" dirty="0"/>
              <a:t>Data Privacy and Ethics: Ensuring privacy and ethical considerations when handling sensitive information about individuals with ASD.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6" name="TextBox 5">
            <a:extLst>
              <a:ext uri="{FF2B5EF4-FFF2-40B4-BE49-F238E27FC236}">
                <a16:creationId xmlns:a16="http://schemas.microsoft.com/office/drawing/2014/main" id="{24A9BDBF-61C8-4E96-8046-3CBC217F7467}"/>
              </a:ext>
            </a:extLst>
          </p:cNvPr>
          <p:cNvSpPr txBox="1"/>
          <p:nvPr/>
        </p:nvSpPr>
        <p:spPr>
          <a:xfrm>
            <a:off x="460375" y="1099871"/>
            <a:ext cx="9280133" cy="1015663"/>
          </a:xfrm>
          <a:prstGeom prst="rect">
            <a:avLst/>
          </a:prstGeom>
          <a:noFill/>
        </p:spPr>
        <p:txBody>
          <a:bodyPr wrap="square">
            <a:spAutoFit/>
          </a:bodyPr>
          <a:lstStyle/>
          <a:p>
            <a:pPr marL="342900" indent="-342900">
              <a:buFont typeface="Wingdings" panose="05000000000000000000" pitchFamily="2" charset="2"/>
              <a:buChar char="Ø"/>
            </a:pPr>
            <a:r>
              <a:rPr lang="en-US" sz="2000" dirty="0"/>
              <a:t>The future scope of ASD (Autism Spectrum Disorder) data-driven analytics holds significant potential for advancing our understanding of ASD, improving diagnostic methods, and enhancing interventions.</a:t>
            </a:r>
            <a:endParaRPr lang="en-I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Sharat Manikonda</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linkedin.com/in/sharat-chandra</a:t>
            </a:r>
            <a:endParaRPr sz="1400" b="1" i="0" u="none" strike="noStrike" cap="none">
              <a:solidFill>
                <a:srgbClr val="2E75B5"/>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443697" y="898140"/>
            <a:ext cx="11034000" cy="5226016"/>
          </a:xfrm>
          <a:prstGeom prst="rect">
            <a:avLst/>
          </a:prstGeom>
          <a:noFill/>
          <a:ln>
            <a:noFill/>
          </a:ln>
        </p:spPr>
        <p:txBody>
          <a:bodyPr spcFirstLastPara="1" wrap="square" lIns="91425" tIns="91425" rIns="91425" bIns="91425" anchor="t" anchorCtr="0">
            <a:spAutoFit/>
          </a:bodyPr>
          <a:lstStyle/>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Project Overview and Scopes</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Business Problem</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Business Objective and Constraint</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Crisp ML (Q) Methodology Technical Stacks</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Project Architecture</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Data Collection and Understanding</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Data Information</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Data Dictionary Exploratory Data Analysis</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Data Preprocessing</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Visualization</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Business Insights </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Challenges</a:t>
            </a:r>
          </a:p>
          <a:p>
            <a:pPr marL="482600" lvl="0" indent="-457200" algn="just" rtl="0">
              <a:lnSpc>
                <a:spcPct val="90000"/>
              </a:lnSpc>
              <a:spcBef>
                <a:spcPts val="0"/>
              </a:spcBef>
              <a:spcAft>
                <a:spcPts val="0"/>
              </a:spcAft>
              <a:buClr>
                <a:schemeClr val="dk1"/>
              </a:buClr>
              <a:buSzPts val="32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Future Scope</a:t>
            </a: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7FDB-DBEC-46D9-AEF5-FCC3CABCFD6E}"/>
              </a:ext>
            </a:extLst>
          </p:cNvPr>
          <p:cNvSpPr>
            <a:spLocks noGrp="1"/>
          </p:cNvSpPr>
          <p:nvPr>
            <p:ph type="ctrTitle"/>
          </p:nvPr>
        </p:nvSpPr>
        <p:spPr>
          <a:xfrm>
            <a:off x="1047964" y="-287676"/>
            <a:ext cx="7993295" cy="1190468"/>
          </a:xfrm>
        </p:spPr>
        <p:txBody>
          <a:bodyPr>
            <a:normAutofit/>
          </a:bodyPr>
          <a:lstStyle/>
          <a:p>
            <a:r>
              <a:rPr lang="en-US" sz="3200" b="1" dirty="0">
                <a:latin typeface="Times New Roman"/>
                <a:ea typeface="Times New Roman"/>
                <a:cs typeface="Times New Roman"/>
                <a:sym typeface="Times New Roman"/>
              </a:rPr>
              <a:t>Project Overview and Scope</a:t>
            </a:r>
            <a:endParaRPr lang="en-US" sz="3200" dirty="0"/>
          </a:p>
        </p:txBody>
      </p:sp>
      <p:sp>
        <p:nvSpPr>
          <p:cNvPr id="3" name="Subtitle 2">
            <a:extLst>
              <a:ext uri="{FF2B5EF4-FFF2-40B4-BE49-F238E27FC236}">
                <a16:creationId xmlns:a16="http://schemas.microsoft.com/office/drawing/2014/main" id="{F3C4DB47-317E-4218-B3D0-E723FBE4F44E}"/>
              </a:ext>
            </a:extLst>
          </p:cNvPr>
          <p:cNvSpPr>
            <a:spLocks noGrp="1"/>
          </p:cNvSpPr>
          <p:nvPr>
            <p:ph type="subTitle" idx="1"/>
          </p:nvPr>
        </p:nvSpPr>
        <p:spPr>
          <a:xfrm>
            <a:off x="719191" y="1303486"/>
            <a:ext cx="10582381" cy="3689754"/>
          </a:xfrm>
        </p:spPr>
        <p:txBody>
          <a:bodyPr>
            <a:normAutofit fontScale="32500" lnSpcReduction="20000"/>
          </a:bodyPr>
          <a:lstStyle/>
          <a:p>
            <a:pPr marL="857250" indent="-857250" algn="just">
              <a:buFont typeface="Wingdings" panose="05000000000000000000" pitchFamily="2" charset="2"/>
              <a:buChar char="q"/>
            </a:pPr>
            <a:r>
              <a:rPr lang="en-US" sz="7200" b="1" dirty="0">
                <a:solidFill>
                  <a:schemeClr val="tx1"/>
                </a:solidFill>
                <a:latin typeface="Arial" panose="020B0604020202020204" pitchFamily="34" charset="0"/>
                <a:cs typeface="Arial" panose="020B0604020202020204" pitchFamily="34" charset="0"/>
              </a:rPr>
              <a:t>Title: ASD Data Driven Analytics</a:t>
            </a:r>
            <a:endParaRPr lang="en-US" sz="7200" dirty="0">
              <a:solidFill>
                <a:schemeClr val="tx1"/>
              </a:solidFill>
              <a:latin typeface="Arial" panose="020B0604020202020204" pitchFamily="34" charset="0"/>
              <a:cs typeface="Arial" panose="020B0604020202020204" pitchFamily="34" charset="0"/>
            </a:endParaRPr>
          </a:p>
          <a:p>
            <a:pPr marL="857250" indent="-857250" algn="just">
              <a:buFont typeface="Wingdings" panose="05000000000000000000" pitchFamily="2" charset="2"/>
              <a:buChar char="q"/>
            </a:pPr>
            <a:endParaRPr lang="en-US" sz="7200" b="1" dirty="0">
              <a:solidFill>
                <a:schemeClr val="tx1"/>
              </a:solidFill>
              <a:latin typeface="Arial" panose="020B0604020202020204" pitchFamily="34" charset="0"/>
              <a:cs typeface="Arial" panose="020B0604020202020204" pitchFamily="34" charset="0"/>
            </a:endParaRPr>
          </a:p>
          <a:p>
            <a:pPr marL="857250" indent="-857250" algn="just">
              <a:buFont typeface="Wingdings" panose="05000000000000000000" pitchFamily="2" charset="2"/>
              <a:buChar char="q"/>
            </a:pPr>
            <a:r>
              <a:rPr lang="en-US" sz="7200" b="1" dirty="0">
                <a:solidFill>
                  <a:schemeClr val="tx1"/>
                </a:solidFill>
                <a:latin typeface="Arial" panose="020B0604020202020204" pitchFamily="34" charset="0"/>
                <a:cs typeface="Arial" panose="020B0604020202020204" pitchFamily="34" charset="0"/>
              </a:rPr>
              <a:t>Start Date</a:t>
            </a:r>
            <a:r>
              <a:rPr lang="en-US" sz="7200" dirty="0">
                <a:solidFill>
                  <a:schemeClr val="tx1"/>
                </a:solidFill>
                <a:latin typeface="Arial" panose="020B0604020202020204" pitchFamily="34" charset="0"/>
                <a:cs typeface="Arial" panose="020B0604020202020204" pitchFamily="34" charset="0"/>
              </a:rPr>
              <a:t>: 31 December 2023</a:t>
            </a:r>
          </a:p>
          <a:p>
            <a:pPr marL="857250" indent="-857250" algn="just">
              <a:buFont typeface="Wingdings" panose="05000000000000000000" pitchFamily="2" charset="2"/>
              <a:buChar char="q"/>
            </a:pPr>
            <a:endParaRPr lang="en-US" sz="7200" b="1" dirty="0">
              <a:solidFill>
                <a:schemeClr val="tx1"/>
              </a:solidFill>
              <a:latin typeface="Arial" panose="020B0604020202020204" pitchFamily="34" charset="0"/>
              <a:cs typeface="Arial" panose="020B0604020202020204" pitchFamily="34" charset="0"/>
            </a:endParaRPr>
          </a:p>
          <a:p>
            <a:pPr marL="857250" indent="-857250" algn="just">
              <a:buFont typeface="Wingdings" panose="05000000000000000000" pitchFamily="2" charset="2"/>
              <a:buChar char="q"/>
            </a:pPr>
            <a:r>
              <a:rPr lang="en-US" sz="7200" b="1" dirty="0">
                <a:solidFill>
                  <a:schemeClr val="tx1"/>
                </a:solidFill>
                <a:latin typeface="Arial" panose="020B0604020202020204" pitchFamily="34" charset="0"/>
                <a:cs typeface="Arial" panose="020B0604020202020204" pitchFamily="34" charset="0"/>
              </a:rPr>
              <a:t>Expected Completion Date</a:t>
            </a:r>
            <a:r>
              <a:rPr lang="en-US" sz="7200" dirty="0">
                <a:solidFill>
                  <a:schemeClr val="tx1"/>
                </a:solidFill>
                <a:latin typeface="Arial" panose="020B0604020202020204" pitchFamily="34" charset="0"/>
                <a:cs typeface="Arial" panose="020B0604020202020204" pitchFamily="34" charset="0"/>
              </a:rPr>
              <a:t>: 30 January  2024 </a:t>
            </a:r>
          </a:p>
          <a:p>
            <a:pPr marL="857250" indent="-857250" algn="just">
              <a:buFont typeface="Wingdings" panose="05000000000000000000" pitchFamily="2" charset="2"/>
              <a:buChar char="q"/>
            </a:pPr>
            <a:r>
              <a:rPr lang="en-US" sz="7200" b="1" dirty="0">
                <a:solidFill>
                  <a:schemeClr val="tx1"/>
                </a:solidFill>
                <a:latin typeface="Arial" panose="020B0604020202020204" pitchFamily="34" charset="0"/>
                <a:cs typeface="Arial" panose="020B0604020202020204" pitchFamily="34" charset="0"/>
              </a:rPr>
              <a:t>Organization</a:t>
            </a:r>
            <a:r>
              <a:rPr lang="en-US" sz="7200" dirty="0">
                <a:solidFill>
                  <a:schemeClr val="tx1"/>
                </a:solidFill>
                <a:latin typeface="Arial" panose="020B0604020202020204" pitchFamily="34" charset="0"/>
                <a:cs typeface="Arial" panose="020B0604020202020204" pitchFamily="34" charset="0"/>
              </a:rPr>
              <a:t>:  360DigitMG </a:t>
            </a:r>
          </a:p>
          <a:p>
            <a:pPr marL="857250" indent="-857250" algn="just">
              <a:buFont typeface="Wingdings" panose="05000000000000000000" pitchFamily="2" charset="2"/>
              <a:buChar char="q"/>
            </a:pPr>
            <a:endParaRPr lang="en-US" sz="7200" dirty="0">
              <a:solidFill>
                <a:schemeClr val="tx1"/>
              </a:solidFill>
              <a:latin typeface="Arial" panose="020B0604020202020204" pitchFamily="34" charset="0"/>
              <a:cs typeface="Arial" panose="020B0604020202020204" pitchFamily="34" charset="0"/>
            </a:endParaRPr>
          </a:p>
          <a:p>
            <a:pPr marL="857250" indent="-857250" algn="just">
              <a:buFont typeface="Wingdings" panose="05000000000000000000" pitchFamily="2" charset="2"/>
              <a:buChar char="q"/>
            </a:pPr>
            <a:r>
              <a:rPr lang="en-US" sz="7200" dirty="0">
                <a:solidFill>
                  <a:schemeClr val="tx1"/>
                </a:solidFill>
                <a:latin typeface="Arial" panose="020B0604020202020204" pitchFamily="34" charset="0"/>
                <a:cs typeface="Arial" panose="020B0604020202020204" pitchFamily="34" charset="0"/>
              </a:rPr>
              <a:t>ASD data driven analytics project at 360DigitMG is initiated to address the  business problem of frequent manual stored checks of pallets. </a:t>
            </a:r>
          </a:p>
          <a:p>
            <a:endParaRPr lang="en-US" dirty="0"/>
          </a:p>
        </p:txBody>
      </p:sp>
    </p:spTree>
    <p:extLst>
      <p:ext uri="{BB962C8B-B14F-4D97-AF65-F5344CB8AC3E}">
        <p14:creationId xmlns:p14="http://schemas.microsoft.com/office/powerpoint/2010/main" val="137576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7FDB-DBEC-46D9-AEF5-FCC3CABCFD6E}"/>
              </a:ext>
            </a:extLst>
          </p:cNvPr>
          <p:cNvSpPr>
            <a:spLocks noGrp="1"/>
          </p:cNvSpPr>
          <p:nvPr>
            <p:ph type="ctrTitle"/>
          </p:nvPr>
        </p:nvSpPr>
        <p:spPr>
          <a:xfrm>
            <a:off x="1047964" y="-287676"/>
            <a:ext cx="7993295" cy="945222"/>
          </a:xfrm>
        </p:spPr>
        <p:txBody>
          <a:bodyPr>
            <a:normAutofit/>
          </a:bodyPr>
          <a:lstStyle/>
          <a:p>
            <a:r>
              <a:rPr lang="en-US" sz="3200" b="1" dirty="0">
                <a:latin typeface="Times New Roman"/>
                <a:ea typeface="Times New Roman"/>
                <a:cs typeface="Times New Roman"/>
                <a:sym typeface="Times New Roman"/>
              </a:rPr>
              <a:t>Contents</a:t>
            </a:r>
            <a:endParaRPr lang="en-US" sz="3200" dirty="0"/>
          </a:p>
        </p:txBody>
      </p:sp>
      <p:sp>
        <p:nvSpPr>
          <p:cNvPr id="3" name="Subtitle 2">
            <a:extLst>
              <a:ext uri="{FF2B5EF4-FFF2-40B4-BE49-F238E27FC236}">
                <a16:creationId xmlns:a16="http://schemas.microsoft.com/office/drawing/2014/main" id="{F3C4DB47-317E-4218-B3D0-E723FBE4F44E}"/>
              </a:ext>
            </a:extLst>
          </p:cNvPr>
          <p:cNvSpPr>
            <a:spLocks noGrp="1"/>
          </p:cNvSpPr>
          <p:nvPr>
            <p:ph type="subTitle" idx="1"/>
          </p:nvPr>
        </p:nvSpPr>
        <p:spPr>
          <a:xfrm>
            <a:off x="804809" y="657546"/>
            <a:ext cx="10582381" cy="5955208"/>
          </a:xfrm>
        </p:spPr>
        <p:txBody>
          <a:bodyPr>
            <a:normAutofit fontScale="25000" lnSpcReduction="20000"/>
          </a:bodyPr>
          <a:lstStyle/>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Project Overview and Scopes</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Business Problem</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Business Objective and Constraint</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Crisp ML (Q) Methodology Technical Stacks</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Project Architecture</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Data Collection and Understanding</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Data Information</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Data Dictionary Exploratory Data Analysis</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Data Preprocessing</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Visualization</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Business Insights </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Challenges</a:t>
            </a:r>
          </a:p>
          <a:p>
            <a:pPr marL="482600" lvl="0" indent="-457200" algn="just" rtl="0">
              <a:lnSpc>
                <a:spcPct val="170000"/>
              </a:lnSpc>
              <a:spcBef>
                <a:spcPts val="0"/>
              </a:spcBef>
              <a:spcAft>
                <a:spcPts val="0"/>
              </a:spcAft>
              <a:buClr>
                <a:schemeClr val="dk1"/>
              </a:buClr>
              <a:buSzPts val="3200"/>
              <a:buFont typeface="Arial" panose="020B0604020202020204" pitchFamily="34" charset="0"/>
              <a:buChar char="•"/>
            </a:pPr>
            <a:r>
              <a:rPr lang="en-US" sz="8000" dirty="0">
                <a:latin typeface="Times New Roman"/>
                <a:ea typeface="Times New Roman"/>
                <a:cs typeface="Times New Roman"/>
                <a:sym typeface="Times New Roman"/>
              </a:rPr>
              <a:t>Future Scope</a:t>
            </a:r>
          </a:p>
          <a:p>
            <a:pPr algn="just"/>
            <a:r>
              <a:rPr lang="en-US" sz="7200" dirty="0">
                <a:solidFill>
                  <a:schemeClr val="tx1"/>
                </a:solidFill>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4444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54" name="Google Shape;154;gf3a8d4be09_2_92"/>
          <p:cNvPicPr preferRelativeResize="0"/>
          <p:nvPr/>
        </p:nvPicPr>
        <p:blipFill>
          <a:blip r:embed="rId4">
            <a:alphaModFix/>
          </a:blip>
          <a:stretch>
            <a:fillRect/>
          </a:stretch>
        </p:blipFill>
        <p:spPr>
          <a:xfrm>
            <a:off x="747100" y="1015300"/>
            <a:ext cx="10076273" cy="422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32487"/>
            <a:ext cx="10515600" cy="5908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600" b="1" dirty="0">
                <a:latin typeface="Times New Roman"/>
                <a:ea typeface="Times New Roman"/>
                <a:cs typeface="Times New Roman"/>
                <a:sym typeface="Times New Roman"/>
              </a:rPr>
              <a:t>Business Problem</a:t>
            </a:r>
            <a:endParaRPr sz="3600" b="1" dirty="0">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CD017A16-4BF2-9E28-F1B6-185E8826E5C9}"/>
              </a:ext>
            </a:extLst>
          </p:cNvPr>
          <p:cNvSpPr>
            <a:spLocks noGrp="1"/>
          </p:cNvSpPr>
          <p:nvPr>
            <p:ph idx="1"/>
          </p:nvPr>
        </p:nvSpPr>
        <p:spPr/>
        <p:txBody>
          <a:bodyPr/>
          <a:lstStyle/>
          <a:p>
            <a:r>
              <a:rPr lang="en-US" sz="2400" dirty="0">
                <a:effectLst/>
                <a:latin typeface="Noto Sans Symbols"/>
                <a:ea typeface="Noto Sans Symbols"/>
                <a:cs typeface="Noto Sans Symbols"/>
              </a:rPr>
              <a:t>While videos are captured, what kind of insights and dashboards can be generated using the data extracted from video analytics is still unclear.</a:t>
            </a:r>
          </a:p>
          <a:p>
            <a:endParaRPr lang="en-IN" dirty="0"/>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9" name="TextBox 8">
            <a:extLst>
              <a:ext uri="{FF2B5EF4-FFF2-40B4-BE49-F238E27FC236}">
                <a16:creationId xmlns:a16="http://schemas.microsoft.com/office/drawing/2014/main" id="{7852DC30-E828-4403-A3F4-BB5CA294CC08}"/>
              </a:ext>
            </a:extLst>
          </p:cNvPr>
          <p:cNvSpPr txBox="1"/>
          <p:nvPr/>
        </p:nvSpPr>
        <p:spPr>
          <a:xfrm>
            <a:off x="346752" y="468348"/>
            <a:ext cx="11160303" cy="2308324"/>
          </a:xfrm>
          <a:prstGeom prst="rect">
            <a:avLst/>
          </a:prstGeom>
          <a:noFill/>
        </p:spPr>
        <p:txBody>
          <a:bodyPr wrap="square">
            <a:spAutoFit/>
          </a:bodyPr>
          <a:lstStyle/>
          <a:p>
            <a:pPr>
              <a:buFont typeface="Wingdings" panose="05000000000000000000" pitchFamily="2" charset="2"/>
              <a:buChar char="Ø"/>
            </a:pPr>
            <a:r>
              <a:rPr lang="en-US" sz="3600" b="1" dirty="0">
                <a:latin typeface="Times New Roman"/>
                <a:ea typeface="Times New Roman"/>
                <a:cs typeface="Times New Roman"/>
                <a:sym typeface="Times New Roman"/>
              </a:rPr>
              <a:t>Business Objective     </a:t>
            </a:r>
          </a:p>
          <a:p>
            <a:pPr marL="0" indent="0">
              <a:buNone/>
            </a:pPr>
            <a:r>
              <a:rPr lang="en-US" sz="3600" dirty="0">
                <a:latin typeface="Times New Roman"/>
                <a:ea typeface="Times New Roman"/>
                <a:cs typeface="Times New Roman"/>
                <a:sym typeface="Times New Roman"/>
              </a:rPr>
              <a:t>  Maximize the effective utilization of data.</a:t>
            </a:r>
          </a:p>
          <a:p>
            <a:pPr>
              <a:buFont typeface="Wingdings" panose="05000000000000000000" pitchFamily="2" charset="2"/>
              <a:buChar char="Ø"/>
            </a:pPr>
            <a:r>
              <a:rPr lang="en-US" sz="3600" b="1" dirty="0">
                <a:latin typeface="Times New Roman"/>
                <a:ea typeface="Times New Roman"/>
                <a:cs typeface="Times New Roman"/>
                <a:sym typeface="Times New Roman"/>
              </a:rPr>
              <a:t>Business constraint:</a:t>
            </a:r>
          </a:p>
          <a:p>
            <a:pPr marL="0" indent="0">
              <a:buNone/>
            </a:pPr>
            <a:r>
              <a:rPr lang="en-US" sz="3600" dirty="0">
                <a:latin typeface="Times New Roman"/>
                <a:ea typeface="Times New Roman"/>
                <a:cs typeface="Times New Roman"/>
                <a:sym typeface="Times New Roman"/>
              </a:rPr>
              <a:t> Minimize usage of manual creation of reports</a:t>
            </a:r>
            <a:r>
              <a:rPr lang="en-US" sz="1800" b="1" dirty="0">
                <a:latin typeface="Times New Roman"/>
                <a:ea typeface="Times New Roman"/>
                <a:cs typeface="Times New Roman"/>
                <a:sym typeface="Times New Roman"/>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1147</Words>
  <Application>Microsoft Office PowerPoint</Application>
  <PresentationFormat>Widescreen</PresentationFormat>
  <Paragraphs>176</Paragraphs>
  <Slides>25</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Noto Sans Symbols</vt:lpstr>
      <vt:lpstr>Times New Roman</vt:lpstr>
      <vt:lpstr>Wingdings</vt:lpstr>
      <vt:lpstr>Calibri</vt:lpstr>
      <vt:lpstr>Calibri Light</vt:lpstr>
      <vt:lpstr>Aptos</vt:lpstr>
      <vt:lpstr>Georgia</vt:lpstr>
      <vt:lpstr>Office Theme</vt:lpstr>
      <vt:lpstr>Name: Varun Marulkar Project No 157</vt:lpstr>
      <vt:lpstr>ASD: Data Driven Analytics</vt:lpstr>
      <vt:lpstr>Project Leadership</vt:lpstr>
      <vt:lpstr>Contents</vt:lpstr>
      <vt:lpstr>Project Overview and Scope</vt:lpstr>
      <vt:lpstr>Contents</vt:lpstr>
      <vt:lpstr>Project Overview and Scope</vt:lpstr>
      <vt:lpstr>Business Problem</vt:lpstr>
      <vt:lpstr>PowerPoint Presentation</vt:lpstr>
      <vt:lpstr>CRISP-ML(Q) Methodology  There are six stages of CRISP-ML(Q) Methodology  1.Business and data understanding  2.Data preparation  3.model building   4.Model evaluation  5.Model deployment  6.Monitoring and maintenance</vt:lpstr>
      <vt:lpstr>Project Architecture</vt:lpstr>
      <vt:lpstr>Data Collection and Understanding  </vt:lpstr>
      <vt:lpstr>Data  Information </vt:lpstr>
      <vt:lpstr>Data Dictionary </vt:lpstr>
      <vt:lpstr>Exploratory Data Analysis [EDA]</vt:lpstr>
      <vt:lpstr>Missing Values Observation </vt:lpstr>
      <vt:lpstr>Data Preprocessing</vt:lpstr>
      <vt:lpstr>Data Preprocessing</vt:lpstr>
      <vt:lpstr>Data Visualization </vt:lpstr>
      <vt:lpstr>Data Visualization </vt:lpstr>
      <vt:lpstr>Data Visualization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varun marulkar</cp:lastModifiedBy>
  <cp:revision>5</cp:revision>
  <dcterms:created xsi:type="dcterms:W3CDTF">2022-02-16T01:47:29Z</dcterms:created>
  <dcterms:modified xsi:type="dcterms:W3CDTF">2024-01-30T10:19:55Z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