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97" r:id="rId2"/>
    <p:sldId id="258" r:id="rId3"/>
    <p:sldId id="260" r:id="rId4"/>
    <p:sldId id="262" r:id="rId5"/>
    <p:sldId id="298" r:id="rId6"/>
    <p:sldId id="261" r:id="rId7"/>
    <p:sldId id="269" r:id="rId8"/>
    <p:sldId id="274" r:id="rId9"/>
    <p:sldId id="277" r:id="rId10"/>
    <p:sldId id="304" r:id="rId11"/>
    <p:sldId id="301" r:id="rId12"/>
    <p:sldId id="302" r:id="rId13"/>
    <p:sldId id="303" r:id="rId14"/>
    <p:sldId id="305" r:id="rId15"/>
    <p:sldId id="279" r:id="rId16"/>
    <p:sldId id="300" r:id="rId17"/>
    <p:sldId id="299" r:id="rId18"/>
    <p:sldId id="296" r:id="rId19"/>
  </p:sldIdLst>
  <p:sldSz cx="12192000" cy="6858000"/>
  <p:notesSz cx="6858000" cy="9144000"/>
  <p:embeddedFontLst>
    <p:embeddedFont>
      <p:font typeface="Calibri" pitchFamily="34" charset="0"/>
      <p:regular r:id="rId21"/>
      <p:bold r:id="rId22"/>
      <p:italic r:id="rId23"/>
      <p:boldItalic r:id="rId24"/>
    </p:embeddedFont>
    <p:embeddedFont>
      <p:font typeface="Georgia" pitchFamily="18" charset="0"/>
      <p:regular r:id="rId25"/>
      <p:bold r:id="rId26"/>
      <p:italic r:id="rId27"/>
      <p:boldItalic r:id="rId28"/>
    </p:embeddedFont>
    <p:embeddedFont>
      <p:font typeface="Mangal"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1570"/>
        <p:guide orient="horz" pos="1571"/>
        <p:guide pos="586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jpe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jpe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8.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9.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0.jpeg"/></Relationships>
</file>

<file path=ppt/slides/_rels/slide1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linkedin.com/in/sharat-chandra"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Name of Member</a:t>
            </a:r>
            <a:endParaRPr lang="en-IN" dirty="0"/>
          </a:p>
        </p:txBody>
      </p:sp>
      <p:sp>
        <p:nvSpPr>
          <p:cNvPr id="3" name="Text Placeholder 2"/>
          <p:cNvSpPr>
            <a:spLocks noGrp="1"/>
          </p:cNvSpPr>
          <p:nvPr>
            <p:ph type="body" idx="1"/>
          </p:nvPr>
        </p:nvSpPr>
        <p:spPr>
          <a:xfrm>
            <a:off x="591458" y="1811111"/>
            <a:ext cx="10515600" cy="4351339"/>
          </a:xfrm>
        </p:spPr>
        <p:txBody>
          <a:bodyPr/>
          <a:lstStyle/>
          <a:p>
            <a:pPr>
              <a:buNone/>
            </a:pPr>
            <a:r>
              <a:rPr lang="en-IN" dirty="0"/>
              <a:t> </a:t>
            </a:r>
            <a:r>
              <a:rPr lang="en-IN" dirty="0" smtClean="0"/>
              <a:t>Name: Varun Shirish Marulkar</a:t>
            </a:r>
            <a:endParaRPr lang="en-IN" dirty="0"/>
          </a:p>
        </p:txBody>
      </p:sp>
      <p:sp>
        <p:nvSpPr>
          <p:cNvPr id="4" name="Google Shape;98;p2"/>
          <p:cNvSpPr txBox="1"/>
          <p:nvPr/>
        </p:nvSpPr>
        <p:spPr>
          <a:xfrm>
            <a:off x="417116"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5" name="Google Shape;99;p2"/>
          <p:cNvPicPr preferRelativeResize="0"/>
          <p:nvPr/>
        </p:nvPicPr>
        <p:blipFill rotWithShape="1">
          <a:blip r:embed="rId2">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503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smtClean="0">
                <a:latin typeface="Times New Roman"/>
                <a:cs typeface="Times New Roman"/>
                <a:sym typeface="Times New Roman"/>
              </a:rPr>
              <a:t>Descriptive Analysis</a:t>
            </a:r>
            <a:endParaRPr dirty="0"/>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749397" y="1550815"/>
            <a:ext cx="10743907" cy="39355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Histogram Before Preprocessing</a:t>
            </a:r>
            <a:endParaRPr lang="en-US" b="1" dirty="0"/>
          </a:p>
        </p:txBody>
      </p:sp>
      <p:pic>
        <p:nvPicPr>
          <p:cNvPr id="37896" name="Picture 8"/>
          <p:cNvPicPr>
            <a:picLocks noChangeAspect="1" noChangeArrowheads="1"/>
          </p:cNvPicPr>
          <p:nvPr/>
        </p:nvPicPr>
        <p:blipFill>
          <a:blip r:embed="rId2"/>
          <a:srcRect/>
          <a:stretch>
            <a:fillRect/>
          </a:stretch>
        </p:blipFill>
        <p:spPr bwMode="auto">
          <a:xfrm>
            <a:off x="174171" y="1226458"/>
            <a:ext cx="2982820" cy="2153638"/>
          </a:xfrm>
          <a:prstGeom prst="rect">
            <a:avLst/>
          </a:prstGeom>
          <a:noFill/>
        </p:spPr>
      </p:pic>
      <p:pic>
        <p:nvPicPr>
          <p:cNvPr id="37895" name="Picture 7"/>
          <p:cNvPicPr>
            <a:picLocks noChangeAspect="1" noChangeArrowheads="1"/>
          </p:cNvPicPr>
          <p:nvPr/>
        </p:nvPicPr>
        <p:blipFill>
          <a:blip r:embed="rId3"/>
          <a:srcRect/>
          <a:stretch>
            <a:fillRect/>
          </a:stretch>
        </p:blipFill>
        <p:spPr bwMode="auto">
          <a:xfrm>
            <a:off x="3657600" y="1271374"/>
            <a:ext cx="3193145" cy="2156627"/>
          </a:xfrm>
          <a:prstGeom prst="rect">
            <a:avLst/>
          </a:prstGeom>
          <a:noFill/>
        </p:spPr>
      </p:pic>
      <p:pic>
        <p:nvPicPr>
          <p:cNvPr id="37894" name="Picture 6"/>
          <p:cNvPicPr>
            <a:picLocks noChangeAspect="1" noChangeArrowheads="1"/>
          </p:cNvPicPr>
          <p:nvPr/>
        </p:nvPicPr>
        <p:blipFill>
          <a:blip r:embed="rId4"/>
          <a:srcRect/>
          <a:stretch>
            <a:fillRect/>
          </a:stretch>
        </p:blipFill>
        <p:spPr bwMode="auto">
          <a:xfrm>
            <a:off x="7889519" y="4074789"/>
            <a:ext cx="3155852" cy="2136775"/>
          </a:xfrm>
          <a:prstGeom prst="rect">
            <a:avLst/>
          </a:prstGeom>
          <a:noFill/>
        </p:spPr>
      </p:pic>
      <p:pic>
        <p:nvPicPr>
          <p:cNvPr id="37893" name="Picture 5"/>
          <p:cNvPicPr>
            <a:picLocks noChangeAspect="1" noChangeArrowheads="1"/>
          </p:cNvPicPr>
          <p:nvPr/>
        </p:nvPicPr>
        <p:blipFill>
          <a:blip r:embed="rId5"/>
          <a:srcRect/>
          <a:stretch>
            <a:fillRect/>
          </a:stretch>
        </p:blipFill>
        <p:spPr bwMode="auto">
          <a:xfrm>
            <a:off x="7794172" y="1322613"/>
            <a:ext cx="3164114" cy="2142369"/>
          </a:xfrm>
          <a:prstGeom prst="rect">
            <a:avLst/>
          </a:prstGeom>
          <a:noFill/>
        </p:spPr>
      </p:pic>
      <p:pic>
        <p:nvPicPr>
          <p:cNvPr id="37892" name="Picture 4"/>
          <p:cNvPicPr>
            <a:picLocks noChangeAspect="1" noChangeArrowheads="1"/>
          </p:cNvPicPr>
          <p:nvPr/>
        </p:nvPicPr>
        <p:blipFill>
          <a:blip r:embed="rId6"/>
          <a:srcRect/>
          <a:stretch>
            <a:fillRect/>
          </a:stretch>
        </p:blipFill>
        <p:spPr bwMode="auto">
          <a:xfrm>
            <a:off x="0" y="3983265"/>
            <a:ext cx="3282801" cy="2228849"/>
          </a:xfrm>
          <a:prstGeom prst="rect">
            <a:avLst/>
          </a:prstGeom>
          <a:noFill/>
        </p:spPr>
      </p:pic>
      <p:pic>
        <p:nvPicPr>
          <p:cNvPr id="37891" name="Picture 1"/>
          <p:cNvPicPr>
            <a:picLocks noChangeAspect="1" noChangeArrowheads="1"/>
          </p:cNvPicPr>
          <p:nvPr/>
        </p:nvPicPr>
        <p:blipFill>
          <a:blip r:embed="rId7"/>
          <a:srcRect/>
          <a:stretch>
            <a:fillRect/>
          </a:stretch>
        </p:blipFill>
        <p:spPr bwMode="auto">
          <a:xfrm>
            <a:off x="3817258" y="4058103"/>
            <a:ext cx="3222171" cy="2170374"/>
          </a:xfrm>
          <a:prstGeom prst="rect">
            <a:avLst/>
          </a:prstGeom>
          <a:noFill/>
        </p:spPr>
      </p:pic>
      <p:sp>
        <p:nvSpPr>
          <p:cNvPr id="37897" name="Rectangle 9"/>
          <p:cNvSpPr>
            <a:spLocks noChangeArrowheads="1"/>
          </p:cNvSpPr>
          <p:nvPr/>
        </p:nvSpPr>
        <p:spPr bwMode="auto">
          <a:xfrm>
            <a:off x="0" y="1030517"/>
            <a:ext cx="12192000" cy="457200"/>
          </a:xfrm>
          <a:prstGeom prst="rect">
            <a:avLst/>
          </a:prstGeom>
          <a:noFill/>
          <a:ln w="9525">
            <a:noFill/>
            <a:miter lim="800000"/>
            <a:headEnd/>
            <a:tailEnd/>
          </a:ln>
          <a:effec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Histogram of power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898" name="Rectangle 10"/>
          <p:cNvSpPr>
            <a:spLocks noChangeArrowheads="1"/>
          </p:cNvSpPr>
          <p:nvPr/>
        </p:nvSpPr>
        <p:spPr bwMode="auto">
          <a:xfrm>
            <a:off x="3887820" y="1020214"/>
            <a:ext cx="2919389"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      Histogram of Nacelle</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Mangal"/>
              </a:rPr>
              <a:t>ambient_temperature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899" name="Rectangle 11"/>
          <p:cNvSpPr>
            <a:spLocks noChangeArrowheads="1"/>
          </p:cNvSpPr>
          <p:nvPr/>
        </p:nvSpPr>
        <p:spPr bwMode="auto">
          <a:xfrm>
            <a:off x="7163805" y="2157754"/>
            <a:ext cx="3771285" cy="2969462"/>
          </a:xfrm>
          <a:prstGeom prst="rect">
            <a:avLst/>
          </a:prstGeom>
          <a:noFill/>
          <a:ln w="9525">
            <a:noFill/>
            <a:miter lim="800000"/>
            <a:headEnd/>
            <a:tailEnd/>
          </a:ln>
          <a:effec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a:rPr>
              <a:t/>
            </a:r>
            <a:b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a:rPr>
            </a:b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a:rPr>
              <a:t/>
            </a:r>
            <a:b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a:rPr>
            </a:b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Histogram of Nacelle</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900" name="Rectangle 12"/>
          <p:cNvSpPr>
            <a:spLocks noChangeArrowheads="1"/>
          </p:cNvSpPr>
          <p:nvPr/>
        </p:nvSpPr>
        <p:spPr bwMode="auto">
          <a:xfrm>
            <a:off x="7823200" y="1038228"/>
            <a:ext cx="2537874"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                  Histogram of Generator</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speed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901" name="Rectangle 13"/>
          <p:cNvSpPr>
            <a:spLocks noChangeArrowheads="1"/>
          </p:cNvSpPr>
          <p:nvPr/>
        </p:nvSpPr>
        <p:spPr bwMode="auto">
          <a:xfrm>
            <a:off x="449939" y="3765551"/>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a:rPr>
              <a:t/>
            </a:r>
            <a:b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a:rPr>
            </a:b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Histogram of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Mangal"/>
              </a:rPr>
              <a:t>Wind_direction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902" name="Rectangle 14"/>
          <p:cNvSpPr>
            <a:spLocks noChangeArrowheads="1"/>
          </p:cNvSpPr>
          <p:nvPr/>
        </p:nvSpPr>
        <p:spPr bwMode="auto">
          <a:xfrm>
            <a:off x="3686629" y="3731533"/>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Histogram of </a:t>
            </a:r>
            <a:r>
              <a:rPr kumimoji="0" lang="en-US" sz="1100" b="0" i="0" u="none" strike="noStrike" cap="none" normalizeH="0" baseline="0" dirty="0" err="1" smtClean="0">
                <a:ln>
                  <a:noFill/>
                </a:ln>
                <a:solidFill>
                  <a:schemeClr val="tx1"/>
                </a:solidFill>
                <a:effectLst/>
                <a:latin typeface="Calibri" pitchFamily="34" charset="0"/>
                <a:ea typeface="Calibri" pitchFamily="34" charset="0"/>
                <a:cs typeface="Mangal"/>
              </a:rPr>
              <a:t>Gear_box_inlet_temperature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smtClean="0">
                <a:latin typeface="Times New Roman"/>
                <a:ea typeface="Times New Roman"/>
                <a:cs typeface="Times New Roman"/>
                <a:sym typeface="Times New Roman"/>
              </a:rPr>
              <a:t>Histogram After </a:t>
            </a:r>
            <a:r>
              <a:rPr lang="en-US" sz="3200" b="1" dirty="0">
                <a:latin typeface="Times New Roman"/>
                <a:ea typeface="Times New Roman"/>
                <a:cs typeface="Times New Roman"/>
                <a:sym typeface="Times New Roman"/>
              </a:rPr>
              <a:t>Preprocessing</a:t>
            </a:r>
            <a:endParaRPr dirty="0"/>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pic>
        <p:nvPicPr>
          <p:cNvPr id="39942" name="Picture 6"/>
          <p:cNvPicPr>
            <a:picLocks noChangeAspect="1" noChangeArrowheads="1"/>
          </p:cNvPicPr>
          <p:nvPr/>
        </p:nvPicPr>
        <p:blipFill>
          <a:blip r:embed="rId4"/>
          <a:srcRect/>
          <a:stretch>
            <a:fillRect/>
          </a:stretch>
        </p:blipFill>
        <p:spPr bwMode="auto">
          <a:xfrm>
            <a:off x="0" y="1269107"/>
            <a:ext cx="3314040" cy="2243350"/>
          </a:xfrm>
          <a:prstGeom prst="rect">
            <a:avLst/>
          </a:prstGeom>
          <a:noFill/>
        </p:spPr>
      </p:pic>
      <p:pic>
        <p:nvPicPr>
          <p:cNvPr id="39941" name="Picture 5"/>
          <p:cNvPicPr>
            <a:picLocks noChangeAspect="1" noChangeArrowheads="1"/>
          </p:cNvPicPr>
          <p:nvPr/>
        </p:nvPicPr>
        <p:blipFill>
          <a:blip r:embed="rId5"/>
          <a:srcRect/>
          <a:stretch>
            <a:fillRect/>
          </a:stretch>
        </p:blipFill>
        <p:spPr bwMode="auto">
          <a:xfrm>
            <a:off x="7199085" y="1329872"/>
            <a:ext cx="3265715" cy="2211161"/>
          </a:xfrm>
          <a:prstGeom prst="rect">
            <a:avLst/>
          </a:prstGeom>
          <a:noFill/>
        </p:spPr>
      </p:pic>
      <p:pic>
        <p:nvPicPr>
          <p:cNvPr id="39940" name="Picture 4"/>
          <p:cNvPicPr>
            <a:picLocks noChangeAspect="1" noChangeArrowheads="1"/>
          </p:cNvPicPr>
          <p:nvPr/>
        </p:nvPicPr>
        <p:blipFill>
          <a:blip r:embed="rId6"/>
          <a:srcRect/>
          <a:stretch>
            <a:fillRect/>
          </a:stretch>
        </p:blipFill>
        <p:spPr bwMode="auto">
          <a:xfrm>
            <a:off x="3749524" y="1320801"/>
            <a:ext cx="3215472" cy="2220686"/>
          </a:xfrm>
          <a:prstGeom prst="rect">
            <a:avLst/>
          </a:prstGeom>
          <a:noFill/>
        </p:spPr>
      </p:pic>
      <p:pic>
        <p:nvPicPr>
          <p:cNvPr id="39939" name="Picture 3"/>
          <p:cNvPicPr>
            <a:picLocks noChangeAspect="1" noChangeArrowheads="1"/>
          </p:cNvPicPr>
          <p:nvPr/>
        </p:nvPicPr>
        <p:blipFill>
          <a:blip r:embed="rId7"/>
          <a:srcRect/>
          <a:stretch>
            <a:fillRect/>
          </a:stretch>
        </p:blipFill>
        <p:spPr bwMode="auto">
          <a:xfrm>
            <a:off x="0" y="4024084"/>
            <a:ext cx="3257372" cy="2217059"/>
          </a:xfrm>
          <a:prstGeom prst="rect">
            <a:avLst/>
          </a:prstGeom>
          <a:noFill/>
        </p:spPr>
      </p:pic>
      <p:pic>
        <p:nvPicPr>
          <p:cNvPr id="39938" name="Picture 2"/>
          <p:cNvPicPr>
            <a:picLocks noChangeAspect="1" noChangeArrowheads="1"/>
          </p:cNvPicPr>
          <p:nvPr/>
        </p:nvPicPr>
        <p:blipFill>
          <a:blip r:embed="rId8"/>
          <a:srcRect/>
          <a:stretch>
            <a:fillRect/>
          </a:stretch>
        </p:blipFill>
        <p:spPr bwMode="auto">
          <a:xfrm>
            <a:off x="3779099" y="4072164"/>
            <a:ext cx="3173243" cy="2154465"/>
          </a:xfrm>
          <a:prstGeom prst="rect">
            <a:avLst/>
          </a:prstGeom>
          <a:noFill/>
        </p:spPr>
      </p:pic>
      <p:pic>
        <p:nvPicPr>
          <p:cNvPr id="39937" name="Picture 1"/>
          <p:cNvPicPr>
            <a:picLocks noChangeAspect="1" noChangeArrowheads="1"/>
          </p:cNvPicPr>
          <p:nvPr/>
        </p:nvPicPr>
        <p:blipFill>
          <a:blip r:embed="rId9"/>
          <a:srcRect/>
          <a:stretch>
            <a:fillRect/>
          </a:stretch>
        </p:blipFill>
        <p:spPr bwMode="auto">
          <a:xfrm>
            <a:off x="7315199" y="4045401"/>
            <a:ext cx="3396343" cy="2079627"/>
          </a:xfrm>
          <a:prstGeom prst="rect">
            <a:avLst/>
          </a:prstGeom>
          <a:noFill/>
        </p:spPr>
      </p:pic>
      <p:sp>
        <p:nvSpPr>
          <p:cNvPr id="39943" name="Rectangle 7"/>
          <p:cNvSpPr>
            <a:spLocks noChangeArrowheads="1"/>
          </p:cNvSpPr>
          <p:nvPr/>
        </p:nvSpPr>
        <p:spPr bwMode="auto">
          <a:xfrm>
            <a:off x="489689" y="1076003"/>
            <a:ext cx="1677062"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          Histogram of power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4" name="Rectangle 8"/>
          <p:cNvSpPr>
            <a:spLocks noChangeArrowheads="1"/>
          </p:cNvSpPr>
          <p:nvPr/>
        </p:nvSpPr>
        <p:spPr bwMode="auto">
          <a:xfrm>
            <a:off x="7518398" y="1011888"/>
            <a:ext cx="19642667" cy="5386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Histogram of Nacelle</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ambient</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5" name="Rectangle 9"/>
          <p:cNvSpPr>
            <a:spLocks noChangeArrowheads="1"/>
          </p:cNvSpPr>
          <p:nvPr/>
        </p:nvSpPr>
        <p:spPr bwMode="auto">
          <a:xfrm>
            <a:off x="4112380" y="1000578"/>
            <a:ext cx="16159240" cy="549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Histogram of Nacelle</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6" name="Rectangle 10"/>
          <p:cNvSpPr>
            <a:spLocks noChangeArrowheads="1"/>
          </p:cNvSpPr>
          <p:nvPr/>
        </p:nvSpPr>
        <p:spPr bwMode="auto">
          <a:xfrm>
            <a:off x="0" y="3714699"/>
            <a:ext cx="16049303" cy="5386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Histogram of Generator</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speed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7" name="Rectangle 11"/>
          <p:cNvSpPr>
            <a:spLocks noChangeArrowheads="1"/>
          </p:cNvSpPr>
          <p:nvPr/>
        </p:nvSpPr>
        <p:spPr bwMode="auto">
          <a:xfrm>
            <a:off x="4107542" y="3806488"/>
            <a:ext cx="2124299"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Histogram of Wind</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direction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8" name="Rectangle 12"/>
          <p:cNvSpPr>
            <a:spLocks noChangeArrowheads="1"/>
          </p:cNvSpPr>
          <p:nvPr/>
        </p:nvSpPr>
        <p:spPr bwMode="auto">
          <a:xfrm>
            <a:off x="7649027" y="3647917"/>
            <a:ext cx="2529860"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Histogram of Gear</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i</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nlet</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Box Plot Before Preprocessing</a:t>
            </a:r>
            <a:endParaRPr lang="en-US" b="1" dirty="0"/>
          </a:p>
        </p:txBody>
      </p:sp>
      <p:pic>
        <p:nvPicPr>
          <p:cNvPr id="40967" name="Picture 7"/>
          <p:cNvPicPr>
            <a:picLocks noChangeAspect="1" noChangeArrowheads="1"/>
          </p:cNvPicPr>
          <p:nvPr/>
        </p:nvPicPr>
        <p:blipFill>
          <a:blip r:embed="rId2"/>
          <a:srcRect/>
          <a:stretch>
            <a:fillRect/>
          </a:stretch>
        </p:blipFill>
        <p:spPr bwMode="auto">
          <a:xfrm>
            <a:off x="4232591" y="1204687"/>
            <a:ext cx="3140667" cy="2133600"/>
          </a:xfrm>
          <a:prstGeom prst="rect">
            <a:avLst/>
          </a:prstGeom>
          <a:noFill/>
        </p:spPr>
      </p:pic>
      <p:pic>
        <p:nvPicPr>
          <p:cNvPr id="40966" name="Picture 6"/>
          <p:cNvPicPr>
            <a:picLocks noChangeAspect="1" noChangeArrowheads="1"/>
          </p:cNvPicPr>
          <p:nvPr/>
        </p:nvPicPr>
        <p:blipFill>
          <a:blip r:embed="rId3"/>
          <a:srcRect/>
          <a:stretch>
            <a:fillRect/>
          </a:stretch>
        </p:blipFill>
        <p:spPr bwMode="auto">
          <a:xfrm rot="10800000" flipV="1">
            <a:off x="377369" y="1204685"/>
            <a:ext cx="3241857" cy="2133600"/>
          </a:xfrm>
          <a:prstGeom prst="rect">
            <a:avLst/>
          </a:prstGeom>
          <a:noFill/>
        </p:spPr>
      </p:pic>
      <p:pic>
        <p:nvPicPr>
          <p:cNvPr id="40965" name="Picture 5"/>
          <p:cNvPicPr>
            <a:picLocks noChangeAspect="1" noChangeArrowheads="1"/>
          </p:cNvPicPr>
          <p:nvPr/>
        </p:nvPicPr>
        <p:blipFill>
          <a:blip r:embed="rId4"/>
          <a:srcRect/>
          <a:stretch>
            <a:fillRect/>
          </a:stretch>
        </p:blipFill>
        <p:spPr bwMode="auto">
          <a:xfrm>
            <a:off x="8084458" y="1191986"/>
            <a:ext cx="3335258" cy="2059214"/>
          </a:xfrm>
          <a:prstGeom prst="rect">
            <a:avLst/>
          </a:prstGeom>
          <a:noFill/>
        </p:spPr>
      </p:pic>
      <p:pic>
        <p:nvPicPr>
          <p:cNvPr id="40964" name="Picture 4"/>
          <p:cNvPicPr>
            <a:picLocks noChangeAspect="1" noChangeArrowheads="1"/>
          </p:cNvPicPr>
          <p:nvPr/>
        </p:nvPicPr>
        <p:blipFill>
          <a:blip r:embed="rId5"/>
          <a:srcRect/>
          <a:stretch>
            <a:fillRect/>
          </a:stretch>
        </p:blipFill>
        <p:spPr bwMode="auto">
          <a:xfrm>
            <a:off x="203200" y="4015920"/>
            <a:ext cx="3164114" cy="2064288"/>
          </a:xfrm>
          <a:prstGeom prst="rect">
            <a:avLst/>
          </a:prstGeom>
          <a:noFill/>
        </p:spPr>
      </p:pic>
      <p:pic>
        <p:nvPicPr>
          <p:cNvPr id="40963" name="Picture 3"/>
          <p:cNvPicPr>
            <a:picLocks noChangeAspect="1" noChangeArrowheads="1"/>
          </p:cNvPicPr>
          <p:nvPr/>
        </p:nvPicPr>
        <p:blipFill>
          <a:blip r:embed="rId6"/>
          <a:srcRect/>
          <a:stretch>
            <a:fillRect/>
          </a:stretch>
        </p:blipFill>
        <p:spPr bwMode="auto">
          <a:xfrm>
            <a:off x="4151083" y="4038600"/>
            <a:ext cx="3396345" cy="1999344"/>
          </a:xfrm>
          <a:prstGeom prst="rect">
            <a:avLst/>
          </a:prstGeom>
          <a:noFill/>
        </p:spPr>
      </p:pic>
      <p:pic>
        <p:nvPicPr>
          <p:cNvPr id="40962" name="Picture 2"/>
          <p:cNvPicPr>
            <a:picLocks noChangeAspect="1" noChangeArrowheads="1"/>
          </p:cNvPicPr>
          <p:nvPr/>
        </p:nvPicPr>
        <p:blipFill>
          <a:blip r:embed="rId7"/>
          <a:srcRect/>
          <a:stretch>
            <a:fillRect/>
          </a:stretch>
        </p:blipFill>
        <p:spPr bwMode="auto">
          <a:xfrm>
            <a:off x="8314007" y="4049253"/>
            <a:ext cx="3235568" cy="1919113"/>
          </a:xfrm>
          <a:prstGeom prst="rect">
            <a:avLst/>
          </a:prstGeom>
          <a:noFill/>
        </p:spPr>
      </p:pic>
      <p:pic>
        <p:nvPicPr>
          <p:cNvPr id="40961" name="Picture 1"/>
          <p:cNvPicPr>
            <a:picLocks noChangeAspect="1" noChangeArrowheads="1"/>
          </p:cNvPicPr>
          <p:nvPr/>
        </p:nvPicPr>
        <p:blipFill>
          <a:blip r:embed="rId8"/>
          <a:srcRect/>
          <a:stretch>
            <a:fillRect/>
          </a:stretch>
        </p:blipFill>
        <p:spPr bwMode="auto">
          <a:xfrm flipV="1">
            <a:off x="0" y="8829675"/>
            <a:ext cx="1752600" cy="1152525"/>
          </a:xfrm>
          <a:prstGeom prst="rect">
            <a:avLst/>
          </a:prstGeom>
          <a:noFill/>
        </p:spPr>
      </p:pic>
      <p:sp>
        <p:nvSpPr>
          <p:cNvPr id="40968" name="Rectangle 8"/>
          <p:cNvSpPr>
            <a:spLocks noChangeArrowheads="1"/>
          </p:cNvSpPr>
          <p:nvPr/>
        </p:nvSpPr>
        <p:spPr bwMode="auto">
          <a:xfrm>
            <a:off x="3869733" y="0"/>
            <a:ext cx="3314428" cy="2292354"/>
          </a:xfrm>
          <a:prstGeom prst="rect">
            <a:avLst/>
          </a:prstGeom>
          <a:noFill/>
          <a:ln w="9525">
            <a:noFill/>
            <a:miter lim="800000"/>
            <a:headEnd/>
            <a:tailEnd/>
          </a:ln>
          <a:effec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               Box plot of power</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69" name="Rectangle 9"/>
          <p:cNvSpPr>
            <a:spLocks noChangeArrowheads="1"/>
          </p:cNvSpPr>
          <p:nvPr/>
        </p:nvSpPr>
        <p:spPr bwMode="auto">
          <a:xfrm>
            <a:off x="595085" y="930392"/>
            <a:ext cx="2568332"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 plot of Nacelle</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ambient</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70" name="Rectangle 10"/>
          <p:cNvSpPr>
            <a:spLocks noChangeArrowheads="1"/>
          </p:cNvSpPr>
          <p:nvPr/>
        </p:nvSpPr>
        <p:spPr bwMode="auto">
          <a:xfrm>
            <a:off x="7750630" y="-326668"/>
            <a:ext cx="4173638" cy="2630908"/>
          </a:xfrm>
          <a:prstGeom prst="rect">
            <a:avLst/>
          </a:prstGeom>
          <a:noFill/>
          <a:ln w="9525">
            <a:noFill/>
            <a:miter lim="800000"/>
            <a:headEnd/>
            <a:tailEnd/>
          </a:ln>
          <a:effec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a:rPr>
              <a:t/>
            </a:r>
            <a:b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a:rPr>
            </a:b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 plot Generator</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bearing</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71" name="Rectangle 11"/>
          <p:cNvSpPr>
            <a:spLocks noChangeArrowheads="1"/>
          </p:cNvSpPr>
          <p:nvPr/>
        </p:nvSpPr>
        <p:spPr bwMode="auto">
          <a:xfrm>
            <a:off x="841829" y="3692189"/>
            <a:ext cx="1802096"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 plot of Generator</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speed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72" name="Rectangle 12"/>
          <p:cNvSpPr>
            <a:spLocks noChangeArrowheads="1"/>
          </p:cNvSpPr>
          <p:nvPr/>
        </p:nvSpPr>
        <p:spPr bwMode="auto">
          <a:xfrm>
            <a:off x="4252687" y="2483660"/>
            <a:ext cx="3312826" cy="2630908"/>
          </a:xfrm>
          <a:prstGeom prst="rect">
            <a:avLst/>
          </a:prstGeom>
          <a:noFill/>
          <a:ln w="9525">
            <a:noFill/>
            <a:miter lim="800000"/>
            <a:headEnd/>
            <a:tailEnd/>
          </a:ln>
          <a:effectLst/>
        </p:spPr>
        <p:txBody>
          <a:bodyPr vert="horz" wrap="none" lIns="914112" tIns="914112" rIns="914112" bIns="91411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a:rPr>
              <a:t/>
            </a:r>
            <a:br>
              <a:rPr kumimoji="0" lang="en-US" sz="1100" b="0" i="0" u="none" strike="noStrike" cap="none" normalizeH="0" baseline="0" dirty="0" smtClean="0">
                <a:ln>
                  <a:noFill/>
                </a:ln>
                <a:solidFill>
                  <a:schemeClr val="tx1"/>
                </a:solidFill>
                <a:effectLst/>
                <a:latin typeface="Arial" pitchFamily="34" charset="0"/>
                <a:ea typeface="Calibri" pitchFamily="34" charset="0"/>
                <a:cs typeface="Mangal"/>
              </a:rPr>
            </a:b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 plot of Wind</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direction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73" name="Rectangle 13"/>
          <p:cNvSpPr>
            <a:spLocks noChangeArrowheads="1"/>
          </p:cNvSpPr>
          <p:nvPr/>
        </p:nvSpPr>
        <p:spPr bwMode="auto">
          <a:xfrm>
            <a:off x="8550255" y="3765269"/>
            <a:ext cx="2441694"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 plot of Gear</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inlet</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74" name="Rectangle 14"/>
          <p:cNvSpPr>
            <a:spLocks noChangeArrowheads="1"/>
          </p:cNvSpPr>
          <p:nvPr/>
        </p:nvSpPr>
        <p:spPr bwMode="auto">
          <a:xfrm>
            <a:off x="0" y="88296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Mangal"/>
              </a:rPr>
              <a:t/>
            </a:r>
            <a:br>
              <a:rPr kumimoji="0" lang="en-US" sz="1100" b="0" i="0" u="none" strike="noStrike" cap="none" normalizeH="0" baseline="0" smtClean="0">
                <a:ln>
                  <a:noFill/>
                </a:ln>
                <a:solidFill>
                  <a:schemeClr val="tx1"/>
                </a:solidFill>
                <a:effectLst/>
                <a:latin typeface="Arial" pitchFamily="34" charset="0"/>
                <a:ea typeface="Calibri" pitchFamily="34" charset="0"/>
                <a:cs typeface="Mangal"/>
              </a:rPr>
            </a:b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Mangal"/>
              </a:rPr>
              <a:t>Box plot Nacelle_temperature</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smtClean="0">
                <a:latin typeface="Times New Roman"/>
                <a:ea typeface="Times New Roman"/>
                <a:cs typeface="Times New Roman"/>
                <a:sym typeface="Times New Roman"/>
              </a:rPr>
              <a:t>Box Plot After </a:t>
            </a:r>
            <a:r>
              <a:rPr lang="en-US" sz="3200" b="1" dirty="0">
                <a:latin typeface="Times New Roman"/>
                <a:ea typeface="Times New Roman"/>
                <a:cs typeface="Times New Roman"/>
                <a:sym typeface="Times New Roman"/>
              </a:rPr>
              <a:t>Preprocessing</a:t>
            </a:r>
            <a:endParaRPr dirty="0"/>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pic>
        <p:nvPicPr>
          <p:cNvPr id="2055" name="Picture 7"/>
          <p:cNvPicPr>
            <a:picLocks noChangeAspect="1" noChangeArrowheads="1"/>
          </p:cNvPicPr>
          <p:nvPr/>
        </p:nvPicPr>
        <p:blipFill>
          <a:blip r:embed="rId4"/>
          <a:srcRect/>
          <a:stretch>
            <a:fillRect/>
          </a:stretch>
        </p:blipFill>
        <p:spPr bwMode="auto">
          <a:xfrm>
            <a:off x="3918858" y="1308629"/>
            <a:ext cx="2979172" cy="1986114"/>
          </a:xfrm>
          <a:prstGeom prst="rect">
            <a:avLst/>
          </a:prstGeom>
          <a:noFill/>
        </p:spPr>
      </p:pic>
      <p:pic>
        <p:nvPicPr>
          <p:cNvPr id="2054" name="Picture 6"/>
          <p:cNvPicPr>
            <a:picLocks noChangeAspect="1" noChangeArrowheads="1"/>
          </p:cNvPicPr>
          <p:nvPr/>
        </p:nvPicPr>
        <p:blipFill>
          <a:blip r:embed="rId5"/>
          <a:srcRect/>
          <a:stretch>
            <a:fillRect/>
          </a:stretch>
        </p:blipFill>
        <p:spPr bwMode="auto">
          <a:xfrm>
            <a:off x="319314" y="1336221"/>
            <a:ext cx="3048000" cy="2004834"/>
          </a:xfrm>
          <a:prstGeom prst="rect">
            <a:avLst/>
          </a:prstGeom>
          <a:noFill/>
        </p:spPr>
      </p:pic>
      <p:pic>
        <p:nvPicPr>
          <p:cNvPr id="2053" name="Picture 5"/>
          <p:cNvPicPr>
            <a:picLocks noChangeAspect="1" noChangeArrowheads="1"/>
          </p:cNvPicPr>
          <p:nvPr/>
        </p:nvPicPr>
        <p:blipFill>
          <a:blip r:embed="rId6"/>
          <a:srcRect/>
          <a:stretch>
            <a:fillRect/>
          </a:stretch>
        </p:blipFill>
        <p:spPr bwMode="auto">
          <a:xfrm>
            <a:off x="7576458" y="1295855"/>
            <a:ext cx="2989942" cy="1977220"/>
          </a:xfrm>
          <a:prstGeom prst="rect">
            <a:avLst/>
          </a:prstGeom>
          <a:noFill/>
        </p:spPr>
      </p:pic>
      <p:pic>
        <p:nvPicPr>
          <p:cNvPr id="2052" name="Picture 4"/>
          <p:cNvPicPr>
            <a:picLocks noChangeAspect="1" noChangeArrowheads="1"/>
          </p:cNvPicPr>
          <p:nvPr/>
        </p:nvPicPr>
        <p:blipFill>
          <a:blip r:embed="rId7"/>
          <a:srcRect/>
          <a:stretch>
            <a:fillRect/>
          </a:stretch>
        </p:blipFill>
        <p:spPr bwMode="auto">
          <a:xfrm>
            <a:off x="246743" y="4114799"/>
            <a:ext cx="3222171" cy="2102891"/>
          </a:xfrm>
          <a:prstGeom prst="rect">
            <a:avLst/>
          </a:prstGeom>
          <a:noFill/>
        </p:spPr>
      </p:pic>
      <p:pic>
        <p:nvPicPr>
          <p:cNvPr id="2051" name="Picture 3"/>
          <p:cNvPicPr>
            <a:picLocks noChangeAspect="1" noChangeArrowheads="1"/>
          </p:cNvPicPr>
          <p:nvPr/>
        </p:nvPicPr>
        <p:blipFill>
          <a:blip r:embed="rId8"/>
          <a:srcRect/>
          <a:stretch>
            <a:fillRect/>
          </a:stretch>
        </p:blipFill>
        <p:spPr bwMode="auto">
          <a:xfrm>
            <a:off x="3889828" y="4083956"/>
            <a:ext cx="3050515" cy="2157185"/>
          </a:xfrm>
          <a:prstGeom prst="rect">
            <a:avLst/>
          </a:prstGeom>
          <a:noFill/>
        </p:spPr>
      </p:pic>
      <p:pic>
        <p:nvPicPr>
          <p:cNvPr id="2050" name="Picture 2"/>
          <p:cNvPicPr>
            <a:picLocks noChangeAspect="1" noChangeArrowheads="1"/>
          </p:cNvPicPr>
          <p:nvPr/>
        </p:nvPicPr>
        <p:blipFill>
          <a:blip r:embed="rId9"/>
          <a:srcRect/>
          <a:stretch>
            <a:fillRect/>
          </a:stretch>
        </p:blipFill>
        <p:spPr bwMode="auto">
          <a:xfrm>
            <a:off x="7634516" y="4082142"/>
            <a:ext cx="3164113" cy="2119396"/>
          </a:xfrm>
          <a:prstGeom prst="rect">
            <a:avLst/>
          </a:prstGeom>
          <a:noFill/>
        </p:spPr>
      </p:pic>
      <p:pic>
        <p:nvPicPr>
          <p:cNvPr id="2049" name="Picture 1"/>
          <p:cNvPicPr>
            <a:picLocks noChangeAspect="1" noChangeArrowheads="1"/>
          </p:cNvPicPr>
          <p:nvPr/>
        </p:nvPicPr>
        <p:blipFill>
          <a:blip r:embed="rId10"/>
          <a:srcRect/>
          <a:stretch>
            <a:fillRect/>
          </a:stretch>
        </p:blipFill>
        <p:spPr bwMode="auto">
          <a:xfrm>
            <a:off x="0" y="10239375"/>
            <a:ext cx="1724025" cy="1162050"/>
          </a:xfrm>
          <a:prstGeom prst="rect">
            <a:avLst/>
          </a:prstGeom>
          <a:noFill/>
        </p:spPr>
      </p:pic>
      <p:sp>
        <p:nvSpPr>
          <p:cNvPr id="2056" name="Rectangle 8"/>
          <p:cNvSpPr>
            <a:spLocks noChangeArrowheads="1"/>
          </p:cNvSpPr>
          <p:nvPr/>
        </p:nvSpPr>
        <p:spPr bwMode="auto">
          <a:xfrm>
            <a:off x="4479107" y="1028440"/>
            <a:ext cx="1300356"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  Box plot of power</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478972" y="1027004"/>
            <a:ext cx="2568332"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 plot of Nacelle</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ambient</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8" name="Rectangle 10"/>
          <p:cNvSpPr>
            <a:spLocks noChangeArrowheads="1"/>
          </p:cNvSpPr>
          <p:nvPr/>
        </p:nvSpPr>
        <p:spPr bwMode="auto">
          <a:xfrm>
            <a:off x="7532915" y="1070883"/>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Mangal"/>
              </a:rPr>
              <a:t>Box plot of Generator_bearing_temperature</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667657" y="3834609"/>
            <a:ext cx="1802096"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 plot of Generator</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speed</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0" name="Rectangle 12"/>
          <p:cNvSpPr>
            <a:spLocks noChangeArrowheads="1"/>
          </p:cNvSpPr>
          <p:nvPr/>
        </p:nvSpPr>
        <p:spPr bwMode="auto">
          <a:xfrm>
            <a:off x="4441372" y="3858985"/>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 plot of Wind direction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1" name="Rectangle 13"/>
          <p:cNvSpPr>
            <a:spLocks noChangeArrowheads="1"/>
          </p:cNvSpPr>
          <p:nvPr/>
        </p:nvSpPr>
        <p:spPr bwMode="auto">
          <a:xfrm>
            <a:off x="8229601" y="3845497"/>
            <a:ext cx="2403222"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 plot of Gear</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box</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inlet</a:t>
            </a:r>
            <a:r>
              <a:rPr kumimoji="0" lang="en-US" sz="1100" b="0" i="0" u="none" strike="noStrike" cap="none" normalizeH="0" dirty="0" smtClean="0">
                <a:ln>
                  <a:noFill/>
                </a:ln>
                <a:solidFill>
                  <a:schemeClr val="tx1"/>
                </a:solidFill>
                <a:effectLst/>
                <a:latin typeface="Calibri" pitchFamily="34" charset="0"/>
                <a:ea typeface="Calibri" pitchFamily="34" charset="0"/>
                <a:cs typeface="Mangal"/>
              </a:rPr>
              <a:t> </a:t>
            </a:r>
            <a:r>
              <a:rPr kumimoji="0" lang="en-US" sz="1100" b="0" i="0" u="none" strike="noStrike" cap="none" normalizeH="0" baseline="0" dirty="0" smtClean="0">
                <a:ln>
                  <a:noFill/>
                </a:ln>
                <a:solidFill>
                  <a:schemeClr val="tx1"/>
                </a:solidFill>
                <a:effectLst/>
                <a:latin typeface="Calibri" pitchFamily="34" charset="0"/>
                <a:ea typeface="Calibri" pitchFamily="34" charset="0"/>
                <a:cs typeface="Mangal"/>
              </a:rPr>
              <a:t>temperature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62" name="Rectangle 14"/>
          <p:cNvSpPr>
            <a:spLocks noChangeArrowheads="1"/>
          </p:cNvSpPr>
          <p:nvPr/>
        </p:nvSpPr>
        <p:spPr bwMode="auto">
          <a:xfrm>
            <a:off x="0" y="9782175"/>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Mangal"/>
              </a:rPr>
              <a:t>Box plot Nacelle temperature</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a:t>
            </a:r>
            <a:r>
              <a:rPr lang="en-US" sz="3200" b="1" dirty="0" smtClean="0">
                <a:latin typeface="Times New Roman"/>
                <a:ea typeface="Times New Roman"/>
                <a:cs typeface="Times New Roman"/>
                <a:sym typeface="Times New Roman"/>
              </a:rPr>
              <a:t>Visualization 1 </a:t>
            </a:r>
            <a:endParaRPr dirty="0"/>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sp>
        <p:nvSpPr>
          <p:cNvPr id="5122" name="AutoShape 2" descr="dashboard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dashboard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blob:https://web.whatsapp.com/b0195436-05b5-4c1b-9907-fe5ab2ae63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blob:https://web.whatsapp.com/b0195436-05b5-4c1b-9907-fe5ab2ae63d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WhatsApp Image 2023-11-22 at 19.40.00.jpeg"/>
          <p:cNvPicPr>
            <a:picLocks noChangeAspect="1"/>
          </p:cNvPicPr>
          <p:nvPr/>
        </p:nvPicPr>
        <p:blipFill>
          <a:blip r:embed="rId4"/>
          <a:stretch>
            <a:fillRect/>
          </a:stretch>
        </p:blipFill>
        <p:spPr>
          <a:xfrm>
            <a:off x="0" y="829994"/>
            <a:ext cx="12192000" cy="50503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a:t>
            </a:r>
            <a:r>
              <a:rPr lang="en-US" sz="3200" b="1" dirty="0" smtClean="0">
                <a:latin typeface="Times New Roman"/>
                <a:ea typeface="Times New Roman"/>
                <a:cs typeface="Times New Roman"/>
                <a:sym typeface="Times New Roman"/>
              </a:rPr>
              <a:t>Visualization 2</a:t>
            </a:r>
            <a:endParaRPr dirty="0"/>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WhatsApp Image 2023-11-22 at 19.39.14.jpeg"/>
          <p:cNvPicPr>
            <a:picLocks noChangeAspect="1"/>
          </p:cNvPicPr>
          <p:nvPr/>
        </p:nvPicPr>
        <p:blipFill>
          <a:blip r:embed="rId4"/>
          <a:stretch>
            <a:fillRect/>
          </a:stretch>
        </p:blipFill>
        <p:spPr>
          <a:xfrm>
            <a:off x="0" y="633046"/>
            <a:ext cx="12192000" cy="53316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a:t>
            </a:r>
            <a:r>
              <a:rPr lang="en-US" sz="3200" b="1" dirty="0" smtClean="0">
                <a:latin typeface="Times New Roman"/>
                <a:ea typeface="Times New Roman"/>
                <a:cs typeface="Times New Roman"/>
                <a:sym typeface="Times New Roman"/>
              </a:rPr>
              <a:t>Visualization 3 </a:t>
            </a:r>
            <a:endParaRPr dirty="0"/>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WhatsApp Image 2023-11-22 at 19.38.33.jpeg"/>
          <p:cNvPicPr>
            <a:picLocks noChangeAspect="1"/>
          </p:cNvPicPr>
          <p:nvPr/>
        </p:nvPicPr>
        <p:blipFill>
          <a:blip r:embed="rId4"/>
          <a:stretch>
            <a:fillRect/>
          </a:stretch>
        </p:blipFill>
        <p:spPr>
          <a:xfrm>
            <a:off x="0" y="745588"/>
            <a:ext cx="12192000" cy="50080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Sharat Manikonda</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a:ea typeface="Times New Roman"/>
                <a:cs typeface="Times New Roman"/>
                <a:sym typeface="Times New Roman"/>
              </a:rPr>
              <a:t>Director 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a:ea typeface="Times New Roman"/>
                <a:cs typeface="Times New Roman"/>
                <a:sym typeface="Times New Roman"/>
                <a:hlinkClick r:id="rId5">
                  <a:extLst>
                    <a:ext uri="{A12FA001-AC4F-418D-AE19-62706E023703}">
                      <ahyp:hlinkClr xmlns="" xmlns:ahyp="http://schemas.microsoft.com/office/drawing/2018/hyperlinkcolor" val="tx"/>
                    </a:ext>
                  </a:extLst>
                </a:hlinkClick>
              </a:rPr>
              <a:t>linkedin.com/in/sharat-chandra</a:t>
            </a:r>
            <a:endParaRPr sz="1400" b="1" i="0" u="none" strike="noStrike" cap="none">
              <a:solidFill>
                <a:srgbClr val="2E75B5"/>
              </a:solidFill>
              <a:latin typeface="Times New Roman"/>
              <a:ea typeface="Times New Roman"/>
              <a:cs typeface="Times New Roman"/>
              <a:sym typeface="Times New Roman"/>
            </a:endParaRPr>
          </a:p>
        </p:txBody>
      </p:sp>
      <p:pic>
        <p:nvPicPr>
          <p:cNvPr id="7" name="Picture 2" descr="360DigiTMG Reviews - 52 Reviews of 360digitmg.com | Sitejabbe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pPr marL="0" marR="0" lvl="0" indent="0" algn="r" rtl="0">
                <a:lnSpc>
                  <a:spcPct val="100000"/>
                </a:lnSpc>
                <a:spcBef>
                  <a:spcPts val="0"/>
                </a:spcBef>
                <a:spcAft>
                  <a:spcPts val="0"/>
                </a:spcAft>
                <a:buClr>
                  <a:srgbClr val="000000"/>
                </a:buClr>
                <a:buSzPts val="1200"/>
                <a:buFont typeface="Arial"/>
                <a:buNone/>
              </a:pPr>
              <a:t>3</a:t>
            </a:fld>
            <a:endParaRPr/>
          </a:p>
        </p:txBody>
      </p:sp>
      <p:sp>
        <p:nvSpPr>
          <p:cNvPr id="142" name="Google Shape;142;gf3a8d4be09_2_180"/>
          <p:cNvSpPr txBox="1"/>
          <p:nvPr/>
        </p:nvSpPr>
        <p:spPr>
          <a:xfrm>
            <a:off x="383125" y="1149375"/>
            <a:ext cx="11034000" cy="2843825"/>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objective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Constraints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Architecture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collection and details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smtClean="0">
                <a:solidFill>
                  <a:schemeClr val="dk1"/>
                </a:solidFill>
                <a:latin typeface="Times New Roman"/>
                <a:ea typeface="Times New Roman"/>
                <a:cs typeface="Times New Roman"/>
                <a:sym typeface="Times New Roman"/>
              </a:rPr>
              <a:t>Visualization</a:t>
            </a:r>
            <a:endParaRPr sz="3200"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xmlns="" id="{CD017A16-4BF2-9E28-F1B6-185E8826E5C9}"/>
              </a:ext>
            </a:extLst>
          </p:cNvPr>
          <p:cNvSpPr>
            <a:spLocks noGrp="1"/>
          </p:cNvSpPr>
          <p:nvPr>
            <p:ph type="body" idx="1"/>
          </p:nvPr>
        </p:nvSpPr>
        <p:spPr>
          <a:xfrm>
            <a:off x="317696" y="1783422"/>
            <a:ext cx="10515600" cy="4351339"/>
          </a:xfrm>
        </p:spPr>
        <p:txBody>
          <a:bodyPr/>
          <a:lstStyle/>
          <a:p>
            <a:pPr lvl="0"/>
            <a:r>
              <a:rPr lang="en-US" dirty="0" smtClean="0"/>
              <a:t>Unplanned Failure In Wind Turbine </a:t>
            </a:r>
            <a:r>
              <a:rPr lang="en-US" dirty="0" smtClean="0"/>
              <a:t>Engine is leading to huge losses and electricity generation is negatively impacted.</a:t>
            </a:r>
            <a:endParaRPr lang="en-US" dirty="0" smtClean="0"/>
          </a:p>
          <a:p>
            <a:pPr lvl="0"/>
            <a:endParaRPr lang="en-IN" dirty="0"/>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lnSpc>
                <a:spcPct val="200000"/>
              </a:lnSpc>
            </a:pPr>
            <a:r>
              <a:rPr lang="en-US" dirty="0" smtClean="0"/>
              <a:t>Business Objective: Minimized Unplanned Failure.</a:t>
            </a:r>
          </a:p>
          <a:p>
            <a:pPr>
              <a:lnSpc>
                <a:spcPct val="200000"/>
              </a:lnSpc>
            </a:pPr>
            <a:r>
              <a:rPr lang="en-US" dirty="0" smtClean="0"/>
              <a:t>Business Constraint: Maximize Power Generation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pPr marL="0" marR="0" lvl="0" indent="0" algn="r" rtl="0">
                <a:lnSpc>
                  <a:spcPct val="100000"/>
                </a:lnSpc>
                <a:spcBef>
                  <a:spcPts val="0"/>
                </a:spcBef>
                <a:spcAft>
                  <a:spcPts val="0"/>
                </a:spcAft>
                <a:buClr>
                  <a:srgbClr val="000000"/>
                </a:buClr>
                <a:buSzPts val="1200"/>
                <a:buFont typeface="Arial"/>
                <a:buNone/>
              </a:pPr>
              <a:t>6</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267287" y="1262002"/>
            <a:ext cx="11676184" cy="4801174"/>
            <a:chOff x="296509" y="150653"/>
            <a:chExt cx="9885122" cy="6175052"/>
          </a:xfrm>
        </p:grpSpPr>
        <p:sp>
          <p:nvSpPr>
            <p:cNvPr id="12" name="Rectangle: Rounded Corners 3">
              <a:extLst>
                <a:ext uri="{FF2B5EF4-FFF2-40B4-BE49-F238E27FC236}">
                  <a16:creationId xmlns:a16="http://schemas.microsoft.com/office/drawing/2014/main" xmlns="" id="{3FFC602F-85B4-4DA1-93D9-9A65FC172027}"/>
                </a:ext>
              </a:extLst>
            </p:cNvPr>
            <p:cNvSpPr/>
            <p:nvPr/>
          </p:nvSpPr>
          <p:spPr>
            <a:xfrm>
              <a:off x="296509" y="592693"/>
              <a:ext cx="1717964" cy="3236146"/>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4C5F4F91-653D-4116-AA6F-A9F21EA6CD54}"/>
                </a:ext>
              </a:extLst>
            </p:cNvPr>
            <p:cNvSpPr/>
            <p:nvPr/>
          </p:nvSpPr>
          <p:spPr>
            <a:xfrm>
              <a:off x="602300" y="801042"/>
              <a:ext cx="1159112" cy="512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Location Data</a:t>
              </a:r>
            </a:p>
            <a:p>
              <a:pPr algn="ctr"/>
              <a:endParaRPr lang="en-US" sz="1400" dirty="0"/>
            </a:p>
          </p:txBody>
        </p:sp>
        <p:sp>
          <p:nvSpPr>
            <p:cNvPr id="14" name="Rectangle 13">
              <a:extLst>
                <a:ext uri="{FF2B5EF4-FFF2-40B4-BE49-F238E27FC236}">
                  <a16:creationId xmlns:a16="http://schemas.microsoft.com/office/drawing/2014/main" xmlns="" id="{47D91AB8-52DD-4012-8ABF-4B05125E24E9}"/>
                </a:ext>
              </a:extLst>
            </p:cNvPr>
            <p:cNvSpPr/>
            <p:nvPr/>
          </p:nvSpPr>
          <p:spPr>
            <a:xfrm>
              <a:off x="527462" y="3178343"/>
              <a:ext cx="1342822" cy="236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Environment Data</a:t>
              </a:r>
            </a:p>
            <a:p>
              <a:pPr algn="ctr"/>
              <a:endParaRPr lang="en-US" sz="1200" dirty="0"/>
            </a:p>
          </p:txBody>
        </p:sp>
        <p:sp>
          <p:nvSpPr>
            <p:cNvPr id="15" name="Rectangle 14">
              <a:extLst>
                <a:ext uri="{FF2B5EF4-FFF2-40B4-BE49-F238E27FC236}">
                  <a16:creationId xmlns:a16="http://schemas.microsoft.com/office/drawing/2014/main" xmlns="" id="{52196908-35C9-44B0-8E9E-57D5961DAFA7}"/>
                </a:ext>
              </a:extLst>
            </p:cNvPr>
            <p:cNvSpPr/>
            <p:nvPr/>
          </p:nvSpPr>
          <p:spPr>
            <a:xfrm>
              <a:off x="503642" y="1628739"/>
              <a:ext cx="1342822" cy="236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Vendor Report</a:t>
              </a:r>
            </a:p>
          </p:txBody>
        </p:sp>
        <p:sp>
          <p:nvSpPr>
            <p:cNvPr id="16" name="TextBox 15">
              <a:extLst>
                <a:ext uri="{FF2B5EF4-FFF2-40B4-BE49-F238E27FC236}">
                  <a16:creationId xmlns:a16="http://schemas.microsoft.com/office/drawing/2014/main" xmlns="" id="{A85D94BF-347D-4FCD-9941-6EB30A36A9D2}"/>
                </a:ext>
              </a:extLst>
            </p:cNvPr>
            <p:cNvSpPr txBox="1"/>
            <p:nvPr/>
          </p:nvSpPr>
          <p:spPr>
            <a:xfrm>
              <a:off x="614208" y="2630151"/>
              <a:ext cx="1053775" cy="369332"/>
            </a:xfrm>
            <a:prstGeom prst="rect">
              <a:avLst/>
            </a:prstGeom>
            <a:solidFill>
              <a:srgbClr val="0070C0"/>
            </a:solidFill>
            <a:ln>
              <a:solidFill>
                <a:schemeClr val="tx1"/>
              </a:solidFill>
            </a:ln>
          </p:spPr>
          <p:txBody>
            <a:bodyPr wrap="square" rtlCol="0">
              <a:spAutoFit/>
            </a:bodyPr>
            <a:lstStyle/>
            <a:p>
              <a:r>
                <a:rPr lang="en-US" dirty="0">
                  <a:solidFill>
                    <a:schemeClr val="bg1"/>
                  </a:solidFill>
                </a:rPr>
                <a:t>     </a:t>
              </a:r>
              <a:r>
                <a:rPr lang="en-US" sz="1400" dirty="0">
                  <a:solidFill>
                    <a:schemeClr val="bg1"/>
                  </a:solidFill>
                </a:rPr>
                <a:t>Scada</a:t>
              </a:r>
            </a:p>
          </p:txBody>
        </p:sp>
        <p:sp>
          <p:nvSpPr>
            <p:cNvPr id="17" name="TextBox 16">
              <a:extLst>
                <a:ext uri="{FF2B5EF4-FFF2-40B4-BE49-F238E27FC236}">
                  <a16:creationId xmlns:a16="http://schemas.microsoft.com/office/drawing/2014/main" xmlns="" id="{D7064CFE-2F9D-4F73-88E9-57D0242E8AC3}"/>
                </a:ext>
              </a:extLst>
            </p:cNvPr>
            <p:cNvSpPr txBox="1"/>
            <p:nvPr/>
          </p:nvSpPr>
          <p:spPr>
            <a:xfrm>
              <a:off x="602300" y="2111731"/>
              <a:ext cx="1053775" cy="307777"/>
            </a:xfrm>
            <a:prstGeom prst="rect">
              <a:avLst/>
            </a:prstGeom>
            <a:solidFill>
              <a:srgbClr val="0070C0"/>
            </a:solidFill>
            <a:ln>
              <a:solidFill>
                <a:schemeClr val="tx1"/>
              </a:solidFill>
            </a:ln>
          </p:spPr>
          <p:txBody>
            <a:bodyPr wrap="square" rtlCol="0">
              <a:spAutoFit/>
            </a:bodyPr>
            <a:lstStyle/>
            <a:p>
              <a:pPr algn="ctr"/>
              <a:r>
                <a:rPr lang="en-US" sz="1400" dirty="0">
                  <a:solidFill>
                    <a:schemeClr val="bg1"/>
                  </a:solidFill>
                </a:rPr>
                <a:t>Operator</a:t>
              </a:r>
            </a:p>
          </p:txBody>
        </p:sp>
        <p:sp>
          <p:nvSpPr>
            <p:cNvPr id="18" name="TextBox 17">
              <a:extLst>
                <a:ext uri="{FF2B5EF4-FFF2-40B4-BE49-F238E27FC236}">
                  <a16:creationId xmlns:a16="http://schemas.microsoft.com/office/drawing/2014/main" xmlns="" id="{1A5BE999-4189-45C2-B2BA-AD66F7323F66}"/>
                </a:ext>
              </a:extLst>
            </p:cNvPr>
            <p:cNvSpPr txBox="1"/>
            <p:nvPr/>
          </p:nvSpPr>
          <p:spPr>
            <a:xfrm>
              <a:off x="527462" y="242516"/>
              <a:ext cx="1460708" cy="338554"/>
            </a:xfrm>
            <a:prstGeom prst="rect">
              <a:avLst/>
            </a:prstGeom>
            <a:noFill/>
          </p:spPr>
          <p:txBody>
            <a:bodyPr wrap="square" rtlCol="0">
              <a:spAutoFit/>
            </a:bodyPr>
            <a:lstStyle/>
            <a:p>
              <a:r>
                <a:rPr lang="en-US" sz="1600" b="1" dirty="0"/>
                <a:t>Data Sources</a:t>
              </a:r>
            </a:p>
          </p:txBody>
        </p:sp>
        <p:pic>
          <p:nvPicPr>
            <p:cNvPr id="19" name="Picture 2" descr="Database Icon Vector Art, Icons, and Graphics for Free Download">
              <a:extLst>
                <a:ext uri="{FF2B5EF4-FFF2-40B4-BE49-F238E27FC236}">
                  <a16:creationId xmlns:a16="http://schemas.microsoft.com/office/drawing/2014/main" xmlns="" id="{0BA824BD-68A7-4F78-8142-25A3E04E52C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893865" y="3515339"/>
              <a:ext cx="1133474" cy="113347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0" name="Connector: Elbow 18">
              <a:extLst>
                <a:ext uri="{FF2B5EF4-FFF2-40B4-BE49-F238E27FC236}">
                  <a16:creationId xmlns:a16="http://schemas.microsoft.com/office/drawing/2014/main" xmlns="" id="{20E743A7-2D07-4DE7-8CCC-9D07B388DD57}"/>
                </a:ext>
              </a:extLst>
            </p:cNvPr>
            <p:cNvCxnSpPr>
              <a:cxnSpLocks/>
              <a:stCxn id="12" idx="2"/>
            </p:cNvCxnSpPr>
            <p:nvPr/>
          </p:nvCxnSpPr>
          <p:spPr>
            <a:xfrm rot="16200000" flipH="1">
              <a:off x="1982287" y="3002042"/>
              <a:ext cx="199092" cy="1852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xmlns="" id="{6FCE9689-242B-4FBC-BCBE-90DCF91F9BFB}"/>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608257" y="3490795"/>
              <a:ext cx="1009284" cy="1029409"/>
            </a:xfrm>
            <a:prstGeom prst="rect">
              <a:avLst/>
            </a:prstGeom>
          </p:spPr>
        </p:pic>
        <p:cxnSp>
          <p:nvCxnSpPr>
            <p:cNvPr id="22" name="Straight Arrow Connector 21">
              <a:extLst>
                <a:ext uri="{FF2B5EF4-FFF2-40B4-BE49-F238E27FC236}">
                  <a16:creationId xmlns:a16="http://schemas.microsoft.com/office/drawing/2014/main" xmlns="" id="{35938C7F-0979-415F-A91E-41D103A441BC}"/>
                </a:ext>
              </a:extLst>
            </p:cNvPr>
            <p:cNvCxnSpPr>
              <a:cxnSpLocks/>
            </p:cNvCxnSpPr>
            <p:nvPr/>
          </p:nvCxnSpPr>
          <p:spPr>
            <a:xfrm>
              <a:off x="9195944" y="4508377"/>
              <a:ext cx="0" cy="816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6">
              <a:extLst>
                <a:ext uri="{FF2B5EF4-FFF2-40B4-BE49-F238E27FC236}">
                  <a16:creationId xmlns:a16="http://schemas.microsoft.com/office/drawing/2014/main" xmlns="" id="{704EF35F-7916-4E52-B39C-BC87F6DC2529}"/>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599075" y="3581473"/>
              <a:ext cx="926904" cy="92690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4" name="Straight Arrow Connector 23">
              <a:extLst>
                <a:ext uri="{FF2B5EF4-FFF2-40B4-BE49-F238E27FC236}">
                  <a16:creationId xmlns:a16="http://schemas.microsoft.com/office/drawing/2014/main" xmlns="" id="{852C7BEC-2E00-416F-9D54-DC271E2104CE}"/>
                </a:ext>
              </a:extLst>
            </p:cNvPr>
            <p:cNvCxnSpPr>
              <a:cxnSpLocks/>
              <a:stCxn id="21" idx="3"/>
            </p:cNvCxnSpPr>
            <p:nvPr/>
          </p:nvCxnSpPr>
          <p:spPr>
            <a:xfrm>
              <a:off x="5617541" y="4005500"/>
              <a:ext cx="8230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8" descr="What is Power BI? — PowerHouse Digital Services | Client Dashboard and  Reporting Solutions for Growth-Focused Companies">
              <a:extLst>
                <a:ext uri="{FF2B5EF4-FFF2-40B4-BE49-F238E27FC236}">
                  <a16:creationId xmlns:a16="http://schemas.microsoft.com/office/drawing/2014/main" xmlns="" id="{912D18BA-B753-477D-B66F-00D5741D14B3}"/>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8288311" y="3507147"/>
              <a:ext cx="1815269" cy="120164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6" name="Straight Arrow Connector 25">
              <a:extLst>
                <a:ext uri="{FF2B5EF4-FFF2-40B4-BE49-F238E27FC236}">
                  <a16:creationId xmlns:a16="http://schemas.microsoft.com/office/drawing/2014/main" xmlns="" id="{E7097B41-9B28-40C3-958F-F1E30FDFBB92}"/>
                </a:ext>
              </a:extLst>
            </p:cNvPr>
            <p:cNvCxnSpPr>
              <a:cxnSpLocks/>
            </p:cNvCxnSpPr>
            <p:nvPr/>
          </p:nvCxnSpPr>
          <p:spPr>
            <a:xfrm>
              <a:off x="7646627" y="4036732"/>
              <a:ext cx="817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10" descr="End user - Free people icons">
              <a:extLst>
                <a:ext uri="{FF2B5EF4-FFF2-40B4-BE49-F238E27FC236}">
                  <a16:creationId xmlns:a16="http://schemas.microsoft.com/office/drawing/2014/main" xmlns="" id="{9B7C9253-FDB3-4634-B867-8DB281A5AB2D}"/>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8637314" y="5208446"/>
              <a:ext cx="1117259" cy="1117259"/>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Rectangle 27">
              <a:extLst>
                <a:ext uri="{FF2B5EF4-FFF2-40B4-BE49-F238E27FC236}">
                  <a16:creationId xmlns:a16="http://schemas.microsoft.com/office/drawing/2014/main" xmlns="" id="{210FA756-4ACE-47F3-AD84-2EAA78C68BB5}"/>
                </a:ext>
              </a:extLst>
            </p:cNvPr>
            <p:cNvSpPr/>
            <p:nvPr/>
          </p:nvSpPr>
          <p:spPr>
            <a:xfrm>
              <a:off x="4540030" y="169104"/>
              <a:ext cx="2059045"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29" name="Rectangle 28">
              <a:extLst>
                <a:ext uri="{FF2B5EF4-FFF2-40B4-BE49-F238E27FC236}">
                  <a16:creationId xmlns:a16="http://schemas.microsoft.com/office/drawing/2014/main" xmlns="" id="{1371204E-0C32-4994-9F5C-20A2A56BC320}"/>
                </a:ext>
              </a:extLst>
            </p:cNvPr>
            <p:cNvSpPr/>
            <p:nvPr/>
          </p:nvSpPr>
          <p:spPr>
            <a:xfrm>
              <a:off x="4660605" y="2071777"/>
              <a:ext cx="1587872" cy="256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cxnSp>
          <p:nvCxnSpPr>
            <p:cNvPr id="30" name="Straight Arrow Connector 29">
              <a:extLst>
                <a:ext uri="{FF2B5EF4-FFF2-40B4-BE49-F238E27FC236}">
                  <a16:creationId xmlns:a16="http://schemas.microsoft.com/office/drawing/2014/main" xmlns="" id="{0AD11920-F40C-4B64-86B1-D5FCF05EA3F2}"/>
                </a:ext>
              </a:extLst>
            </p:cNvPr>
            <p:cNvCxnSpPr>
              <a:cxnSpLocks/>
            </p:cNvCxnSpPr>
            <p:nvPr/>
          </p:nvCxnSpPr>
          <p:spPr>
            <a:xfrm flipV="1">
              <a:off x="3916264" y="4013344"/>
              <a:ext cx="731784" cy="10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887A8F70-E8ED-474E-92CE-83C4FD450D62}"/>
                </a:ext>
              </a:extLst>
            </p:cNvPr>
            <p:cNvCxnSpPr>
              <a:cxnSpLocks/>
            </p:cNvCxnSpPr>
            <p:nvPr/>
          </p:nvCxnSpPr>
          <p:spPr>
            <a:xfrm flipH="1">
              <a:off x="4576268" y="634604"/>
              <a:ext cx="1902158" cy="2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61">
              <a:extLst>
                <a:ext uri="{FF2B5EF4-FFF2-40B4-BE49-F238E27FC236}">
                  <a16:creationId xmlns:a16="http://schemas.microsoft.com/office/drawing/2014/main" xmlns="" id="{4874A086-802A-4C0A-A4EC-B2C32F3B4961}"/>
                </a:ext>
              </a:extLst>
            </p:cNvPr>
            <p:cNvCxnSpPr>
              <a:cxnSpLocks/>
            </p:cNvCxnSpPr>
            <p:nvPr/>
          </p:nvCxnSpPr>
          <p:spPr>
            <a:xfrm rot="5400000">
              <a:off x="3258782" y="2875398"/>
              <a:ext cx="965377" cy="4503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077EBB45-1BC1-4714-B7F2-E23F2E942366}"/>
                </a:ext>
              </a:extLst>
            </p:cNvPr>
            <p:cNvSpPr txBox="1"/>
            <p:nvPr/>
          </p:nvSpPr>
          <p:spPr>
            <a:xfrm>
              <a:off x="2364484" y="4606321"/>
              <a:ext cx="2192236" cy="523220"/>
            </a:xfrm>
            <a:prstGeom prst="rect">
              <a:avLst/>
            </a:prstGeom>
            <a:noFill/>
          </p:spPr>
          <p:txBody>
            <a:bodyPr wrap="square" rtlCol="0">
              <a:spAutoFit/>
            </a:bodyPr>
            <a:lstStyle/>
            <a:p>
              <a:r>
                <a:rPr lang="en-US" sz="1400" b="1" dirty="0"/>
                <a:t>Collection of data and store it in database form</a:t>
              </a:r>
            </a:p>
          </p:txBody>
        </p:sp>
        <p:sp>
          <p:nvSpPr>
            <p:cNvPr id="34" name="TextBox 33">
              <a:extLst>
                <a:ext uri="{FF2B5EF4-FFF2-40B4-BE49-F238E27FC236}">
                  <a16:creationId xmlns:a16="http://schemas.microsoft.com/office/drawing/2014/main" xmlns="" id="{5B1C47FA-2296-44F4-9862-4524168DB453}"/>
                </a:ext>
              </a:extLst>
            </p:cNvPr>
            <p:cNvSpPr txBox="1"/>
            <p:nvPr/>
          </p:nvSpPr>
          <p:spPr>
            <a:xfrm>
              <a:off x="6517519" y="1917889"/>
              <a:ext cx="1168203" cy="307777"/>
            </a:xfrm>
            <a:prstGeom prst="rect">
              <a:avLst/>
            </a:prstGeom>
            <a:noFill/>
          </p:spPr>
          <p:txBody>
            <a:bodyPr wrap="square" rtlCol="0">
              <a:spAutoFit/>
            </a:bodyPr>
            <a:lstStyle/>
            <a:p>
              <a:r>
                <a:rPr lang="en-US" sz="1400" b="1" dirty="0"/>
                <a:t>RAW Data</a:t>
              </a:r>
            </a:p>
          </p:txBody>
        </p:sp>
        <p:cxnSp>
          <p:nvCxnSpPr>
            <p:cNvPr id="35" name="Straight Connector 34">
              <a:extLst>
                <a:ext uri="{FF2B5EF4-FFF2-40B4-BE49-F238E27FC236}">
                  <a16:creationId xmlns:a16="http://schemas.microsoft.com/office/drawing/2014/main" xmlns="" id="{4D954B58-E83F-4ACD-95E6-A8B96030F981}"/>
                </a:ext>
              </a:extLst>
            </p:cNvPr>
            <p:cNvCxnSpPr>
              <a:cxnSpLocks/>
            </p:cNvCxnSpPr>
            <p:nvPr/>
          </p:nvCxnSpPr>
          <p:spPr>
            <a:xfrm flipH="1">
              <a:off x="5549987" y="3826748"/>
              <a:ext cx="9284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64D069D6-321D-43B5-A696-201F03405491}"/>
                </a:ext>
              </a:extLst>
            </p:cNvPr>
            <p:cNvCxnSpPr>
              <a:cxnSpLocks/>
            </p:cNvCxnSpPr>
            <p:nvPr/>
          </p:nvCxnSpPr>
          <p:spPr>
            <a:xfrm flipV="1">
              <a:off x="6478426" y="634604"/>
              <a:ext cx="0" cy="3192145"/>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74723A61-3983-489B-BFD2-ADAF40321089}"/>
                </a:ext>
              </a:extLst>
            </p:cNvPr>
            <p:cNvSpPr txBox="1"/>
            <p:nvPr/>
          </p:nvSpPr>
          <p:spPr>
            <a:xfrm>
              <a:off x="6492296" y="4632334"/>
              <a:ext cx="1717964" cy="307777"/>
            </a:xfrm>
            <a:prstGeom prst="rect">
              <a:avLst/>
            </a:prstGeom>
            <a:noFill/>
          </p:spPr>
          <p:txBody>
            <a:bodyPr wrap="square" rtlCol="0">
              <a:spAutoFit/>
            </a:bodyPr>
            <a:lstStyle/>
            <a:p>
              <a:r>
                <a:rPr lang="en-US" sz="1400" b="1" dirty="0"/>
                <a:t>Power BI Tool</a:t>
              </a:r>
            </a:p>
          </p:txBody>
        </p:sp>
        <p:sp>
          <p:nvSpPr>
            <p:cNvPr id="38" name="TextBox 37">
              <a:extLst>
                <a:ext uri="{FF2B5EF4-FFF2-40B4-BE49-F238E27FC236}">
                  <a16:creationId xmlns:a16="http://schemas.microsoft.com/office/drawing/2014/main" xmlns="" id="{C48DF499-9CA1-4D4F-92BA-D5FDB82F9B3C}"/>
                </a:ext>
              </a:extLst>
            </p:cNvPr>
            <p:cNvSpPr txBox="1"/>
            <p:nvPr/>
          </p:nvSpPr>
          <p:spPr>
            <a:xfrm>
              <a:off x="8463667" y="3235397"/>
              <a:ext cx="1717964" cy="307777"/>
            </a:xfrm>
            <a:prstGeom prst="rect">
              <a:avLst/>
            </a:prstGeom>
            <a:noFill/>
          </p:spPr>
          <p:txBody>
            <a:bodyPr wrap="square" rtlCol="0">
              <a:spAutoFit/>
            </a:bodyPr>
            <a:lstStyle/>
            <a:p>
              <a:r>
                <a:rPr lang="en-US" sz="1400" b="1" dirty="0"/>
                <a:t>Power BI service</a:t>
              </a:r>
            </a:p>
          </p:txBody>
        </p:sp>
        <p:pic>
          <p:nvPicPr>
            <p:cNvPr id="39" name="Picture 2" descr="Data cleaning - Free electronics icons">
              <a:extLst>
                <a:ext uri="{FF2B5EF4-FFF2-40B4-BE49-F238E27FC236}">
                  <a16:creationId xmlns:a16="http://schemas.microsoft.com/office/drawing/2014/main" xmlns="" id="{D795DBF5-9363-4B3F-A49A-53284FA813F3}"/>
                </a:ext>
              </a:extLst>
            </p:cNvPr>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3516281" y="1536933"/>
              <a:ext cx="1144324" cy="1144324"/>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4" descr="Data processing - Free miscellaneous icons">
              <a:extLst>
                <a:ext uri="{FF2B5EF4-FFF2-40B4-BE49-F238E27FC236}">
                  <a16:creationId xmlns:a16="http://schemas.microsoft.com/office/drawing/2014/main" xmlns="" id="{60B8AD53-4D5A-45D7-B2C3-E3B92DFE9A0B}"/>
                </a:ext>
              </a:extLst>
            </p:cNvPr>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flipH="1">
              <a:off x="3482710" y="150653"/>
              <a:ext cx="967903" cy="967903"/>
            </a:xfrm>
            <a:prstGeom prst="rect">
              <a:avLst/>
            </a:prstGeom>
            <a:noFill/>
            <a:extLst>
              <a:ext uri="{909E8E84-426E-40DD-AFC4-6F175D3DCCD1}">
                <a14:hiddenFill xmlns:a14="http://schemas.microsoft.com/office/drawing/2010/main" xmlns="">
                  <a:solidFill>
                    <a:srgbClr val="FFFFFF"/>
                  </a:solidFill>
                </a14:hiddenFill>
              </a:ext>
            </a:extLst>
          </p:spPr>
        </p:pic>
        <p:sp>
          <p:nvSpPr>
            <p:cNvPr id="41" name="TextBox 40">
              <a:extLst>
                <a:ext uri="{FF2B5EF4-FFF2-40B4-BE49-F238E27FC236}">
                  <a16:creationId xmlns:a16="http://schemas.microsoft.com/office/drawing/2014/main" xmlns="" id="{E8E5A2EF-8BC6-42FC-BD89-32C850C3A9A3}"/>
                </a:ext>
              </a:extLst>
            </p:cNvPr>
            <p:cNvSpPr txBox="1"/>
            <p:nvPr/>
          </p:nvSpPr>
          <p:spPr>
            <a:xfrm>
              <a:off x="6531322" y="3284718"/>
              <a:ext cx="1717964" cy="307777"/>
            </a:xfrm>
            <a:prstGeom prst="rect">
              <a:avLst/>
            </a:prstGeom>
            <a:noFill/>
          </p:spPr>
          <p:txBody>
            <a:bodyPr wrap="square" rtlCol="0">
              <a:spAutoFit/>
            </a:bodyPr>
            <a:lstStyle/>
            <a:p>
              <a:r>
                <a:rPr lang="en-US" sz="1400" b="1" i="1" dirty="0"/>
                <a:t>Visualization</a:t>
              </a:r>
            </a:p>
          </p:txBody>
        </p:sp>
      </p:grpSp>
      <p:cxnSp>
        <p:nvCxnSpPr>
          <p:cNvPr id="42" name="Straight Arrow Connector 41">
            <a:extLst>
              <a:ext uri="{FF2B5EF4-FFF2-40B4-BE49-F238E27FC236}">
                <a16:creationId xmlns="" xmlns:a16="http://schemas.microsoft.com/office/drawing/2014/main" id="{D1402881-A90B-4488-BD21-07951347D546}"/>
              </a:ext>
            </a:extLst>
          </p:cNvPr>
          <p:cNvCxnSpPr>
            <a:cxnSpLocks/>
          </p:cNvCxnSpPr>
          <p:nvPr/>
        </p:nvCxnSpPr>
        <p:spPr>
          <a:xfrm>
            <a:off x="4646318" y="1639061"/>
            <a:ext cx="0" cy="434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6" name="Table 5"/>
          <p:cNvGraphicFramePr>
            <a:graphicFrameLocks noGrp="1"/>
          </p:cNvGraphicFramePr>
          <p:nvPr/>
        </p:nvGraphicFramePr>
        <p:xfrm>
          <a:off x="337625" y="1635823"/>
          <a:ext cx="11577710" cy="4230404"/>
        </p:xfrm>
        <a:graphic>
          <a:graphicData uri="http://schemas.openxmlformats.org/drawingml/2006/table">
            <a:tbl>
              <a:tblPr/>
              <a:tblGrid>
                <a:gridCol w="2203235"/>
                <a:gridCol w="2736160"/>
                <a:gridCol w="6638315"/>
              </a:tblGrid>
              <a:tr h="196311">
                <a:tc>
                  <a:txBody>
                    <a:bodyPr/>
                    <a:lstStyle/>
                    <a:p>
                      <a:pPr algn="l" fontAlgn="b"/>
                      <a:r>
                        <a:rPr lang="en-US" sz="1000" b="1" i="0" u="none" strike="noStrike">
                          <a:solidFill>
                            <a:srgbClr val="000000"/>
                          </a:solidFill>
                          <a:latin typeface="Arial"/>
                        </a:rPr>
                        <a:t>Features</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Range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Description</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6835">
                <a:tc>
                  <a:txBody>
                    <a:bodyPr/>
                    <a:lstStyle/>
                    <a:p>
                      <a:pPr algn="ctr" fontAlgn="b"/>
                      <a:r>
                        <a:rPr lang="en-US" sz="1000" b="1" i="0" u="none" strike="noStrike" dirty="0">
                          <a:solidFill>
                            <a:srgbClr val="222222"/>
                          </a:solidFill>
                          <a:latin typeface="Calibri"/>
                        </a:rPr>
                        <a:t>Wind speed (m/s)</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2 m/s (144 km/h, 89 MPH) to 72 m/s (259 km/h, 161 MPH)</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The survival speed of commercial wind turbines. Wind speed describes how fast the air is moving past a certain point. </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984">
                <a:tc>
                  <a:txBody>
                    <a:bodyPr/>
                    <a:lstStyle/>
                    <a:p>
                      <a:pPr algn="ctr" fontAlgn="b"/>
                      <a:r>
                        <a:rPr lang="en-US" sz="1000" b="1" i="0" u="none" strike="noStrike" dirty="0">
                          <a:solidFill>
                            <a:srgbClr val="222222"/>
                          </a:solidFill>
                          <a:latin typeface="Calibri"/>
                        </a:rPr>
                        <a:t>Power (kW)</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2 MW and 3.5 MW.</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Power output of wind turbine. Wind power describes the process by which the wind is used to generate mechanical power or electricity.</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984">
                <a:tc>
                  <a:txBody>
                    <a:bodyPr/>
                    <a:lstStyle/>
                    <a:p>
                      <a:pPr algn="ctr" fontAlgn="b"/>
                      <a:r>
                        <a:rPr lang="en-US" sz="1000" b="1" i="0" u="none" strike="noStrike" dirty="0">
                          <a:solidFill>
                            <a:srgbClr val="222222"/>
                          </a:solidFill>
                          <a:latin typeface="Calibri"/>
                        </a:rPr>
                        <a:t>Nacelle ambient temperature (Â°C)</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Calibri"/>
                        </a:rPr>
                        <a:t>-20°C to 40°C</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level of temperatureon ground. they must withstand a wide range of ambient temperature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984">
                <a:tc>
                  <a:txBody>
                    <a:bodyPr/>
                    <a:lstStyle/>
                    <a:p>
                      <a:pPr algn="ctr" fontAlgn="b"/>
                      <a:r>
                        <a:rPr lang="en-US" sz="1000" b="1" i="0" u="none" strike="noStrike">
                          <a:solidFill>
                            <a:srgbClr val="222222"/>
                          </a:solidFill>
                          <a:latin typeface="Calibri"/>
                        </a:rPr>
                        <a:t>Generator bearing temperature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Calibri"/>
                        </a:rPr>
                        <a:t>70  °C to 100°C </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temperature of the bearing in generator. Bearing temperature shall not exceed 65°C under 30°C cooling water.</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984">
                <a:tc>
                  <a:txBody>
                    <a:bodyPr/>
                    <a:lstStyle/>
                    <a:p>
                      <a:pPr algn="ctr" fontAlgn="b"/>
                      <a:r>
                        <a:rPr lang="en-US" sz="1000" b="1" i="0" u="none" strike="noStrike">
                          <a:solidFill>
                            <a:srgbClr val="222222"/>
                          </a:solidFill>
                          <a:latin typeface="Calibri"/>
                        </a:rPr>
                        <a:t>Gear oil temperature </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222222"/>
                          </a:solidFill>
                          <a:latin typeface="Calibri"/>
                        </a:rPr>
                        <a:t>50 c to 90 c</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gearbox oil temperature. Oils operating at high temperature require good viscosity and high resistance to oxidation and foaming. </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984">
                <a:tc>
                  <a:txBody>
                    <a:bodyPr/>
                    <a:lstStyle/>
                    <a:p>
                      <a:pPr algn="ctr" fontAlgn="b"/>
                      <a:r>
                        <a:rPr lang="en-US" sz="1000" b="1" i="0" u="none" strike="noStrike">
                          <a:solidFill>
                            <a:srgbClr val="222222"/>
                          </a:solidFill>
                          <a:latin typeface="Calibri"/>
                        </a:rPr>
                        <a:t>Ambient temperature </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latin typeface="Calibri"/>
                        </a:rPr>
                        <a:t>10°C to 57°C</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latin typeface="Calibri"/>
                        </a:rPr>
                        <a:t>level of </a:t>
                      </a:r>
                      <a:r>
                        <a:rPr lang="en-US" sz="1000" b="1" i="0" u="none" strike="noStrike" dirty="0" err="1">
                          <a:solidFill>
                            <a:srgbClr val="000000"/>
                          </a:solidFill>
                          <a:latin typeface="Calibri"/>
                        </a:rPr>
                        <a:t>temperatureon</a:t>
                      </a:r>
                      <a:r>
                        <a:rPr lang="en-US" sz="1000" b="1" i="0" u="none" strike="noStrike" dirty="0">
                          <a:solidFill>
                            <a:srgbClr val="000000"/>
                          </a:solidFill>
                          <a:latin typeface="Calibri"/>
                        </a:rPr>
                        <a:t> ground. Ambient temperature is the air temperature of any object or environment where equipment is stored. </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6835">
                <a:tc>
                  <a:txBody>
                    <a:bodyPr/>
                    <a:lstStyle/>
                    <a:p>
                      <a:pPr algn="ctr" fontAlgn="b"/>
                      <a:r>
                        <a:rPr lang="en-US" sz="1000" b="1" i="0" u="none" strike="noStrike">
                          <a:solidFill>
                            <a:srgbClr val="222222"/>
                          </a:solidFill>
                          <a:latin typeface="Calibri"/>
                        </a:rPr>
                        <a:t>Rotor Speed</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50-300 RPM</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latin typeface="Calibri"/>
                        </a:rPr>
                        <a:t>Rotational speed of a wind turbine rotor about its axis. Part of the turbine's </a:t>
                      </a:r>
                      <a:r>
                        <a:rPr lang="en-US" sz="1000" b="1" i="0" u="none" strike="noStrike" dirty="0" err="1">
                          <a:solidFill>
                            <a:srgbClr val="000000"/>
                          </a:solidFill>
                          <a:latin typeface="Calibri"/>
                        </a:rPr>
                        <a:t>drivetrain</a:t>
                      </a:r>
                      <a:r>
                        <a:rPr lang="en-US" sz="1000" b="1" i="0" u="none" strike="noStrike" dirty="0">
                          <a:solidFill>
                            <a:srgbClr val="000000"/>
                          </a:solidFill>
                          <a:latin typeface="Calibri"/>
                        </a:rPr>
                        <a:t>, the low-speed shaft is connected to the rotor and spins between 8–20 rotations per minute.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5984">
                <a:tc>
                  <a:txBody>
                    <a:bodyPr/>
                    <a:lstStyle/>
                    <a:p>
                      <a:pPr algn="ctr" fontAlgn="b"/>
                      <a:r>
                        <a:rPr lang="en-US" sz="1000" b="1" i="0" u="none" strike="noStrike">
                          <a:solidFill>
                            <a:srgbClr val="222222"/>
                          </a:solidFill>
                          <a:latin typeface="Calibri"/>
                        </a:rPr>
                        <a:t>Nacelle temperature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222222"/>
                          </a:solidFill>
                          <a:latin typeface="Calibri"/>
                        </a:rPr>
                        <a:t>30°C  to 60°C </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latin typeface="Calibri"/>
                        </a:rPr>
                        <a:t>temperature of the oil in generator. wind turbine nacelle is that they must withstand a wide range of ambient temperature.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410">
                <a:tc>
                  <a:txBody>
                    <a:bodyPr/>
                    <a:lstStyle/>
                    <a:p>
                      <a:pPr algn="ctr" fontAlgn="b"/>
                      <a:r>
                        <a:rPr lang="en-US" sz="900" b="1" i="0" u="none" strike="noStrike">
                          <a:solidFill>
                            <a:srgbClr val="000000"/>
                          </a:solidFill>
                          <a:latin typeface="Arial"/>
                        </a:rPr>
                        <a:t>Bearing Temperature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70 °C to 100°C</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1" i="0" u="none" strike="noStrike" dirty="0">
                          <a:solidFill>
                            <a:srgbClr val="000000"/>
                          </a:solidFill>
                          <a:latin typeface="Arial"/>
                        </a:rPr>
                        <a:t>The temperature of the bearing in degrees Celsius. Bearings in steam turbines will normally operate at temperatures below 180 degrees Fahrenheit.</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6835">
                <a:tc>
                  <a:txBody>
                    <a:bodyPr/>
                    <a:lstStyle/>
                    <a:p>
                      <a:pPr algn="ctr" fontAlgn="b"/>
                      <a:r>
                        <a:rPr lang="en-US" sz="1000" b="1" i="0" u="none" strike="noStrike">
                          <a:solidFill>
                            <a:srgbClr val="000000"/>
                          </a:solidFill>
                          <a:latin typeface="Calibri"/>
                        </a:rPr>
                        <a:t>Generator Speed</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1000 to 1800 rpm</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latin typeface="Calibri"/>
                        </a:rPr>
                        <a:t>The rotational speed required by most generators to produce electricity. a speed that allows the turbine's generator to produce AC electricity.</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108">
                <a:tc>
                  <a:txBody>
                    <a:bodyPr/>
                    <a:lstStyle/>
                    <a:p>
                      <a:pPr algn="ctr" fontAlgn="b"/>
                      <a:r>
                        <a:rPr lang="en-US" sz="1000" b="1" i="0" u="none" strike="noStrike">
                          <a:solidFill>
                            <a:srgbClr val="000000"/>
                          </a:solidFill>
                          <a:latin typeface="Calibri"/>
                        </a:rPr>
                        <a:t>yaw angle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latin typeface="Arial"/>
                        </a:rPr>
                        <a:t>0 to 60 Degree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latin typeface="Arial"/>
                        </a:rPr>
                        <a:t>The position of the yaw angle degrees. used to turn the wind turbine rotor against the wind.</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108">
                <a:tc>
                  <a:txBody>
                    <a:bodyPr/>
                    <a:lstStyle/>
                    <a:p>
                      <a:pPr algn="ctr" fontAlgn="b"/>
                      <a:r>
                        <a:rPr lang="en-US" sz="1000" b="1" i="0" u="none" strike="noStrike">
                          <a:solidFill>
                            <a:srgbClr val="000000"/>
                          </a:solidFill>
                          <a:latin typeface="Calibri"/>
                        </a:rPr>
                        <a:t>Wind direction</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latin typeface="Arial"/>
                        </a:rPr>
                        <a:t>0 to 90 Degree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dirty="0">
                          <a:solidFill>
                            <a:srgbClr val="000000"/>
                          </a:solidFill>
                          <a:latin typeface="Arial"/>
                        </a:rPr>
                        <a:t>The direction of the wind in degrees. </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950">
                <a:tc>
                  <a:txBody>
                    <a:bodyPr/>
                    <a:lstStyle/>
                    <a:p>
                      <a:pPr algn="ctr" fontAlgn="b"/>
                      <a:r>
                        <a:rPr lang="en-US" sz="900" b="1" i="0" u="none" strike="noStrike">
                          <a:solidFill>
                            <a:srgbClr val="000000"/>
                          </a:solidFill>
                          <a:latin typeface="Arial"/>
                        </a:rPr>
                        <a:t>Wheel hub Temperature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222222"/>
                          </a:solidFill>
                          <a:latin typeface="Calibri"/>
                        </a:rPr>
                        <a:t>-40 °C  to 80°C </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dirty="0">
                          <a:solidFill>
                            <a:srgbClr val="000000"/>
                          </a:solidFill>
                          <a:latin typeface="Arial"/>
                        </a:rPr>
                        <a:t>The wheel hubs house the bearings that support the main shaft and blades of the wind turbine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9108">
                <a:tc>
                  <a:txBody>
                    <a:bodyPr/>
                    <a:lstStyle/>
                    <a:p>
                      <a:pPr algn="ctr" fontAlgn="b"/>
                      <a:r>
                        <a:rPr lang="en-US" sz="900" b="1" i="0" u="none" strike="noStrike">
                          <a:solidFill>
                            <a:srgbClr val="000000"/>
                          </a:solidFill>
                          <a:latin typeface="Arial"/>
                        </a:rPr>
                        <a:t>Gear box inlet temperature</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latin typeface="Calibri"/>
                        </a:rPr>
                        <a:t>40°C to 60°C</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dirty="0">
                          <a:solidFill>
                            <a:srgbClr val="000000"/>
                          </a:solidFill>
                          <a:latin typeface="Arial"/>
                        </a:rPr>
                        <a:t>The gearbox inlet temperature is the temperature of the air or fluid entering the gearbox.</a:t>
                      </a:r>
                    </a:p>
                  </a:txBody>
                  <a:tcPr marL="7535" marR="7535" marT="75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337625" y="1167619"/>
            <a:ext cx="2982351" cy="307777"/>
          </a:xfrm>
          <a:prstGeom prst="rect">
            <a:avLst/>
          </a:prstGeom>
          <a:noFill/>
        </p:spPr>
        <p:txBody>
          <a:bodyPr wrap="square" rtlCol="0">
            <a:spAutoFit/>
          </a:bodyPr>
          <a:lstStyle/>
          <a:p>
            <a:r>
              <a:rPr lang="en-US" dirty="0" smtClean="0"/>
              <a:t>Data Dimension: 2900*14</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p:cNvSpPr txBox="1"/>
          <p:nvPr/>
        </p:nvSpPr>
        <p:spPr>
          <a:xfrm>
            <a:off x="253217" y="1069144"/>
            <a:ext cx="10874327" cy="4832092"/>
          </a:xfrm>
          <a:prstGeom prst="rect">
            <a:avLst/>
          </a:prstGeom>
          <a:noFill/>
        </p:spPr>
        <p:txBody>
          <a:bodyPr wrap="square" rtlCol="0">
            <a:spAutoFit/>
          </a:bodyPr>
          <a:lstStyle/>
          <a:p>
            <a:pPr>
              <a:lnSpc>
                <a:spcPct val="150000"/>
              </a:lnSpc>
            </a:pPr>
            <a:r>
              <a:rPr lang="en-US" dirty="0" smtClean="0"/>
              <a:t>1.EDA is a process of investigating data to learn about its properties, spot unusual patterns, and test hypotheses. It uses statistical summaries and data visualizations to help us understand the data and make informed decisions.</a:t>
            </a:r>
          </a:p>
          <a:p>
            <a:pPr>
              <a:lnSpc>
                <a:spcPct val="150000"/>
              </a:lnSpc>
            </a:pPr>
            <a:r>
              <a:rPr lang="en-US" dirty="0" smtClean="0"/>
              <a:t>2. EDA is the first step in data analysis, where we explore the data to learn about its patterns, relationships, and anomalies</a:t>
            </a:r>
          </a:p>
          <a:p>
            <a:pPr>
              <a:lnSpc>
                <a:spcPct val="150000"/>
              </a:lnSpc>
            </a:pPr>
            <a:r>
              <a:rPr lang="en-US" dirty="0" smtClean="0"/>
              <a:t>3. There were 0 duplicate rows in the dataset.</a:t>
            </a:r>
          </a:p>
          <a:p>
            <a:pPr>
              <a:lnSpc>
                <a:spcPct val="150000"/>
              </a:lnSpc>
            </a:pPr>
            <a:r>
              <a:rPr lang="en-US" dirty="0" smtClean="0"/>
              <a:t>4.There were missing values in 7 columns in the dataset as follows:</a:t>
            </a:r>
          </a:p>
          <a:p>
            <a:pPr marL="400050" indent="-400050">
              <a:lnSpc>
                <a:spcPct val="150000"/>
              </a:lnSpc>
              <a:buFont typeface="+mj-lt"/>
              <a:buAutoNum type="romanLcPeriod"/>
            </a:pPr>
            <a:r>
              <a:rPr lang="en-US" dirty="0" smtClean="0"/>
              <a:t>Wind Speed= 20 missing values</a:t>
            </a:r>
          </a:p>
          <a:p>
            <a:pPr marL="400050" indent="-400050">
              <a:lnSpc>
                <a:spcPct val="150000"/>
              </a:lnSpc>
              <a:buFont typeface="+mj-lt"/>
              <a:buAutoNum type="romanLcPeriod"/>
            </a:pPr>
            <a:r>
              <a:rPr lang="en-US" dirty="0" smtClean="0"/>
              <a:t>Power= 20 missing values</a:t>
            </a:r>
          </a:p>
          <a:p>
            <a:pPr marL="400050" indent="-400050">
              <a:lnSpc>
                <a:spcPct val="150000"/>
              </a:lnSpc>
              <a:buFont typeface="+mj-lt"/>
              <a:buAutoNum type="romanLcPeriod"/>
            </a:pPr>
            <a:r>
              <a:rPr lang="en-US" dirty="0" smtClean="0"/>
              <a:t>Nacelle ambient temperature= 6 missing values</a:t>
            </a:r>
          </a:p>
          <a:p>
            <a:pPr marL="400050" indent="-400050">
              <a:lnSpc>
                <a:spcPct val="150000"/>
              </a:lnSpc>
              <a:buFont typeface="+mj-lt"/>
              <a:buAutoNum type="romanLcPeriod"/>
            </a:pPr>
            <a:r>
              <a:rPr lang="en-US" dirty="0" smtClean="0"/>
              <a:t>Nacelle temperature=6 missing values</a:t>
            </a:r>
          </a:p>
          <a:p>
            <a:pPr marL="400050" indent="-400050">
              <a:lnSpc>
                <a:spcPct val="150000"/>
              </a:lnSpc>
              <a:buFont typeface="+mj-lt"/>
              <a:buAutoNum type="romanLcPeriod"/>
            </a:pPr>
            <a:r>
              <a:rPr lang="en-US" dirty="0" smtClean="0"/>
              <a:t>Generator speed=18 missing values</a:t>
            </a:r>
          </a:p>
          <a:p>
            <a:pPr marL="400050" indent="-400050">
              <a:lnSpc>
                <a:spcPct val="150000"/>
              </a:lnSpc>
              <a:buFont typeface="+mj-lt"/>
              <a:buAutoNum type="romanLcPeriod"/>
            </a:pPr>
            <a:r>
              <a:rPr lang="en-US" dirty="0" smtClean="0"/>
              <a:t>Yaw angle= 26 missing values</a:t>
            </a:r>
          </a:p>
          <a:p>
            <a:pPr marL="400050" indent="-400050">
              <a:lnSpc>
                <a:spcPct val="150000"/>
              </a:lnSpc>
              <a:buFont typeface="+mj-lt"/>
              <a:buAutoNum type="romanLcPeriod"/>
            </a:pPr>
            <a:r>
              <a:rPr lang="en-US" dirty="0" smtClean="0"/>
              <a:t>Gear box inlet temperature= 3 missing values</a:t>
            </a:r>
          </a:p>
          <a:p>
            <a:pPr>
              <a:lnSpc>
                <a:spcPct val="150000"/>
              </a:lnSpc>
            </a:pPr>
            <a:r>
              <a:rPr lang="en-US" dirty="0" smtClean="0"/>
              <a:t>5.Outliers were found in every column except Wheel hub temperature</a:t>
            </a:r>
          </a:p>
          <a:p>
            <a:pPr>
              <a:lnSpc>
                <a:spcPct val="150000"/>
              </a:lnSpc>
            </a:pPr>
            <a:r>
              <a:rPr lang="en-US" dirty="0" smtClean="0"/>
              <a:t>6.Outlier treatment was performed on all columns except Wheel hub temperature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633047" y="1055156"/>
            <a:ext cx="10002129" cy="3000821"/>
          </a:xfrm>
          <a:prstGeom prst="rect">
            <a:avLst/>
          </a:prstGeom>
        </p:spPr>
        <p:txBody>
          <a:bodyPr wrap="square">
            <a:spAutoFit/>
          </a:bodyPr>
          <a:lstStyle/>
          <a:p>
            <a:pPr>
              <a:lnSpc>
                <a:spcPct val="150000"/>
              </a:lnSpc>
            </a:pPr>
            <a:r>
              <a:rPr lang="en-US" dirty="0" smtClean="0"/>
              <a:t>The data was first cleaned by checking and correcting the data types, filling in any missing values. Then, outliers were detected and removed. Finally, the distribution of the data was normalized to make it more suitable for machine learning analysis.</a:t>
            </a:r>
          </a:p>
          <a:p>
            <a:pPr>
              <a:lnSpc>
                <a:spcPct val="150000"/>
              </a:lnSpc>
            </a:pPr>
            <a:r>
              <a:rPr lang="en-US" dirty="0" smtClean="0"/>
              <a:t>1. </a:t>
            </a:r>
            <a:r>
              <a:rPr lang="en-US" b="1" dirty="0" smtClean="0"/>
              <a:t>Data type correction</a:t>
            </a:r>
            <a:r>
              <a:rPr lang="en-US" dirty="0" smtClean="0"/>
              <a:t>: The data types of all attributes were checked and corrected, if necessary.</a:t>
            </a:r>
          </a:p>
          <a:p>
            <a:pPr>
              <a:lnSpc>
                <a:spcPct val="150000"/>
              </a:lnSpc>
            </a:pPr>
            <a:r>
              <a:rPr lang="en-US" dirty="0" smtClean="0"/>
              <a:t>2</a:t>
            </a:r>
            <a:r>
              <a:rPr lang="en-US" b="1" dirty="0" smtClean="0"/>
              <a:t>. Missing value imputation</a:t>
            </a:r>
            <a:r>
              <a:rPr lang="en-US" dirty="0" smtClean="0"/>
              <a:t>: Missing values were imputed using the mean imputation method.</a:t>
            </a:r>
          </a:p>
          <a:p>
            <a:pPr>
              <a:lnSpc>
                <a:spcPct val="150000"/>
              </a:lnSpc>
            </a:pPr>
            <a:r>
              <a:rPr lang="en-US" dirty="0" smtClean="0"/>
              <a:t>3</a:t>
            </a:r>
            <a:r>
              <a:rPr lang="en-US" b="1" dirty="0" smtClean="0"/>
              <a:t>. Outlier detection</a:t>
            </a:r>
            <a:r>
              <a:rPr lang="en-US" dirty="0" smtClean="0"/>
              <a:t>: Outliers were detected in each attribute by using Z-Score Method..</a:t>
            </a:r>
          </a:p>
          <a:p>
            <a:pPr>
              <a:lnSpc>
                <a:spcPct val="150000"/>
              </a:lnSpc>
            </a:pPr>
            <a:r>
              <a:rPr lang="en-US" dirty="0" smtClean="0"/>
              <a:t>4. </a:t>
            </a:r>
            <a:r>
              <a:rPr lang="en-US" b="1" dirty="0" smtClean="0"/>
              <a:t>Outlier treatment</a:t>
            </a:r>
            <a:r>
              <a:rPr lang="en-US" dirty="0" smtClean="0"/>
              <a:t>: Outliers in the identified columns were treated using the Winsorization method.</a:t>
            </a:r>
          </a:p>
          <a:p>
            <a:pPr>
              <a:lnSpc>
                <a:spcPct val="150000"/>
              </a:lnSpc>
            </a:pPr>
            <a:r>
              <a:rPr lang="en-US" dirty="0" smtClean="0"/>
              <a:t>5</a:t>
            </a:r>
            <a:r>
              <a:rPr lang="en-US" b="1" dirty="0" smtClean="0"/>
              <a:t>. Data distribution normalization</a:t>
            </a:r>
            <a:r>
              <a:rPr lang="en-US" dirty="0" smtClean="0"/>
              <a:t>: The distribution of data in each attribute was normalized using techniques such as log transformation.</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876</Words>
  <Application>Microsoft Office PowerPoint</Application>
  <PresentationFormat>Custom</PresentationFormat>
  <Paragraphs>164</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Georgia</vt:lpstr>
      <vt:lpstr>Mangal</vt:lpstr>
      <vt:lpstr>Office Theme</vt:lpstr>
      <vt:lpstr>Name of Member</vt:lpstr>
      <vt:lpstr>Project Leadership</vt:lpstr>
      <vt:lpstr>Contents</vt:lpstr>
      <vt:lpstr>Business Problem</vt:lpstr>
      <vt:lpstr>Slide 5</vt:lpstr>
      <vt:lpstr>Project Overview and Scope</vt:lpstr>
      <vt:lpstr>Data Dictionary </vt:lpstr>
      <vt:lpstr>Exploratory Data Analysis [EDA]</vt:lpstr>
      <vt:lpstr>Data Preprocessing</vt:lpstr>
      <vt:lpstr>Descriptive Analysis</vt:lpstr>
      <vt:lpstr>Histogram Before Preprocessing</vt:lpstr>
      <vt:lpstr>Histogram After Preprocessing</vt:lpstr>
      <vt:lpstr>Box Plot Before Preprocessing</vt:lpstr>
      <vt:lpstr>Box Plot After Preprocessing</vt:lpstr>
      <vt:lpstr>Data Visualization 1 </vt:lpstr>
      <vt:lpstr>Data Visualization 2</vt:lpstr>
      <vt:lpstr>Data Visualization 3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VARUN</cp:lastModifiedBy>
  <cp:revision>22</cp:revision>
  <dcterms:created xsi:type="dcterms:W3CDTF">2022-02-16T01:47:29Z</dcterms:created>
  <dcterms:modified xsi:type="dcterms:W3CDTF">2023-11-26T14:06:29Z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