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1" r:id="rId1"/>
  </p:sldMasterIdLst>
  <p:sldIdLst>
    <p:sldId id="256" r:id="rId2"/>
    <p:sldId id="262" r:id="rId3"/>
    <p:sldId id="264" r:id="rId4"/>
    <p:sldId id="263" r:id="rId5"/>
    <p:sldId id="260" r:id="rId6"/>
    <p:sldId id="270" r:id="rId7"/>
    <p:sldId id="259" r:id="rId8"/>
    <p:sldId id="266" r:id="rId9"/>
    <p:sldId id="267" r:id="rId10"/>
    <p:sldId id="268" r:id="rId11"/>
    <p:sldId id="271"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84" y="3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7DE6118-2437-4B30-8E3C-4D2BE6020583}" type="datetimeFigureOut">
              <a:rPr lang="en-US" smtClean="0"/>
              <a:pPr/>
              <a:t>5/9/2025</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9E57DC2-970A-4B3E-BB1C-7A09969E49DF}"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52836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987555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642052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76882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9092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14018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5/9/2025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64235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5/9/2025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0845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5/9/2025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19892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707503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51457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7DE6118-2437-4B30-8E3C-4D2BE6020583}" type="datetimeFigureOut">
              <a:rPr lang="en-US" smtClean="0"/>
              <a:pPr/>
              <a:t>5/9/2025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74395536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CE4CE-A335-44D1-B394-274971CC38AB}"/>
              </a:ext>
            </a:extLst>
          </p:cNvPr>
          <p:cNvSpPr>
            <a:spLocks noGrp="1"/>
          </p:cNvSpPr>
          <p:nvPr>
            <p:ph type="ctrTitle"/>
          </p:nvPr>
        </p:nvSpPr>
        <p:spPr/>
        <p:txBody>
          <a:bodyPr/>
          <a:lstStyle/>
          <a:p>
            <a:r>
              <a:rPr lang="en-US" sz="5400" dirty="0">
                <a:latin typeface="Times New Roman" panose="02020603050405020304" pitchFamily="18" charset="0"/>
                <a:cs typeface="Times New Roman" panose="02020603050405020304" pitchFamily="18" charset="0"/>
              </a:rPr>
              <a:t>Predicting Pizza Sales with Machine Learning</a:t>
            </a:r>
          </a:p>
        </p:txBody>
      </p:sp>
      <p:sp>
        <p:nvSpPr>
          <p:cNvPr id="3" name="Subtitle 2">
            <a:extLst>
              <a:ext uri="{FF2B5EF4-FFF2-40B4-BE49-F238E27FC236}">
                <a16:creationId xmlns:a16="http://schemas.microsoft.com/office/drawing/2014/main" id="{7BF900B3-7377-43A6-8457-AF827212BCAC}"/>
              </a:ext>
            </a:extLst>
          </p:cNvPr>
          <p:cNvSpPr>
            <a:spLocks noGrp="1"/>
          </p:cNvSpPr>
          <p:nvPr>
            <p:ph type="subTitle" idx="1"/>
          </p:nvPr>
        </p:nvSpPr>
        <p:spPr/>
        <p:txBody>
          <a:bodyPr>
            <a:normAutofit/>
          </a:bodyPr>
          <a:lstStyle/>
          <a:p>
            <a:pPr algn="r"/>
            <a:r>
              <a:rPr lang="en-US" sz="1200" dirty="0">
                <a:latin typeface="Times New Roman" panose="02020603050405020304" pitchFamily="18" charset="0"/>
                <a:cs typeface="Times New Roman" panose="02020603050405020304" pitchFamily="18" charset="0"/>
              </a:rPr>
              <a:t>Sarath Chandra Balla (ID: 669161466)</a:t>
            </a:r>
          </a:p>
          <a:p>
            <a:pPr algn="r"/>
            <a:r>
              <a:rPr lang="en-US" sz="1200" dirty="0">
                <a:latin typeface="Times New Roman" panose="02020603050405020304" pitchFamily="18" charset="0"/>
                <a:cs typeface="Times New Roman" panose="02020603050405020304" pitchFamily="18" charset="0"/>
              </a:rPr>
              <a:t>Varun Kumar Medi (ID: 652174010)</a:t>
            </a:r>
          </a:p>
        </p:txBody>
      </p:sp>
    </p:spTree>
    <p:extLst>
      <p:ext uri="{BB962C8B-B14F-4D97-AF65-F5344CB8AC3E}">
        <p14:creationId xmlns:p14="http://schemas.microsoft.com/office/powerpoint/2010/main" val="317121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021414-038A-E0CF-D20A-730AE651B184}"/>
              </a:ext>
            </a:extLst>
          </p:cNvPr>
          <p:cNvPicPr>
            <a:picLocks noChangeAspect="1"/>
          </p:cNvPicPr>
          <p:nvPr/>
        </p:nvPicPr>
        <p:blipFill>
          <a:blip r:embed="rId2"/>
          <a:stretch>
            <a:fillRect/>
          </a:stretch>
        </p:blipFill>
        <p:spPr>
          <a:xfrm>
            <a:off x="1578596" y="1011787"/>
            <a:ext cx="3192932" cy="5070849"/>
          </a:xfrm>
          <a:prstGeom prst="rect">
            <a:avLst/>
          </a:prstGeom>
        </p:spPr>
      </p:pic>
      <p:pic>
        <p:nvPicPr>
          <p:cNvPr id="1026" name="Picture 2">
            <a:extLst>
              <a:ext uri="{FF2B5EF4-FFF2-40B4-BE49-F238E27FC236}">
                <a16:creationId xmlns:a16="http://schemas.microsoft.com/office/drawing/2014/main" id="{D535DB47-5C8A-62CC-E657-C4BF8C043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492" y="2200210"/>
            <a:ext cx="4899455" cy="2457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635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1F12EC-DAD7-56D0-7A4E-700C023CD110}"/>
              </a:ext>
            </a:extLst>
          </p:cNvPr>
          <p:cNvSpPr>
            <a:spLocks noGrp="1"/>
          </p:cNvSpPr>
          <p:nvPr>
            <p:ph idx="1"/>
          </p:nvPr>
        </p:nvSpPr>
        <p:spPr>
          <a:xfrm>
            <a:off x="957943" y="4747962"/>
            <a:ext cx="9601200" cy="1173865"/>
          </a:xfrm>
        </p:spPr>
        <p:txBody>
          <a:bodyPr/>
          <a:lstStyle/>
          <a:p>
            <a:pPr marL="0" indent="0" algn="ctr">
              <a:buNone/>
            </a:pPr>
            <a:r>
              <a:rPr lang="en-US" sz="1800" b="0" i="0" u="none" strike="noStrike" dirty="0">
                <a:solidFill>
                  <a:srgbClr val="000000"/>
                </a:solidFill>
                <a:effectLst/>
                <a:latin typeface="Times New Roman" panose="02020603050405020304" pitchFamily="18" charset="0"/>
              </a:rPr>
              <a:t>Using the top-performing model (</a:t>
            </a:r>
            <a:r>
              <a:rPr lang="en-US" sz="1800" b="0" i="0" u="none" strike="noStrike" dirty="0" err="1">
                <a:solidFill>
                  <a:srgbClr val="000000"/>
                </a:solidFill>
                <a:effectLst/>
                <a:latin typeface="Times New Roman" panose="02020603050405020304" pitchFamily="18" charset="0"/>
              </a:rPr>
              <a:t>XGBoost</a:t>
            </a:r>
            <a:r>
              <a:rPr lang="en-US" sz="1800" b="0" i="0" u="none" strike="noStrike" dirty="0">
                <a:solidFill>
                  <a:srgbClr val="000000"/>
                </a:solidFill>
                <a:effectLst/>
                <a:latin typeface="Times New Roman" panose="02020603050405020304" pitchFamily="18" charset="0"/>
              </a:rPr>
              <a:t>) for prediction in the next 30 days.</a:t>
            </a:r>
            <a:endParaRPr lang="en-IN" dirty="0"/>
          </a:p>
        </p:txBody>
      </p:sp>
      <p:pic>
        <p:nvPicPr>
          <p:cNvPr id="2052" name="Picture 4">
            <a:extLst>
              <a:ext uri="{FF2B5EF4-FFF2-40B4-BE49-F238E27FC236}">
                <a16:creationId xmlns:a16="http://schemas.microsoft.com/office/drawing/2014/main" id="{878AB6B0-4252-AFEA-797C-395457E8C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238492"/>
            <a:ext cx="5943600"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022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4DE1-F1C9-49BD-BEEB-8C1D5C83B244}"/>
              </a:ext>
            </a:extLst>
          </p:cNvPr>
          <p:cNvSpPr>
            <a:spLocks noGrp="1"/>
          </p:cNvSpPr>
          <p:nvPr>
            <p:ph type="title"/>
          </p:nvPr>
        </p:nvSpPr>
        <p:spPr>
          <a:xfrm>
            <a:off x="1371600" y="990601"/>
            <a:ext cx="9601200" cy="1485900"/>
          </a:xfrm>
        </p:spPr>
        <p:txBody>
          <a:bodyPr>
            <a:normAutofit/>
          </a:bodyPr>
          <a:lstStyle/>
          <a:p>
            <a:r>
              <a:rPr lang="en-US" sz="48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18DBCCD-E1C1-4B43-95D6-A57BE72D26A0}"/>
              </a:ext>
            </a:extLst>
          </p:cNvPr>
          <p:cNvSpPr>
            <a:spLocks noGrp="1"/>
          </p:cNvSpPr>
          <p:nvPr>
            <p:ph idx="1"/>
          </p:nvPr>
        </p:nvSpPr>
        <p:spPr>
          <a:xfrm>
            <a:off x="1371600" y="2245488"/>
            <a:ext cx="9601200" cy="3621911"/>
          </a:xfrm>
        </p:spPr>
        <p:txBody>
          <a:bodyPr/>
          <a:lstStyle/>
          <a:p>
            <a:pPr lvl="1" fontAlgn="base">
              <a:buFont typeface="Arial" panose="020B0604020202020204" pitchFamily="34" charset="0"/>
              <a:buChar char="•"/>
            </a:pPr>
            <a:endParaRPr lang="en-US" i="0" dirty="0">
              <a:latin typeface="Times New Roman" panose="02020603050405020304" pitchFamily="18" charset="0"/>
              <a:cs typeface="Times New Roman" panose="02020603050405020304" pitchFamily="18" charset="0"/>
            </a:endParaRPr>
          </a:p>
          <a:p>
            <a:pPr lvl="1" fontAlgn="base">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Advanced models like LSTM and </a:t>
            </a:r>
            <a:r>
              <a:rPr lang="en-US" i="0" dirty="0" err="1">
                <a:latin typeface="Times New Roman" panose="02020603050405020304" pitchFamily="18" charset="0"/>
                <a:cs typeface="Times New Roman" panose="02020603050405020304" pitchFamily="18" charset="0"/>
              </a:rPr>
              <a:t>XGBoost</a:t>
            </a:r>
            <a:r>
              <a:rPr lang="en-US" i="0" dirty="0">
                <a:latin typeface="Times New Roman" panose="02020603050405020304" pitchFamily="18" charset="0"/>
                <a:cs typeface="Times New Roman" panose="02020603050405020304" pitchFamily="18" charset="0"/>
              </a:rPr>
              <a:t> evidently outperform traditional methods for pizza sales forecasting.</a:t>
            </a:r>
          </a:p>
          <a:p>
            <a:pPr lvl="1" fontAlgn="base">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Feature engineering, especially lag features and temporal aggregation, was crucial to model success.</a:t>
            </a:r>
          </a:p>
          <a:p>
            <a:pPr lvl="1" fontAlgn="base">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The project underscores the importance of marrying domain expertise with machine learning techniques.</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638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E26C1-EC90-45F8-A1A6-597DD428D9E1}"/>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Presentation Flow</a:t>
            </a:r>
          </a:p>
        </p:txBody>
      </p:sp>
      <p:sp>
        <p:nvSpPr>
          <p:cNvPr id="3" name="Content Placeholder 2">
            <a:extLst>
              <a:ext uri="{FF2B5EF4-FFF2-40B4-BE49-F238E27FC236}">
                <a16:creationId xmlns:a16="http://schemas.microsoft.com/office/drawing/2014/main" id="{77831C10-1175-4347-84A5-ACDEF0850D6C}"/>
              </a:ext>
            </a:extLst>
          </p:cNvPr>
          <p:cNvSpPr>
            <a:spLocks noGrp="1"/>
          </p:cNvSpPr>
          <p:nvPr>
            <p:ph idx="1"/>
          </p:nvPr>
        </p:nvSpPr>
        <p:spPr>
          <a:xfrm>
            <a:off x="1371600" y="2285999"/>
            <a:ext cx="9601200" cy="3680749"/>
          </a:xfrm>
        </p:spPr>
        <p:txBody>
          <a:bodyPr>
            <a:normAutofit/>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Problem Statement </a:t>
            </a:r>
          </a:p>
          <a:p>
            <a:r>
              <a:rPr lang="en-US" dirty="0">
                <a:latin typeface="Times New Roman" panose="02020603050405020304" pitchFamily="18" charset="0"/>
                <a:cs typeface="Times New Roman" panose="02020603050405020304" pitchFamily="18" charset="0"/>
              </a:rPr>
              <a:t>Data Description</a:t>
            </a:r>
          </a:p>
          <a:p>
            <a:r>
              <a:rPr lang="en-US" dirty="0">
                <a:latin typeface="Times New Roman" panose="02020603050405020304" pitchFamily="18" charset="0"/>
                <a:cs typeface="Times New Roman" panose="02020603050405020304" pitchFamily="18" charset="0"/>
              </a:rPr>
              <a:t>Data Preprocessing</a:t>
            </a:r>
          </a:p>
          <a:p>
            <a:r>
              <a:rPr lang="en-US" dirty="0">
                <a:latin typeface="Times New Roman" panose="02020603050405020304" pitchFamily="18" charset="0"/>
                <a:cs typeface="Times New Roman" panose="02020603050405020304" pitchFamily="18" charset="0"/>
              </a:rPr>
              <a:t>Machine Learning Models: SARIMAX, Prophet ,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LSTM</a:t>
            </a:r>
          </a:p>
          <a:p>
            <a:r>
              <a:rPr lang="en-US" dirty="0">
                <a:latin typeface="Times New Roman" panose="02020603050405020304" pitchFamily="18" charset="0"/>
                <a:cs typeface="Times New Roman" panose="02020603050405020304" pitchFamily="18" charset="0"/>
              </a:rPr>
              <a:t>Evaluation Metrics</a:t>
            </a:r>
          </a:p>
          <a:p>
            <a:r>
              <a:rPr lang="en-US" dirty="0">
                <a:latin typeface="Times New Roman" panose="02020603050405020304" pitchFamily="18" charset="0"/>
                <a:cs typeface="Times New Roman" panose="02020603050405020304" pitchFamily="18" charset="0"/>
              </a:rPr>
              <a:t>Result followed by metric plots, model performance and 30-day prediction using best model</a:t>
            </a:r>
          </a:p>
          <a:p>
            <a:r>
              <a:rPr lang="en-US"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08021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6889-5A0D-4693-90BC-DA78DEB9ADE6}"/>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2FF11360-5173-460D-90D5-93D3FC8CD6C2}"/>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Accurate sales forecasting is important in the food and beverage industry, where perishable products need to be stockpiled and variable demand has to be managed. This project forecasts pizza sales on a daily basis by utilizing time series forecasting and machine learning. By discovering a real-world dataset, this project aims to find trends, seasonality, and consumer behavior through data exploration, preprocessing, and model performance. Among various approaches, Long Short-Term Memory (LSTM) networks was the most effective.</a:t>
            </a:r>
          </a:p>
          <a:p>
            <a:pPr marL="0" indent="0" algn="just">
              <a:buNone/>
            </a:pPr>
            <a:r>
              <a:rPr lang="en-US" dirty="0">
                <a:latin typeface="Times New Roman" panose="02020603050405020304" pitchFamily="18" charset="0"/>
                <a:cs typeface="Times New Roman" panose="02020603050405020304" pitchFamily="18" charset="0"/>
              </a:rPr>
              <a:t>The results offer practical benefits to pizza chains, enabling enhanced control over inventory, reduced waste, and targeted marketing. Future research directions also include incorporating external factors, multi-step forecasting, and real-time usage.</a:t>
            </a:r>
          </a:p>
        </p:txBody>
      </p:sp>
    </p:spTree>
    <p:extLst>
      <p:ext uri="{BB962C8B-B14F-4D97-AF65-F5344CB8AC3E}">
        <p14:creationId xmlns:p14="http://schemas.microsoft.com/office/powerpoint/2010/main" val="509131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B49F-91DF-4C01-8628-9CC481B74A9D}"/>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AFADEEB-02EC-4C12-80CA-2B41F084927B}"/>
              </a:ext>
            </a:extLst>
          </p:cNvPr>
          <p:cNvSpPr>
            <a:spLocks noGrp="1"/>
          </p:cNvSpPr>
          <p:nvPr>
            <p:ph idx="1"/>
          </p:nvPr>
        </p:nvSpPr>
        <p:spPr>
          <a:xfrm>
            <a:off x="1371600" y="1766047"/>
            <a:ext cx="9601200" cy="4101353"/>
          </a:xfrm>
        </p:spPr>
        <p:txBody>
          <a:bodyPr>
            <a:noAutofit/>
          </a:bodyPr>
          <a:lstStyle/>
          <a:p>
            <a:r>
              <a:rPr lang="en-US" dirty="0">
                <a:latin typeface="Times New Roman" panose="02020603050405020304" pitchFamily="18" charset="0"/>
                <a:cs typeface="Times New Roman" panose="02020603050405020304" pitchFamily="18" charset="0"/>
              </a:rPr>
              <a:t>Pizza chains tend to have difficulty making precise day-ahead sales forecasts due to the nature of consumer behavior, the effect of external drivers (e.g., promotions and holidays), and natural seasonality in demand.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project aims to:</a:t>
            </a:r>
          </a:p>
          <a:p>
            <a:pPr lvl="1" algn="just">
              <a:buFont typeface="Arial" panose="020B0604020202020204" pitchFamily="34" charset="0"/>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Know Sales Dynamics: Analyze historical sales trends to identify seasonal patterns, trends, and outliers.</a:t>
            </a:r>
          </a:p>
          <a:p>
            <a:pPr lvl="1" algn="just">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Develop Predictive Models: Develop, train, and optimize machine learning models for predicting daily pizza sales.</a:t>
            </a:r>
          </a:p>
          <a:p>
            <a:pPr lvl="1" algn="just">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Evaluate Model Performance: Compare the accuracy, efficiency, and stability of different models.</a:t>
            </a:r>
          </a:p>
        </p:txBody>
      </p:sp>
    </p:spTree>
    <p:extLst>
      <p:ext uri="{BB962C8B-B14F-4D97-AF65-F5344CB8AC3E}">
        <p14:creationId xmlns:p14="http://schemas.microsoft.com/office/powerpoint/2010/main" val="3585495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57AB-50C2-448D-BA52-FA1CB160E581}"/>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Data</a:t>
            </a:r>
            <a:r>
              <a:rPr lang="en-US" dirty="0">
                <a:latin typeface="Times New Roman" panose="02020603050405020304" pitchFamily="18" charset="0"/>
                <a:cs typeface="Times New Roman" panose="02020603050405020304" pitchFamily="18" charset="0"/>
              </a:rPr>
              <a:t> Description</a:t>
            </a:r>
          </a:p>
        </p:txBody>
      </p:sp>
      <p:sp>
        <p:nvSpPr>
          <p:cNvPr id="3" name="Content Placeholder 2">
            <a:extLst>
              <a:ext uri="{FF2B5EF4-FFF2-40B4-BE49-F238E27FC236}">
                <a16:creationId xmlns:a16="http://schemas.microsoft.com/office/drawing/2014/main" id="{A27831E5-C2E3-4536-B2D0-E12CDE067507}"/>
              </a:ext>
            </a:extLst>
          </p:cNvPr>
          <p:cNvSpPr>
            <a:spLocks noGrp="1"/>
          </p:cNvSpPr>
          <p:nvPr>
            <p:ph idx="1"/>
          </p:nvPr>
        </p:nvSpPr>
        <p:spPr>
          <a:xfrm>
            <a:off x="1371600" y="1703294"/>
            <a:ext cx="9601200" cy="4164106"/>
          </a:xfrm>
        </p:spPr>
        <p:txBody>
          <a:bodyPr>
            <a:noAutofit/>
          </a:bodyPr>
          <a:lstStyle/>
          <a:p>
            <a:r>
              <a:rPr lang="en-US" b="1" dirty="0">
                <a:latin typeface="Times New Roman" panose="02020603050405020304" pitchFamily="18" charset="0"/>
                <a:cs typeface="Times New Roman" panose="02020603050405020304" pitchFamily="18" charset="0"/>
              </a:rPr>
              <a:t>Source: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Kaggle dataset containing detailed information about pizza orders, including specifics about the pizza variants, quantities, pricing, dates, times, and categorization details. </a:t>
            </a:r>
            <a:r>
              <a:rPr lang="fr-FR" dirty="0">
                <a:latin typeface="Times New Roman" panose="02020603050405020304" pitchFamily="18" charset="0"/>
                <a:cs typeface="Times New Roman" panose="02020603050405020304" pitchFamily="18" charset="0"/>
              </a:rPr>
              <a:t>https://www.kaggle.com/datasets/nextmillionaire/pizza-sales-dataset </a:t>
            </a:r>
          </a:p>
          <a:p>
            <a:endParaRPr lang="fr-FR"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Structure:  </a:t>
            </a:r>
          </a:p>
          <a:p>
            <a:pPr lvl="1">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Total rows: 48,620 </a:t>
            </a:r>
          </a:p>
          <a:p>
            <a:pPr lvl="1">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Features: 12 (e.g., `</a:t>
            </a:r>
            <a:r>
              <a:rPr lang="en-US" i="0" dirty="0" err="1">
                <a:latin typeface="Times New Roman" panose="02020603050405020304" pitchFamily="18" charset="0"/>
                <a:cs typeface="Times New Roman" panose="02020603050405020304" pitchFamily="18" charset="0"/>
              </a:rPr>
              <a:t>pizza_id</a:t>
            </a:r>
            <a:r>
              <a:rPr lang="en-US" i="0" dirty="0">
                <a:latin typeface="Times New Roman" panose="02020603050405020304" pitchFamily="18" charset="0"/>
                <a:cs typeface="Times New Roman" panose="02020603050405020304" pitchFamily="18" charset="0"/>
              </a:rPr>
              <a:t>`, `</a:t>
            </a:r>
            <a:r>
              <a:rPr lang="en-US" i="0" dirty="0" err="1">
                <a:latin typeface="Times New Roman" panose="02020603050405020304" pitchFamily="18" charset="0"/>
                <a:cs typeface="Times New Roman" panose="02020603050405020304" pitchFamily="18" charset="0"/>
              </a:rPr>
              <a:t>order_date</a:t>
            </a:r>
            <a:r>
              <a:rPr lang="en-US" i="0" dirty="0">
                <a:latin typeface="Times New Roman" panose="02020603050405020304" pitchFamily="18" charset="0"/>
                <a:cs typeface="Times New Roman" panose="02020603050405020304" pitchFamily="18" charset="0"/>
              </a:rPr>
              <a:t>`, `quantity`, `</a:t>
            </a:r>
            <a:r>
              <a:rPr lang="en-US" i="0" dirty="0" err="1">
                <a:latin typeface="Times New Roman" panose="02020603050405020304" pitchFamily="18" charset="0"/>
                <a:cs typeface="Times New Roman" panose="02020603050405020304" pitchFamily="18" charset="0"/>
              </a:rPr>
              <a:t>pizza_size</a:t>
            </a:r>
            <a:r>
              <a:rPr lang="en-US" i="0" dirty="0">
                <a:latin typeface="Times New Roman" panose="02020603050405020304" pitchFamily="18" charset="0"/>
                <a:cs typeface="Times New Roman" panose="02020603050405020304" pitchFamily="18" charset="0"/>
              </a:rPr>
              <a:t>`)  </a:t>
            </a:r>
          </a:p>
          <a:p>
            <a:pPr lvl="1">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Duration: Covers a year of data with daily granularity.</a:t>
            </a:r>
          </a:p>
          <a:p>
            <a:pPr marL="530352" lvl="1" indent="0">
              <a:buNone/>
            </a:pPr>
            <a:endParaRPr lang="en-US" i="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980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9CDD5-ED01-7212-5305-E1014DEFF82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F6A6C92D-1339-1F8F-4B1E-15DA2E6EEA3D}"/>
              </a:ext>
            </a:extLst>
          </p:cNvPr>
          <p:cNvSpPr>
            <a:spLocks noGrp="1"/>
          </p:cNvSpPr>
          <p:nvPr>
            <p:ph idx="1"/>
          </p:nvPr>
        </p:nvSpPr>
        <p:spPr>
          <a:xfrm>
            <a:off x="1417899" y="1886674"/>
            <a:ext cx="9601200" cy="3958542"/>
          </a:xfrm>
        </p:spPr>
        <p:txBody>
          <a:bodyPr>
            <a:normAutofit fontScale="25000" lnSpcReduction="20000"/>
          </a:bodyPr>
          <a:lstStyle/>
          <a:p>
            <a:pPr fontAlgn="base">
              <a:lnSpc>
                <a:spcPct val="114000"/>
              </a:lnSpc>
            </a:pPr>
            <a:r>
              <a:rPr lang="en-US" sz="7200" b="1" dirty="0">
                <a:latin typeface="Times New Roman" panose="02020603050405020304" pitchFamily="18" charset="0"/>
                <a:cs typeface="Times New Roman" panose="02020603050405020304" pitchFamily="18" charset="0"/>
              </a:rPr>
              <a:t>Cleaning:</a:t>
            </a:r>
          </a:p>
          <a:p>
            <a:pPr lvl="1">
              <a:lnSpc>
                <a:spcPct val="114000"/>
              </a:lnSpc>
              <a:buFont typeface="Arial" panose="020B0604020202020204" pitchFamily="34" charset="0"/>
              <a:buChar char="•"/>
            </a:pPr>
            <a:r>
              <a:rPr lang="en-US" sz="7200" i="0" dirty="0">
                <a:latin typeface="Times New Roman" panose="02020603050405020304" pitchFamily="18" charset="0"/>
                <a:cs typeface="Times New Roman" panose="02020603050405020304" pitchFamily="18" charset="0"/>
              </a:rPr>
              <a:t>Checked for no missing values in the dataset.</a:t>
            </a:r>
          </a:p>
          <a:p>
            <a:pPr lvl="1">
              <a:lnSpc>
                <a:spcPct val="114000"/>
              </a:lnSpc>
              <a:buFont typeface="Arial" panose="020B0604020202020204" pitchFamily="34" charset="0"/>
              <a:buChar char="•"/>
            </a:pPr>
            <a:r>
              <a:rPr lang="en-US" sz="7200" i="0" dirty="0">
                <a:latin typeface="Times New Roman" panose="02020603050405020304" pitchFamily="18" charset="0"/>
                <a:cs typeface="Times New Roman" panose="02020603050405020304" pitchFamily="18" charset="0"/>
              </a:rPr>
              <a:t>Dropped redundant columns (`</a:t>
            </a:r>
            <a:r>
              <a:rPr lang="en-US" sz="7200" i="0" dirty="0" err="1">
                <a:latin typeface="Times New Roman" panose="02020603050405020304" pitchFamily="18" charset="0"/>
                <a:cs typeface="Times New Roman" panose="02020603050405020304" pitchFamily="18" charset="0"/>
              </a:rPr>
              <a:t>pizza_id</a:t>
            </a:r>
            <a:r>
              <a:rPr lang="en-US" sz="7200" i="0" dirty="0">
                <a:latin typeface="Times New Roman" panose="02020603050405020304" pitchFamily="18" charset="0"/>
                <a:cs typeface="Times New Roman" panose="02020603050405020304" pitchFamily="18" charset="0"/>
              </a:rPr>
              <a:t>`, `</a:t>
            </a:r>
            <a:r>
              <a:rPr lang="en-US" sz="7200" i="0" dirty="0" err="1">
                <a:latin typeface="Times New Roman" panose="02020603050405020304" pitchFamily="18" charset="0"/>
                <a:cs typeface="Times New Roman" panose="02020603050405020304" pitchFamily="18" charset="0"/>
              </a:rPr>
              <a:t>order_id</a:t>
            </a:r>
            <a:r>
              <a:rPr lang="en-US" sz="7200" i="0" dirty="0">
                <a:latin typeface="Times New Roman" panose="02020603050405020304" pitchFamily="18" charset="0"/>
                <a:cs typeface="Times New Roman" panose="02020603050405020304" pitchFamily="18" charset="0"/>
              </a:rPr>
              <a:t>`, `</a:t>
            </a:r>
            <a:r>
              <a:rPr lang="en-US" sz="7200" i="0" dirty="0" err="1">
                <a:latin typeface="Times New Roman" panose="02020603050405020304" pitchFamily="18" charset="0"/>
                <a:cs typeface="Times New Roman" panose="02020603050405020304" pitchFamily="18" charset="0"/>
              </a:rPr>
              <a:t>pizza_name_id</a:t>
            </a:r>
            <a:r>
              <a:rPr lang="en-US" sz="7200" i="0" dirty="0">
                <a:latin typeface="Times New Roman" panose="02020603050405020304" pitchFamily="18" charset="0"/>
                <a:cs typeface="Times New Roman" panose="02020603050405020304" pitchFamily="18" charset="0"/>
              </a:rPr>
              <a:t>`).</a:t>
            </a:r>
            <a:endParaRPr lang="en-IN" sz="7200" i="0" dirty="0">
              <a:latin typeface="Times New Roman" panose="02020603050405020304" pitchFamily="18" charset="0"/>
              <a:cs typeface="Times New Roman" panose="02020603050405020304" pitchFamily="18" charset="0"/>
            </a:endParaRPr>
          </a:p>
          <a:p>
            <a:pPr fontAlgn="base">
              <a:lnSpc>
                <a:spcPct val="114000"/>
              </a:lnSpc>
            </a:pPr>
            <a:r>
              <a:rPr lang="en-US" sz="7200" b="1" dirty="0">
                <a:latin typeface="Times New Roman" panose="02020603050405020304" pitchFamily="18" charset="0"/>
                <a:cs typeface="Times New Roman" panose="02020603050405020304" pitchFamily="18" charset="0"/>
              </a:rPr>
              <a:t>Feature Engineering:</a:t>
            </a:r>
          </a:p>
          <a:p>
            <a:pPr lvl="1">
              <a:lnSpc>
                <a:spcPct val="114000"/>
              </a:lnSpc>
              <a:buFont typeface="Arial" panose="020B0604020202020204" pitchFamily="34" charset="0"/>
              <a:buChar char="•"/>
            </a:pPr>
            <a:r>
              <a:rPr lang="en-US" sz="7200" i="0" dirty="0">
                <a:latin typeface="Times New Roman" panose="02020603050405020304" pitchFamily="18" charset="0"/>
                <a:cs typeface="Times New Roman" panose="02020603050405020304" pitchFamily="18" charset="0"/>
              </a:rPr>
              <a:t>Temporal Features: Extracted `</a:t>
            </a:r>
            <a:r>
              <a:rPr lang="en-US" sz="7200" i="0" dirty="0" err="1">
                <a:latin typeface="Times New Roman" panose="02020603050405020304" pitchFamily="18" charset="0"/>
                <a:cs typeface="Times New Roman" panose="02020603050405020304" pitchFamily="18" charset="0"/>
              </a:rPr>
              <a:t>day_of_week</a:t>
            </a:r>
            <a:r>
              <a:rPr lang="en-US" sz="7200" i="0" dirty="0">
                <a:latin typeface="Times New Roman" panose="02020603050405020304" pitchFamily="18" charset="0"/>
                <a:cs typeface="Times New Roman" panose="02020603050405020304" pitchFamily="18" charset="0"/>
              </a:rPr>
              <a:t>` and `</a:t>
            </a:r>
            <a:r>
              <a:rPr lang="en-US" sz="7200" i="0" dirty="0" err="1">
                <a:latin typeface="Times New Roman" panose="02020603050405020304" pitchFamily="18" charset="0"/>
                <a:cs typeface="Times New Roman" panose="02020603050405020304" pitchFamily="18" charset="0"/>
              </a:rPr>
              <a:t>is_weekend</a:t>
            </a:r>
            <a:r>
              <a:rPr lang="en-US" sz="7200" i="0" dirty="0">
                <a:latin typeface="Times New Roman" panose="02020603050405020304" pitchFamily="18" charset="0"/>
                <a:cs typeface="Times New Roman" panose="02020603050405020304" pitchFamily="18" charset="0"/>
              </a:rPr>
              <a:t>` features to find time-related patterns.</a:t>
            </a:r>
          </a:p>
          <a:p>
            <a:pPr lvl="1">
              <a:lnSpc>
                <a:spcPct val="114000"/>
              </a:lnSpc>
              <a:buFont typeface="Arial" panose="020B0604020202020204" pitchFamily="34" charset="0"/>
              <a:buChar char="•"/>
            </a:pPr>
            <a:r>
              <a:rPr lang="en-US" sz="7200" i="0" dirty="0">
                <a:latin typeface="Times New Roman" panose="02020603050405020304" pitchFamily="18" charset="0"/>
                <a:cs typeface="Times New Roman" panose="02020603050405020304" pitchFamily="18" charset="0"/>
              </a:rPr>
              <a:t>Categorical Encoding: One-hot encoded `</a:t>
            </a:r>
            <a:r>
              <a:rPr lang="en-US" sz="7200" i="0" dirty="0" err="1">
                <a:latin typeface="Times New Roman" panose="02020603050405020304" pitchFamily="18" charset="0"/>
                <a:cs typeface="Times New Roman" panose="02020603050405020304" pitchFamily="18" charset="0"/>
              </a:rPr>
              <a:t>pizza_category</a:t>
            </a:r>
            <a:r>
              <a:rPr lang="en-US" sz="7200" i="0" dirty="0">
                <a:latin typeface="Times New Roman" panose="02020603050405020304" pitchFamily="18" charset="0"/>
                <a:cs typeface="Times New Roman" panose="02020603050405020304" pitchFamily="18" charset="0"/>
              </a:rPr>
              <a:t>` and label encoded `</a:t>
            </a:r>
            <a:r>
              <a:rPr lang="en-US" sz="7200" i="0" dirty="0" err="1">
                <a:latin typeface="Times New Roman" panose="02020603050405020304" pitchFamily="18" charset="0"/>
                <a:cs typeface="Times New Roman" panose="02020603050405020304" pitchFamily="18" charset="0"/>
              </a:rPr>
              <a:t>pizza_size</a:t>
            </a:r>
            <a:r>
              <a:rPr lang="en-US" sz="7200" i="0" dirty="0">
                <a:latin typeface="Times New Roman" panose="02020603050405020304" pitchFamily="18" charset="0"/>
                <a:cs typeface="Times New Roman" panose="02020603050405020304" pitchFamily="18" charset="0"/>
              </a:rPr>
              <a:t>`.</a:t>
            </a:r>
          </a:p>
          <a:p>
            <a:pPr fontAlgn="base">
              <a:lnSpc>
                <a:spcPct val="114000"/>
              </a:lnSpc>
            </a:pPr>
            <a:r>
              <a:rPr lang="en-US" sz="7200" b="1" dirty="0">
                <a:latin typeface="Times New Roman" panose="02020603050405020304" pitchFamily="18" charset="0"/>
                <a:cs typeface="Times New Roman" panose="02020603050405020304" pitchFamily="18" charset="0"/>
              </a:rPr>
              <a:t>Scaling:</a:t>
            </a:r>
          </a:p>
          <a:p>
            <a:pPr lvl="1">
              <a:lnSpc>
                <a:spcPct val="114000"/>
              </a:lnSpc>
              <a:buFont typeface="Arial" panose="020B0604020202020204" pitchFamily="34" charset="0"/>
              <a:buChar char="•"/>
            </a:pPr>
            <a:r>
              <a:rPr lang="en-US" sz="7200" i="0" dirty="0">
                <a:latin typeface="Times New Roman" panose="02020603050405020304" pitchFamily="18" charset="0"/>
                <a:cs typeface="Times New Roman" panose="02020603050405020304" pitchFamily="18" charset="0"/>
              </a:rPr>
              <a:t>Normalized numerical variables for compatibility with LSTM models.</a:t>
            </a:r>
          </a:p>
          <a:p>
            <a:pPr fontAlgn="base">
              <a:lnSpc>
                <a:spcPct val="114000"/>
              </a:lnSpc>
            </a:pPr>
            <a:r>
              <a:rPr lang="en-US" sz="7200" b="1" dirty="0">
                <a:latin typeface="Times New Roman" panose="02020603050405020304" pitchFamily="18" charset="0"/>
                <a:cs typeface="Times New Roman" panose="02020603050405020304" pitchFamily="18" charset="0"/>
              </a:rPr>
              <a:t>Aggregation:</a:t>
            </a:r>
          </a:p>
          <a:p>
            <a:pPr lvl="1">
              <a:lnSpc>
                <a:spcPct val="114000"/>
              </a:lnSpc>
              <a:buFont typeface="Arial" panose="020B0604020202020204" pitchFamily="34" charset="0"/>
              <a:buChar char="•"/>
            </a:pPr>
            <a:r>
              <a:rPr lang="en-US" sz="7200" i="0" dirty="0">
                <a:latin typeface="Times New Roman" panose="02020603050405020304" pitchFamily="18" charset="0"/>
                <a:cs typeface="Times New Roman" panose="02020603050405020304" pitchFamily="18" charset="0"/>
              </a:rPr>
              <a:t>Aggregated data at the daily level to facilitate easier time series modeling.</a:t>
            </a:r>
          </a:p>
          <a:p>
            <a:pPr>
              <a:buNone/>
            </a:pPr>
            <a:br>
              <a:rPr lang="en-US" dirty="0"/>
            </a:br>
            <a:br>
              <a:rPr lang="en-US" dirty="0"/>
            </a:br>
            <a:endParaRPr lang="en-US" b="0" dirty="0">
              <a:effectLst/>
            </a:endParaRPr>
          </a:p>
          <a:p>
            <a:pPr>
              <a:buNone/>
            </a:pPr>
            <a:br>
              <a:rPr lang="en-US" dirty="0"/>
            </a:br>
            <a:endParaRPr lang="en-US" b="0" dirty="0">
              <a:effectLst/>
            </a:endParaRPr>
          </a:p>
        </p:txBody>
      </p:sp>
    </p:spTree>
    <p:extLst>
      <p:ext uri="{BB962C8B-B14F-4D97-AF65-F5344CB8AC3E}">
        <p14:creationId xmlns:p14="http://schemas.microsoft.com/office/powerpoint/2010/main" val="62287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A950-F4DF-436D-A331-8B80FA8BB374}"/>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Machine Learning Models</a:t>
            </a:r>
          </a:p>
        </p:txBody>
      </p:sp>
      <p:sp>
        <p:nvSpPr>
          <p:cNvPr id="3" name="Content Placeholder 2">
            <a:extLst>
              <a:ext uri="{FF2B5EF4-FFF2-40B4-BE49-F238E27FC236}">
                <a16:creationId xmlns:a16="http://schemas.microsoft.com/office/drawing/2014/main" id="{35672ED3-5592-4AB8-953D-075080F7F3D5}"/>
              </a:ext>
            </a:extLst>
          </p:cNvPr>
          <p:cNvSpPr>
            <a:spLocks noGrp="1"/>
          </p:cNvSpPr>
          <p:nvPr>
            <p:ph idx="1"/>
          </p:nvPr>
        </p:nvSpPr>
        <p:spPr/>
        <p:txBody>
          <a:bodyPr>
            <a:normAutofit/>
          </a:bodyPr>
          <a:lstStyle/>
          <a:p>
            <a:pPr marL="0" indent="0">
              <a:buNone/>
              <a:defRPr sz="1600"/>
            </a:pPr>
            <a:r>
              <a:rPr lang="en-US" dirty="0">
                <a:latin typeface="Times New Roman" panose="02020603050405020304" pitchFamily="18" charset="0"/>
                <a:cs typeface="Times New Roman" panose="02020603050405020304" pitchFamily="18" charset="0"/>
              </a:rPr>
              <a:t>Tested multiple models:</a:t>
            </a:r>
          </a:p>
          <a:p>
            <a:pPr marL="0" indent="0">
              <a:buNone/>
              <a:defRPr sz="1600"/>
            </a:pPr>
            <a:endParaRPr lang="en-US" dirty="0">
              <a:latin typeface="Times New Roman" panose="02020603050405020304" pitchFamily="18" charset="0"/>
              <a:cs typeface="Times New Roman" panose="02020603050405020304" pitchFamily="18" charset="0"/>
            </a:endParaRPr>
          </a:p>
          <a:p>
            <a:pPr>
              <a:defRPr sz="1600"/>
            </a:pPr>
            <a:r>
              <a:rPr lang="en-US" sz="1600" dirty="0">
                <a:latin typeface="Times New Roman" panose="02020603050405020304" pitchFamily="18" charset="0"/>
                <a:cs typeface="Times New Roman" panose="02020603050405020304" pitchFamily="18" charset="0"/>
              </a:rPr>
              <a:t>SARIMAX: Identifies seasonality but not able to handle multivariate data.</a:t>
            </a:r>
          </a:p>
          <a:p>
            <a:pPr>
              <a:defRPr sz="1600"/>
            </a:pPr>
            <a:r>
              <a:rPr lang="en-US" sz="1600" dirty="0">
                <a:latin typeface="Times New Roman" panose="02020603050405020304" pitchFamily="18" charset="0"/>
                <a:cs typeface="Times New Roman" panose="02020603050405020304" pitchFamily="18" charset="0"/>
              </a:rPr>
              <a:t>Prophet: Automatically detects trends and seasonality but has limited flexibility.</a:t>
            </a:r>
          </a:p>
          <a:p>
            <a:pPr>
              <a:defRPr sz="1600"/>
            </a:pP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Employed decision trees blended with gradient boosting for efficient handling of non-linear relationships.</a:t>
            </a:r>
          </a:p>
          <a:p>
            <a:pPr>
              <a:defRPr sz="1600"/>
            </a:pPr>
            <a:r>
              <a:rPr lang="en-US" sz="1600" dirty="0">
                <a:latin typeface="Times New Roman" panose="02020603050405020304" pitchFamily="18" charset="0"/>
                <a:cs typeface="Times New Roman" panose="02020603050405020304" pitchFamily="18" charset="0"/>
              </a:rPr>
              <a:t>LSTM: Neural network architecture with large ability to handle long-term dependencies in sequential data.</a:t>
            </a:r>
          </a:p>
          <a:p>
            <a:pPr>
              <a:buNone/>
            </a:pPr>
            <a:br>
              <a:rPr lang="en-US" dirty="0"/>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96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BC15-B1D9-4FC3-9E56-4D14159693EE}"/>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Evaluation Metrics</a:t>
            </a:r>
          </a:p>
        </p:txBody>
      </p:sp>
      <p:sp>
        <p:nvSpPr>
          <p:cNvPr id="3" name="Content Placeholder 2">
            <a:extLst>
              <a:ext uri="{FF2B5EF4-FFF2-40B4-BE49-F238E27FC236}">
                <a16:creationId xmlns:a16="http://schemas.microsoft.com/office/drawing/2014/main" id="{8BDAE603-3247-4CB6-9FD3-15A9EEBD7EC3}"/>
              </a:ext>
            </a:extLst>
          </p:cNvPr>
          <p:cNvSpPr>
            <a:spLocks noGrp="1"/>
          </p:cNvSpPr>
          <p:nvPr>
            <p:ph idx="1"/>
          </p:nvPr>
        </p:nvSpPr>
        <p:spPr/>
        <p:txBody>
          <a:bodyPr>
            <a:normAutofit/>
          </a:bodyPr>
          <a:lstStyle/>
          <a:p>
            <a:pPr algn="just"/>
            <a:endParaRPr lang="en-US" sz="1800" b="1" i="0" u="none" strike="noStrike" dirty="0">
              <a:solidFill>
                <a:srgbClr val="000000"/>
              </a:solidFill>
              <a:effectLst/>
              <a:latin typeface="Times New Roman" panose="02020603050405020304" pitchFamily="18" charset="0"/>
            </a:endParaRPr>
          </a:p>
          <a:p>
            <a:pPr algn="just"/>
            <a:r>
              <a:rPr lang="en-US" sz="1800" b="1" i="0" u="none" strike="noStrike" dirty="0">
                <a:solidFill>
                  <a:srgbClr val="000000"/>
                </a:solidFill>
                <a:effectLst/>
                <a:latin typeface="Times New Roman" panose="02020603050405020304" pitchFamily="18" charset="0"/>
              </a:rPr>
              <a:t>Evaluation Metrics:</a:t>
            </a:r>
          </a:p>
          <a:p>
            <a:pPr marL="0" indent="0" algn="just">
              <a:buNone/>
            </a:pPr>
            <a:endParaRPr lang="en-US" b="0" dirty="0">
              <a:effectLst/>
            </a:endParaRPr>
          </a:p>
          <a:p>
            <a:pPr lvl="1" fontAlgn="base">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RMSE (Root Mean Squared Error): Computes the mean magnitude of errors.</a:t>
            </a:r>
          </a:p>
          <a:p>
            <a:pPr lvl="1" fontAlgn="base">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MAE (Mean Absolute Error): The mean absolute difference from actual.</a:t>
            </a:r>
          </a:p>
          <a:p>
            <a:pPr lvl="1" fontAlgn="base">
              <a:buFont typeface="Arial" panose="020B0604020202020204" pitchFamily="34" charset="0"/>
              <a:buChar char="•"/>
            </a:pPr>
            <a:r>
              <a:rPr lang="en-US" i="0" dirty="0">
                <a:latin typeface="Times New Roman" panose="02020603050405020304" pitchFamily="18" charset="0"/>
                <a:cs typeface="Times New Roman" panose="02020603050405020304" pitchFamily="18" charset="0"/>
              </a:rPr>
              <a:t>R² Score: The percentage of variance in the data explained by the model.</a:t>
            </a:r>
          </a:p>
        </p:txBody>
      </p:sp>
    </p:spTree>
    <p:extLst>
      <p:ext uri="{BB962C8B-B14F-4D97-AF65-F5344CB8AC3E}">
        <p14:creationId xmlns:p14="http://schemas.microsoft.com/office/powerpoint/2010/main" val="193392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B65C-AFF7-4D3D-9948-18AF3A4CE12C}"/>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6B2CFF8E-9275-4223-B117-5F0269EAFEAE}"/>
              </a:ext>
            </a:extLst>
          </p:cNvPr>
          <p:cNvSpPr>
            <a:spLocks noGrp="1"/>
          </p:cNvSpPr>
          <p:nvPr>
            <p:ph idx="1"/>
          </p:nvPr>
        </p:nvSpPr>
        <p:spPr>
          <a:xfrm>
            <a:off x="1371600" y="4062192"/>
            <a:ext cx="9601200" cy="180520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Observations</a:t>
            </a:r>
          </a:p>
          <a:p>
            <a:pPr marL="800100" lvl="1" indent="-342900">
              <a:buFont typeface="Arial" panose="020B0604020202020204" pitchFamily="34" charset="0"/>
              <a:buChar char="•"/>
            </a:pPr>
            <a:r>
              <a:rPr lang="en-US" sz="1800" b="0" i="0" u="none" strike="noStrike" dirty="0" err="1">
                <a:solidFill>
                  <a:srgbClr val="000000"/>
                </a:solidFill>
                <a:effectLst/>
                <a:latin typeface="Times New Roman" panose="02020603050405020304" pitchFamily="18" charset="0"/>
              </a:rPr>
              <a:t>XGBoost</a:t>
            </a:r>
            <a:r>
              <a:rPr lang="en-US" sz="1800" b="0" i="0" u="none" strike="noStrike" dirty="0">
                <a:solidFill>
                  <a:srgbClr val="000000"/>
                </a:solidFill>
                <a:effectLst/>
                <a:latin typeface="Times New Roman" panose="02020603050405020304" pitchFamily="18" charset="0"/>
              </a:rPr>
              <a:t> performed best of all the models, having lowest RMSE and highest R².</a:t>
            </a:r>
          </a:p>
          <a:p>
            <a:pPr marL="800100" lvl="1" indent="-342900">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SARIMAX  was a decent baselines but too rigid to handle complicated relationships.</a:t>
            </a:r>
          </a:p>
          <a:p>
            <a:pPr marL="800100" lvl="1" indent="-342900">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LSTM provided a strong contender with marginally lower accuracy but higher interpretability.</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E66F565-D9CF-CB17-CF7F-95F792A40C5A}"/>
              </a:ext>
            </a:extLst>
          </p:cNvPr>
          <p:cNvPicPr>
            <a:picLocks noChangeAspect="1"/>
          </p:cNvPicPr>
          <p:nvPr/>
        </p:nvPicPr>
        <p:blipFill>
          <a:blip r:embed="rId2"/>
          <a:stretch>
            <a:fillRect/>
          </a:stretch>
        </p:blipFill>
        <p:spPr>
          <a:xfrm>
            <a:off x="4204083" y="1428750"/>
            <a:ext cx="3783834" cy="2348300"/>
          </a:xfrm>
          <a:prstGeom prst="rect">
            <a:avLst/>
          </a:prstGeom>
        </p:spPr>
      </p:pic>
    </p:spTree>
    <p:extLst>
      <p:ext uri="{BB962C8B-B14F-4D97-AF65-F5344CB8AC3E}">
        <p14:creationId xmlns:p14="http://schemas.microsoft.com/office/powerpoint/2010/main" val="244304967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739</TotalTime>
  <Words>698</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Schoolbook</vt:lpstr>
      <vt:lpstr>Times New Roman</vt:lpstr>
      <vt:lpstr>Wingdings 2</vt:lpstr>
      <vt:lpstr>View</vt:lpstr>
      <vt:lpstr>Predicting Pizza Sales with Machine Learning</vt:lpstr>
      <vt:lpstr>Presentation Flow</vt:lpstr>
      <vt:lpstr>Abstract</vt:lpstr>
      <vt:lpstr>Problem Statement</vt:lpstr>
      <vt:lpstr>Data Description</vt:lpstr>
      <vt:lpstr>Data Preprocessing:</vt:lpstr>
      <vt:lpstr>Machine Learning Models</vt:lpstr>
      <vt:lpstr>Evaluation Metrics</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moulialluri17@gmail.com</dc:creator>
  <cp:lastModifiedBy>Medi, Varun Kumar</cp:lastModifiedBy>
  <cp:revision>16</cp:revision>
  <dcterms:created xsi:type="dcterms:W3CDTF">2025-05-08T15:12:22Z</dcterms:created>
  <dcterms:modified xsi:type="dcterms:W3CDTF">2025-05-09T06:12:15Z</dcterms:modified>
</cp:coreProperties>
</file>