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75" r:id="rId3"/>
    <p:sldId id="257" r:id="rId4"/>
    <p:sldId id="274" r:id="rId5"/>
    <p:sldId id="284" r:id="rId6"/>
    <p:sldId id="286" r:id="rId7"/>
    <p:sldId id="289" r:id="rId8"/>
    <p:sldId id="267" r:id="rId9"/>
    <p:sldId id="287" r:id="rId10"/>
    <p:sldId id="288" r:id="rId11"/>
    <p:sldId id="276" r:id="rId12"/>
    <p:sldId id="28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6" y="-42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9C1447-C58F-4603-A3C1-A77097A336FD}" type="datetimeFigureOut">
              <a:rPr lang="en-US" smtClean="0"/>
              <a:pPr/>
              <a:t>1/23/2023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5EF151-3DE2-40B7-AE5E-57293B5CF8F7}" type="slidenum">
              <a:rPr lang="en-IN" smtClean="0"/>
              <a:pPr/>
              <a:t>‹#›</a:t>
            </a:fld>
            <a:endParaRPr lang="en-IN"/>
          </a:p>
        </p:txBody>
      </p:sp>
    </p:spTree>
    <p:extLst>
      <p:ext uri="{BB962C8B-B14F-4D97-AF65-F5344CB8AC3E}">
        <p14:creationId xmlns:p14="http://schemas.microsoft.com/office/powerpoint/2010/main" val="3980531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D5EF151-3DE2-40B7-AE5E-57293B5CF8F7}" type="slidenum">
              <a:rPr lang="en-IN" smtClean="0"/>
              <a:pPr/>
              <a:t>2</a:t>
            </a:fld>
            <a:endParaRPr lang="en-IN"/>
          </a:p>
        </p:txBody>
      </p:sp>
    </p:spTree>
    <p:extLst>
      <p:ext uri="{BB962C8B-B14F-4D97-AF65-F5344CB8AC3E}">
        <p14:creationId xmlns:p14="http://schemas.microsoft.com/office/powerpoint/2010/main" val="211258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8BB32912-E903-4919-8F99-ADE999AF833C}" type="datetime1">
              <a:rPr lang="en-US" smtClean="0"/>
              <a:pPr/>
              <a:t>1/23/2023</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EDB6489-1200-49C8-817C-37514082C3FF}"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418F4A0-2CEC-4402-9814-1742A79C15A7}" type="datetime1">
              <a:rPr lang="en-US" smtClean="0"/>
              <a:pPr/>
              <a:t>1/23/2023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526E53A-FBA5-45EF-8FDB-8A1CF67F11DE}" type="datetime1">
              <a:rPr lang="en-US" smtClean="0"/>
              <a:pPr/>
              <a:t>1/23/2023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F625181-DD1B-48AF-91DA-04E87C01ED0A}" type="datetime1">
              <a:rPr lang="en-US" smtClean="0"/>
              <a:pPr/>
              <a:t>1/23/2023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B6489-1200-49C8-817C-37514082C3FF}"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7F0C3AA-CB44-488A-84CC-FAEE925558AE}" type="datetime1">
              <a:rPr lang="en-US" smtClean="0"/>
              <a:pPr/>
              <a:t>1/23/2023</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EDB6489-1200-49C8-817C-37514082C3F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1C91F87-2108-4F32-9ACC-74AFA7004C95}" type="datetime1">
              <a:rPr lang="en-US" smtClean="0"/>
              <a:pPr/>
              <a:t>1/23/2023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B6489-1200-49C8-817C-37514082C3FF}"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2FCC4A0-19F4-41A5-A8D8-988B46AB1160}" type="datetime1">
              <a:rPr lang="en-US" smtClean="0"/>
              <a:pPr/>
              <a:t>1/23/2023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DB6489-1200-49C8-817C-37514082C3FF}"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6643D5B-E053-4B32-8859-8C5298F10C44}" type="datetime1">
              <a:rPr lang="en-US" smtClean="0"/>
              <a:pPr/>
              <a:t>1/23/2023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17F074-1C21-46AB-A505-A8125BE67940}" type="datetime1">
              <a:rPr lang="en-US" smtClean="0"/>
              <a:pPr/>
              <a:t>1/23/2023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DB600DB-CD10-4A86-B263-35D3D6010E24}" type="datetime1">
              <a:rPr lang="en-US" smtClean="0"/>
              <a:pPr/>
              <a:t>1/23/2023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B6489-1200-49C8-817C-37514082C3FF}"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8B00343-8F64-406C-9D40-99A903FF9468}" type="datetime1">
              <a:rPr lang="en-US" smtClean="0"/>
              <a:pPr/>
              <a:t>1/23/2023</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DEDB6489-1200-49C8-817C-37514082C3FF}"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D8229D3-84A7-42D9-A080-CE94422FF79A}" type="datetime1">
              <a:rPr lang="en-US" smtClean="0"/>
              <a:pPr/>
              <a:t>1/23/2023</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EDB6489-1200-49C8-817C-37514082C3F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hyperlink" Target="http://www.stackoverflow.co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676400"/>
            <a:ext cx="7772400" cy="609600"/>
          </a:xfrm>
        </p:spPr>
        <p:txBody>
          <a:bodyPr>
            <a:noAutofit/>
          </a:bodyPr>
          <a:lstStyle/>
          <a:p>
            <a:pPr algn="ctr"/>
            <a:r>
              <a:rPr lang="en-IN" sz="3200" b="1" dirty="0">
                <a:solidFill>
                  <a:srgbClr val="0070C0"/>
                </a:solidFill>
                <a:latin typeface="Times New Roman" pitchFamily="18" charset="0"/>
                <a:cs typeface="Times New Roman" pitchFamily="18" charset="0"/>
              </a:rPr>
              <a:t>E – Commerce Website For Shopping Malls And Marts</a:t>
            </a:r>
            <a:endParaRPr lang="en-IN" sz="3200" b="1" dirty="0">
              <a:solidFill>
                <a:srgbClr val="0070C0"/>
              </a:solidFill>
            </a:endParaRPr>
          </a:p>
        </p:txBody>
      </p:sp>
      <p:sp>
        <p:nvSpPr>
          <p:cNvPr id="4" name="Title 1"/>
          <p:cNvSpPr txBox="1">
            <a:spLocks/>
          </p:cNvSpPr>
          <p:nvPr/>
        </p:nvSpPr>
        <p:spPr>
          <a:xfrm>
            <a:off x="5562600" y="4953000"/>
            <a:ext cx="3352800" cy="1600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Project Group</a:t>
            </a:r>
            <a:r>
              <a:rPr kumimoji="0" lang="en-IN" b="0"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Members:</a:t>
            </a:r>
          </a:p>
          <a:p>
            <a:pPr lvl="0" algn="ctr">
              <a:spcBef>
                <a:spcPct val="0"/>
              </a:spcBef>
              <a:defRPr/>
            </a:pPr>
            <a:r>
              <a:rPr lang="en-IN" b="1" dirty="0">
                <a:latin typeface="Times New Roman" pitchFamily="18" charset="0"/>
                <a:cs typeface="Times New Roman" pitchFamily="18" charset="0"/>
              </a:rPr>
              <a:t>Mudit Ranjan Shrivastava</a:t>
            </a:r>
          </a:p>
          <a:p>
            <a:pPr lvl="0" algn="ctr">
              <a:spcBef>
                <a:spcPct val="0"/>
              </a:spcBef>
              <a:defRPr/>
            </a:pPr>
            <a:r>
              <a:rPr lang="en-IN" b="1" dirty="0">
                <a:latin typeface="Times New Roman" pitchFamily="18" charset="0"/>
                <a:cs typeface="Times New Roman" pitchFamily="18" charset="0"/>
              </a:rPr>
              <a:t>Varun Mishra</a:t>
            </a:r>
          </a:p>
          <a:p>
            <a:pPr lvl="0" algn="ctr">
              <a:spcBef>
                <a:spcPct val="0"/>
              </a:spcBef>
              <a:defRPr/>
            </a:pPr>
            <a:r>
              <a:rPr lang="en-IN" b="1" dirty="0">
                <a:latin typeface="Times New Roman" pitchFamily="18" charset="0"/>
                <a:cs typeface="Times New Roman" pitchFamily="18" charset="0"/>
              </a:rPr>
              <a:t>Piyush Agarwal</a:t>
            </a:r>
          </a:p>
        </p:txBody>
      </p:sp>
      <p:sp>
        <p:nvSpPr>
          <p:cNvPr id="5" name="Title 1"/>
          <p:cNvSpPr txBox="1">
            <a:spLocks/>
          </p:cNvSpPr>
          <p:nvPr/>
        </p:nvSpPr>
        <p:spPr>
          <a:xfrm>
            <a:off x="228600" y="5105400"/>
            <a:ext cx="3124200" cy="1524001"/>
          </a:xfrm>
          <a:prstGeom prst="rect">
            <a:avLst/>
          </a:prstGeom>
        </p:spPr>
        <p:txBody>
          <a:bodyPr vert="horz" lIns="91440" tIns="45720" rIns="91440" bIns="45720" rtlCol="0" anchor="ctr">
            <a:normAutofit/>
          </a:bodyPr>
          <a:lstStyle/>
          <a:p>
            <a:pPr lvl="0" algn="ctr">
              <a:spcBef>
                <a:spcPct val="0"/>
              </a:spcBef>
              <a:defRPr/>
            </a:pPr>
            <a:r>
              <a:rPr lang="en-IN" dirty="0">
                <a:latin typeface="Times New Roman" pitchFamily="18" charset="0"/>
                <a:cs typeface="Times New Roman" pitchFamily="18" charset="0"/>
              </a:rPr>
              <a:t>Project Guide</a:t>
            </a:r>
          </a:p>
          <a:p>
            <a:pPr lvl="0" algn="ctr">
              <a:spcBef>
                <a:spcPct val="0"/>
              </a:spcBef>
              <a:defRPr/>
            </a:pPr>
            <a:r>
              <a:rPr lang="en-IN" b="1" dirty="0">
                <a:latin typeface="Times New Roman" pitchFamily="18" charset="0"/>
                <a:cs typeface="Times New Roman" pitchFamily="18" charset="0"/>
              </a:rPr>
              <a:t>Prof. </a:t>
            </a:r>
            <a:r>
              <a:rPr lang="en-IN" b="1" dirty="0" err="1">
                <a:latin typeface="Times New Roman" pitchFamily="18" charset="0"/>
                <a:cs typeface="Times New Roman" pitchFamily="18" charset="0"/>
              </a:rPr>
              <a:t>Devbrat</a:t>
            </a:r>
            <a:r>
              <a:rPr lang="en-IN" b="1" dirty="0">
                <a:latin typeface="Times New Roman" pitchFamily="18" charset="0"/>
                <a:cs typeface="Times New Roman" pitchFamily="18" charset="0"/>
              </a:rPr>
              <a:t> </a:t>
            </a:r>
            <a:r>
              <a:rPr lang="en-IN" b="1" dirty="0" err="1">
                <a:latin typeface="Times New Roman" pitchFamily="18" charset="0"/>
                <a:cs typeface="Times New Roman" pitchFamily="18" charset="0"/>
              </a:rPr>
              <a:t>Sahu</a:t>
            </a:r>
            <a:endParaRPr lang="en-IN" b="1" dirty="0">
              <a:latin typeface="Times New Roman" pitchFamily="18" charset="0"/>
              <a:cs typeface="Times New Roman" pitchFamily="18" charset="0"/>
            </a:endParaRPr>
          </a:p>
          <a:p>
            <a:pPr algn="ctr">
              <a:spcBef>
                <a:spcPct val="0"/>
              </a:spcBef>
              <a:defRPr/>
            </a:pPr>
            <a:r>
              <a:rPr lang="en-IN" dirty="0">
                <a:latin typeface="Times New Roman" pitchFamily="18" charset="0"/>
                <a:cs typeface="Times New Roman" pitchFamily="18" charset="0"/>
              </a:rPr>
              <a:t>(Asst. Prof., CSE )</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IN" dirty="0">
              <a:latin typeface="+mj-lt"/>
              <a:ea typeface="+mj-ea"/>
              <a:cs typeface="+mj-cs"/>
            </a:endParaRPr>
          </a:p>
        </p:txBody>
      </p:sp>
      <p:sp>
        <p:nvSpPr>
          <p:cNvPr id="6" name="Title 1"/>
          <p:cNvSpPr txBox="1">
            <a:spLocks/>
          </p:cNvSpPr>
          <p:nvPr/>
        </p:nvSpPr>
        <p:spPr>
          <a:xfrm>
            <a:off x="762000" y="739775"/>
            <a:ext cx="7772400" cy="6318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2800" dirty="0">
                <a:latin typeface="Times New Roman" pitchFamily="18" charset="0"/>
                <a:ea typeface="+mj-ea"/>
                <a:cs typeface="Times New Roman" pitchFamily="18" charset="0"/>
              </a:rPr>
              <a:t>Major Project(Phase-I) Report on</a:t>
            </a:r>
            <a:endParaRPr kumimoji="0" lang="en-IN" sz="28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7" name="Title 1"/>
          <p:cNvSpPr txBox="1">
            <a:spLocks/>
          </p:cNvSpPr>
          <p:nvPr/>
        </p:nvSpPr>
        <p:spPr>
          <a:xfrm>
            <a:off x="762000" y="2743201"/>
            <a:ext cx="7772400" cy="2362200"/>
          </a:xfrm>
          <a:prstGeom prst="rect">
            <a:avLst/>
          </a:prstGeom>
        </p:spPr>
        <p:txBody>
          <a:bodyPr vert="horz" lIns="91440" tIns="45720" rIns="91440" bIns="45720" rtlCol="0" anchor="ctr">
            <a:normAutofit fontScale="62500" lnSpcReduction="20000"/>
          </a:bodyPr>
          <a:lstStyle/>
          <a:p>
            <a:pPr lvl="0" algn="ctr">
              <a:lnSpc>
                <a:spcPct val="120000"/>
              </a:lnSpc>
              <a:spcBef>
                <a:spcPct val="0"/>
              </a:spcBef>
              <a:defRPr/>
            </a:pPr>
            <a:r>
              <a:rPr lang="en-IN" sz="3800" b="1" dirty="0">
                <a:latin typeface="Times New Roman" pitchFamily="18" charset="0"/>
                <a:cs typeface="Times New Roman" pitchFamily="18" charset="0"/>
              </a:rPr>
              <a:t>CSE 7</a:t>
            </a:r>
            <a:r>
              <a:rPr lang="en-IN" sz="3800" b="1" baseline="30000" dirty="0">
                <a:latin typeface="Times New Roman" pitchFamily="18" charset="0"/>
                <a:cs typeface="Times New Roman" pitchFamily="18" charset="0"/>
              </a:rPr>
              <a:t>th</a:t>
            </a:r>
            <a:r>
              <a:rPr lang="en-IN" sz="3800" b="1" dirty="0">
                <a:latin typeface="Times New Roman" pitchFamily="18" charset="0"/>
                <a:cs typeface="Times New Roman" pitchFamily="18" charset="0"/>
              </a:rPr>
              <a:t> Semester</a:t>
            </a:r>
          </a:p>
          <a:p>
            <a:pPr lvl="0" algn="ctr">
              <a:lnSpc>
                <a:spcPct val="120000"/>
              </a:lnSpc>
              <a:spcBef>
                <a:spcPct val="0"/>
              </a:spcBef>
              <a:defRPr/>
            </a:pPr>
            <a:endParaRPr lang="en-IN" dirty="0">
              <a:latin typeface="Times New Roman" pitchFamily="18" charset="0"/>
              <a:cs typeface="Times New Roman" pitchFamily="18" charset="0"/>
            </a:endParaRPr>
          </a:p>
          <a:p>
            <a:pPr lvl="0" algn="ctr">
              <a:lnSpc>
                <a:spcPct val="120000"/>
              </a:lnSpc>
              <a:spcBef>
                <a:spcPct val="0"/>
              </a:spcBef>
              <a:defRPr/>
            </a:pPr>
            <a:r>
              <a:rPr lang="en-IN" sz="2800" dirty="0">
                <a:latin typeface="Times New Roman" pitchFamily="18" charset="0"/>
                <a:cs typeface="Times New Roman" pitchFamily="18" charset="0"/>
              </a:rPr>
              <a:t>Department of Computer Science and Engineering,</a:t>
            </a:r>
          </a:p>
          <a:p>
            <a:pPr lvl="0" algn="ctr">
              <a:lnSpc>
                <a:spcPct val="120000"/>
              </a:lnSpc>
              <a:spcBef>
                <a:spcPct val="0"/>
              </a:spcBef>
              <a:defRPr/>
            </a:pPr>
            <a:endParaRPr lang="en-IN" sz="2500" b="1" dirty="0">
              <a:latin typeface="Times New Roman" pitchFamily="18" charset="0"/>
              <a:cs typeface="Times New Roman" pitchFamily="18" charset="0"/>
            </a:endParaRPr>
          </a:p>
          <a:p>
            <a:pPr lvl="0" algn="ctr">
              <a:lnSpc>
                <a:spcPct val="120000"/>
              </a:lnSpc>
              <a:spcBef>
                <a:spcPct val="0"/>
              </a:spcBef>
              <a:defRPr/>
            </a:pPr>
            <a:r>
              <a:rPr lang="en-IN" sz="2500" b="1" dirty="0">
                <a:latin typeface="Times New Roman" pitchFamily="18" charset="0"/>
                <a:cs typeface="Times New Roman" pitchFamily="18" charset="0"/>
              </a:rPr>
              <a:t>Batch 2019-2023</a:t>
            </a:r>
          </a:p>
          <a:p>
            <a:pPr algn="ctr">
              <a:lnSpc>
                <a:spcPct val="120000"/>
              </a:lnSpc>
              <a:spcBef>
                <a:spcPct val="0"/>
              </a:spcBef>
              <a:defRPr/>
            </a:pPr>
            <a:endParaRPr lang="en-IN" sz="2300" dirty="0">
              <a:latin typeface="Times New Roman" pitchFamily="18" charset="0"/>
              <a:cs typeface="Times New Roman" pitchFamily="18" charset="0"/>
            </a:endParaRPr>
          </a:p>
          <a:p>
            <a:pPr algn="ctr">
              <a:lnSpc>
                <a:spcPct val="120000"/>
              </a:lnSpc>
              <a:spcBef>
                <a:spcPct val="0"/>
              </a:spcBef>
              <a:defRPr/>
            </a:pPr>
            <a:r>
              <a:rPr lang="en-IN" sz="2800" dirty="0">
                <a:latin typeface="Times New Roman" pitchFamily="18" charset="0"/>
                <a:cs typeface="Times New Roman" pitchFamily="18" charset="0"/>
              </a:rPr>
              <a:t>Session July – Dec 2022</a:t>
            </a:r>
          </a:p>
          <a:p>
            <a:pPr lvl="0" algn="ctr">
              <a:lnSpc>
                <a:spcPct val="120000"/>
              </a:lnSpc>
              <a:spcBef>
                <a:spcPct val="0"/>
              </a:spcBef>
              <a:defRPr/>
            </a:pPr>
            <a:endParaRPr lang="en-IN" sz="2300" b="1" dirty="0">
              <a:latin typeface="Times New Roman" pitchFamily="18" charset="0"/>
              <a:cs typeface="Times New Roman" pitchFamily="18" charset="0"/>
            </a:endParaRPr>
          </a:p>
          <a:p>
            <a:pPr lvl="0" algn="ctr">
              <a:lnSpc>
                <a:spcPct val="120000"/>
              </a:lnSpc>
              <a:spcBef>
                <a:spcPct val="0"/>
              </a:spcBef>
              <a:defRPr/>
            </a:pPr>
            <a:r>
              <a:rPr lang="en-IN" sz="2800" b="1" dirty="0">
                <a:latin typeface="Times New Roman" pitchFamily="18" charset="0"/>
                <a:cs typeface="Times New Roman" pitchFamily="18" charset="0"/>
              </a:rPr>
              <a:t>Presentation Date: 24/01/23</a:t>
            </a:r>
            <a:endParaRPr lang="en-IN" sz="2800" dirty="0">
              <a:latin typeface="Times New Roman" pitchFamily="18" charset="0"/>
              <a:cs typeface="Times New Roman" pitchFamily="18" charset="0"/>
            </a:endParaRPr>
          </a:p>
        </p:txBody>
      </p:sp>
      <p:sp>
        <p:nvSpPr>
          <p:cNvPr id="8" name="Rectangle 7"/>
          <p:cNvSpPr/>
          <p:nvPr/>
        </p:nvSpPr>
        <p:spPr>
          <a:xfrm>
            <a:off x="304800" y="228600"/>
            <a:ext cx="8534400" cy="429413"/>
          </a:xfrm>
          <a:prstGeom prst="rect">
            <a:avLst/>
          </a:prstGeom>
        </p:spPr>
        <p:txBody>
          <a:bodyPr wrap="square">
            <a:spAutoFit/>
          </a:bodyPr>
          <a:lstStyle/>
          <a:p>
            <a:pPr lvl="0" algn="ctr">
              <a:lnSpc>
                <a:spcPct val="120000"/>
              </a:lnSpc>
              <a:spcBef>
                <a:spcPct val="0"/>
              </a:spcBef>
              <a:defRPr/>
            </a:pPr>
            <a:r>
              <a:rPr lang="en-IN" sz="2000" dirty="0">
                <a:latin typeface="Times New Roman" pitchFamily="18" charset="0"/>
                <a:cs typeface="Times New Roman" pitchFamily="18" charset="0"/>
              </a:rPr>
              <a:t>Shri Shankaracharya Institute of Professional Management &amp; Technology, Raipur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a:t>13</a:t>
            </a:r>
          </a:p>
        </p:txBody>
      </p:sp>
      <p:sp>
        <p:nvSpPr>
          <p:cNvPr id="3" name="Rectangle 2"/>
          <p:cNvSpPr/>
          <p:nvPr/>
        </p:nvSpPr>
        <p:spPr>
          <a:xfrm>
            <a:off x="6096000" y="3623250"/>
            <a:ext cx="8001000" cy="400110"/>
          </a:xfrm>
          <a:prstGeom prst="rect">
            <a:avLst/>
          </a:prstGeom>
        </p:spPr>
        <p:txBody>
          <a:bodyPr wrap="square">
            <a:spAutoFit/>
          </a:bodyPr>
          <a:lstStyle/>
          <a:p>
            <a:pPr algn="just"/>
            <a:r>
              <a:rPr lang="en-US" sz="2000" dirty="0">
                <a:latin typeface="Times New Roman" pitchFamily="18" charset="0"/>
                <a:cs typeface="Times New Roman" pitchFamily="18" charset="0"/>
              </a:rPr>
              <a:t>Sports Section</a:t>
            </a:r>
          </a:p>
        </p:txBody>
      </p:sp>
      <p:pic>
        <p:nvPicPr>
          <p:cNvPr id="4" name="Picture 3" descr="Graphical user interface, website">
            <a:extLst>
              <a:ext uri="{FF2B5EF4-FFF2-40B4-BE49-F238E27FC236}">
                <a16:creationId xmlns:a16="http://schemas.microsoft.com/office/drawing/2014/main" id="{9C80644D-A947-EE50-2F30-9176C7615D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9200" y="4061460"/>
            <a:ext cx="3962400" cy="2228850"/>
          </a:xfrm>
          <a:prstGeom prst="rect">
            <a:avLst/>
          </a:prstGeom>
        </p:spPr>
      </p:pic>
      <p:pic>
        <p:nvPicPr>
          <p:cNvPr id="7" name="Picture 6" descr="Graphical user interface, website">
            <a:extLst>
              <a:ext uri="{FF2B5EF4-FFF2-40B4-BE49-F238E27FC236}">
                <a16:creationId xmlns:a16="http://schemas.microsoft.com/office/drawing/2014/main" id="{61C7A304-60D2-CF0B-3C49-622B8FA541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990600"/>
            <a:ext cx="4191000" cy="2357438"/>
          </a:xfrm>
          <a:prstGeom prst="rect">
            <a:avLst/>
          </a:prstGeom>
        </p:spPr>
      </p:pic>
      <p:sp>
        <p:nvSpPr>
          <p:cNvPr id="8" name="Rectangle 7">
            <a:extLst>
              <a:ext uri="{FF2B5EF4-FFF2-40B4-BE49-F238E27FC236}">
                <a16:creationId xmlns:a16="http://schemas.microsoft.com/office/drawing/2014/main" id="{9966D2B3-AD26-DB06-B721-B015E12E2A22}"/>
              </a:ext>
            </a:extLst>
          </p:cNvPr>
          <p:cNvSpPr/>
          <p:nvPr/>
        </p:nvSpPr>
        <p:spPr>
          <a:xfrm>
            <a:off x="1524000" y="590490"/>
            <a:ext cx="8001000" cy="400110"/>
          </a:xfrm>
          <a:prstGeom prst="rect">
            <a:avLst/>
          </a:prstGeom>
        </p:spPr>
        <p:txBody>
          <a:bodyPr wrap="square">
            <a:spAutoFit/>
          </a:bodyPr>
          <a:lstStyle/>
          <a:p>
            <a:pPr algn="just"/>
            <a:r>
              <a:rPr lang="en-US" sz="2000" dirty="0">
                <a:latin typeface="Times New Roman" pitchFamily="18" charset="0"/>
                <a:cs typeface="Times New Roman" pitchFamily="18" charset="0"/>
              </a:rPr>
              <a:t>Watch Section</a:t>
            </a:r>
          </a:p>
        </p:txBody>
      </p:sp>
    </p:spTree>
    <p:extLst>
      <p:ext uri="{BB962C8B-B14F-4D97-AF65-F5344CB8AC3E}">
        <p14:creationId xmlns:p14="http://schemas.microsoft.com/office/powerpoint/2010/main" val="3781496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600200"/>
            <a:ext cx="8077200" cy="1981200"/>
          </a:xfrm>
          <a:noFill/>
        </p:spPr>
        <p:txBody>
          <a:bodyPr>
            <a:noAutofit/>
          </a:bodyPr>
          <a:lstStyle/>
          <a:p>
            <a:pPr algn="just"/>
            <a:r>
              <a:rPr lang="en-US" sz="1600" b="1" dirty="0">
                <a:solidFill>
                  <a:schemeClr val="tx1"/>
                </a:solidFill>
                <a:latin typeface="Times New Roman" pitchFamily="18" charset="0"/>
                <a:cs typeface="Times New Roman" pitchFamily="18" charset="0"/>
              </a:rPr>
              <a:t>Text Book</a:t>
            </a:r>
          </a:p>
          <a:p>
            <a:pPr marL="800100" lvl="1" indent="-342900" algn="just">
              <a:buFont typeface="+mj-lt"/>
              <a:buAutoNum type="arabicPeriod"/>
            </a:pPr>
            <a:r>
              <a:rPr lang="en-US" sz="16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Toby </a:t>
            </a:r>
            <a:r>
              <a:rPr lang="en-US" sz="1600" dirty="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Velte</a:t>
            </a:r>
            <a:r>
              <a:rPr lang="en-US" sz="16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Anthony Vote and Robert </a:t>
            </a:r>
            <a:r>
              <a:rPr lang="en-US" sz="1600" dirty="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Elsenpeter</a:t>
            </a:r>
            <a:r>
              <a:rPr lang="en-US" sz="16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“Cloud Computing: A Practical Approach”, McGraw Hill, 2002</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800100" lvl="1" indent="-342900" algn="just">
              <a:buFont typeface="+mj-lt"/>
              <a:buAutoNum type="arabicPeriod"/>
            </a:pPr>
            <a:r>
              <a:rPr lang="en-US" sz="16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The Definitive Guide by David Flanagan</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800100" lvl="1" indent="-342900" algn="just">
              <a:buFont typeface="+mj-lt"/>
              <a:buAutoNum type="arabicPeriod"/>
            </a:pPr>
            <a:r>
              <a:rPr lang="en-US" sz="16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CSS Secrets: Better Solutions to Everyday Web Design Problems by Lea </a:t>
            </a:r>
            <a:r>
              <a:rPr lang="en-US" sz="1600" dirty="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Verou</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800100" lvl="1" indent="-342900" algn="just">
              <a:spcAft>
                <a:spcPts val="1000"/>
              </a:spcAft>
              <a:buFont typeface="+mj-lt"/>
              <a:buAutoNum type="arabicPeriod"/>
            </a:pPr>
            <a:r>
              <a:rPr lang="en-US" sz="16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 solid introduction to web design concepts can be found in Learning Web Design: A Beginner’s Guide to HTML, CSS, JavaScript, and Web Graphics by Jennifer Robbins.</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algn="just"/>
            <a:r>
              <a:rPr lang="en-US" sz="1600" b="1" dirty="0">
                <a:solidFill>
                  <a:schemeClr val="tx1"/>
                </a:solidFill>
                <a:latin typeface="Times New Roman" pitchFamily="18" charset="0"/>
                <a:cs typeface="Times New Roman" pitchFamily="18" charset="0"/>
              </a:rPr>
              <a:t>Web Resources</a:t>
            </a:r>
            <a:endParaRPr lang="en-US" sz="1600" dirty="0">
              <a:solidFill>
                <a:schemeClr val="tx1"/>
              </a:solidFill>
              <a:latin typeface="Times New Roman" pitchFamily="18" charset="0"/>
              <a:cs typeface="Times New Roman" pitchFamily="18" charset="0"/>
            </a:endParaRPr>
          </a:p>
          <a:p>
            <a:pPr algn="just"/>
            <a:r>
              <a:rPr lang="en-US" sz="1600" dirty="0">
                <a:solidFill>
                  <a:schemeClr val="tx1"/>
                </a:solidFill>
                <a:latin typeface="Times New Roman" pitchFamily="18" charset="0"/>
                <a:cs typeface="Times New Roman" pitchFamily="18" charset="0"/>
                <a:hlinkClick r:id="rId2"/>
              </a:rPr>
              <a:t>http://www.stackoverflow.com</a:t>
            </a:r>
            <a:endParaRPr lang="en-US" sz="1600" dirty="0">
              <a:solidFill>
                <a:schemeClr val="tx1"/>
              </a:solidFill>
              <a:latin typeface="Times New Roman" pitchFamily="18" charset="0"/>
              <a:cs typeface="Times New Roman" pitchFamily="18" charset="0"/>
            </a:endParaRPr>
          </a:p>
          <a:p>
            <a:pPr algn="just"/>
            <a:r>
              <a:rPr lang="en-US" sz="1800" u="sng" dirty="0">
                <a:solidFill>
                  <a:srgbClr val="0000FF"/>
                </a:solidFill>
                <a:effectLst/>
                <a:latin typeface="Times New Roman" panose="02020603050405020304" pitchFamily="18" charset="0"/>
                <a:ea typeface="Times New Roman" panose="02020603050405020304" pitchFamily="18" charset="0"/>
                <a:cs typeface="Mangal" panose="02040503050203030202" pitchFamily="18" charset="0"/>
                <a:hlinkClick r:id="rId3"/>
              </a:rPr>
              <a:t>https://www.w3schools.com</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6" name="Footer Placeholder 5"/>
          <p:cNvSpPr>
            <a:spLocks noGrp="1"/>
          </p:cNvSpPr>
          <p:nvPr>
            <p:ph type="ftr" sz="quarter" idx="11"/>
          </p:nvPr>
        </p:nvSpPr>
        <p:spPr/>
        <p:txBody>
          <a:bodyPr/>
          <a:lstStyle/>
          <a:p>
            <a:pPr algn="r"/>
            <a:r>
              <a:rPr lang="en-IN" dirty="0"/>
              <a:t>15</a:t>
            </a:r>
          </a:p>
        </p:txBody>
      </p:sp>
      <p:sp>
        <p:nvSpPr>
          <p:cNvPr id="2" name="Title 1"/>
          <p:cNvSpPr>
            <a:spLocks noGrp="1"/>
          </p:cNvSpPr>
          <p:nvPr>
            <p:ph type="ctrTitle"/>
          </p:nvPr>
        </p:nvSpPr>
        <p:spPr>
          <a:xfrm>
            <a:off x="457200" y="53975"/>
            <a:ext cx="8229600" cy="1470025"/>
          </a:xfrm>
        </p:spPr>
        <p:txBody>
          <a:bodyPr>
            <a:normAutofit/>
          </a:bodyPr>
          <a:lstStyle/>
          <a:p>
            <a:pPr algn="ctr"/>
            <a:r>
              <a:rPr lang="en-IN" sz="5400" b="0" dirty="0">
                <a:solidFill>
                  <a:schemeClr val="tx1"/>
                </a:solidFill>
                <a:latin typeface="Times New Roman" pitchFamily="18" charset="0"/>
                <a:cs typeface="Times New Roman" pitchFamily="18" charset="0"/>
              </a:rPr>
              <a:t>References</a:t>
            </a:r>
            <a:br>
              <a:rPr lang="en-IN" sz="1400" dirty="0">
                <a:solidFill>
                  <a:schemeClr val="tx1"/>
                </a:solidFill>
                <a:latin typeface="Times New Roman" pitchFamily="18" charset="0"/>
                <a:cs typeface="Times New Roman" pitchFamily="18" charset="0"/>
              </a:rPr>
            </a:br>
            <a:endParaRPr lang="en-IN" sz="1400"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rot="221197">
            <a:off x="-1585896" y="1459576"/>
            <a:ext cx="381000" cy="457200"/>
          </a:xfrm>
          <a:noFill/>
        </p:spPr>
        <p:txBody>
          <a:bodyPr>
            <a:noAutofit/>
          </a:bodyPr>
          <a:lstStyle/>
          <a:p>
            <a:pPr algn="just"/>
            <a:endParaRPr lang="en-IN" sz="3200"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pPr algn="r"/>
            <a:r>
              <a:rPr lang="en-IN" dirty="0"/>
              <a:t>15</a:t>
            </a:r>
          </a:p>
        </p:txBody>
      </p:sp>
      <p:sp>
        <p:nvSpPr>
          <p:cNvPr id="2" name="Title 1"/>
          <p:cNvSpPr>
            <a:spLocks noGrp="1"/>
          </p:cNvSpPr>
          <p:nvPr>
            <p:ph type="ctrTitle"/>
          </p:nvPr>
        </p:nvSpPr>
        <p:spPr>
          <a:xfrm>
            <a:off x="457200" y="53975"/>
            <a:ext cx="8229600" cy="1470025"/>
          </a:xfrm>
        </p:spPr>
        <p:txBody>
          <a:bodyPr>
            <a:normAutofit/>
          </a:bodyPr>
          <a:lstStyle/>
          <a:p>
            <a:pPr algn="ctr"/>
            <a:r>
              <a:rPr lang="en-IN" sz="5400" b="0" dirty="0">
                <a:solidFill>
                  <a:schemeClr val="tx1"/>
                </a:solidFill>
                <a:latin typeface="Times New Roman" pitchFamily="18" charset="0"/>
                <a:cs typeface="Times New Roman" pitchFamily="18" charset="0"/>
              </a:rPr>
              <a:t>Paper Publication Details</a:t>
            </a:r>
            <a:br>
              <a:rPr lang="en-IN" sz="1400" dirty="0">
                <a:solidFill>
                  <a:schemeClr val="tx1"/>
                </a:solidFill>
                <a:latin typeface="Times New Roman" pitchFamily="18" charset="0"/>
                <a:cs typeface="Times New Roman" pitchFamily="18" charset="0"/>
              </a:rPr>
            </a:br>
            <a:endParaRPr lang="en-IN" sz="1400" dirty="0">
              <a:solidFill>
                <a:schemeClr val="tx1"/>
              </a:solidFill>
            </a:endParaRPr>
          </a:p>
        </p:txBody>
      </p:sp>
      <p:pic>
        <p:nvPicPr>
          <p:cNvPr id="5" name="Picture 4" descr="Text, timeline">
            <a:extLst>
              <a:ext uri="{FF2B5EF4-FFF2-40B4-BE49-F238E27FC236}">
                <a16:creationId xmlns:a16="http://schemas.microsoft.com/office/drawing/2014/main" id="{32D2E945-FF82-16FE-6F4C-D2C377ADB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2575559"/>
            <a:ext cx="3824406" cy="2682241"/>
          </a:xfrm>
          <a:prstGeom prst="rect">
            <a:avLst/>
          </a:prstGeom>
        </p:spPr>
      </p:pic>
      <p:pic>
        <p:nvPicPr>
          <p:cNvPr id="8" name="Picture 7" descr="Graphical user interface, text, timeline">
            <a:extLst>
              <a:ext uri="{FF2B5EF4-FFF2-40B4-BE49-F238E27FC236}">
                <a16:creationId xmlns:a16="http://schemas.microsoft.com/office/drawing/2014/main" id="{F6486BBB-9943-DF02-3378-0D6DFC2B8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794" y="3870959"/>
            <a:ext cx="3508839" cy="2529841"/>
          </a:xfrm>
          <a:prstGeom prst="rect">
            <a:avLst/>
          </a:prstGeom>
        </p:spPr>
      </p:pic>
      <p:pic>
        <p:nvPicPr>
          <p:cNvPr id="10" name="Picture 9" descr="Timeline">
            <a:extLst>
              <a:ext uri="{FF2B5EF4-FFF2-40B4-BE49-F238E27FC236}">
                <a16:creationId xmlns:a16="http://schemas.microsoft.com/office/drawing/2014/main" id="{023C2315-C468-29DB-8725-3A38D77FDF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194" y="1249680"/>
            <a:ext cx="3520439" cy="2514600"/>
          </a:xfrm>
          <a:prstGeom prst="rect">
            <a:avLst/>
          </a:prstGeom>
        </p:spPr>
      </p:pic>
    </p:spTree>
    <p:extLst>
      <p:ext uri="{BB962C8B-B14F-4D97-AF65-F5344CB8AC3E}">
        <p14:creationId xmlns:p14="http://schemas.microsoft.com/office/powerpoint/2010/main" val="352759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6629400" y="6172200"/>
            <a:ext cx="1752600" cy="304800"/>
          </a:xfrm>
        </p:spPr>
        <p:txBody>
          <a:bodyPr/>
          <a:lstStyle/>
          <a:p>
            <a:pPr algn="r"/>
            <a:r>
              <a:rPr lang="en-IN" dirty="0"/>
              <a:t>2</a:t>
            </a:r>
          </a:p>
        </p:txBody>
      </p:sp>
      <p:sp>
        <p:nvSpPr>
          <p:cNvPr id="2" name="Title 1"/>
          <p:cNvSpPr>
            <a:spLocks noGrp="1"/>
          </p:cNvSpPr>
          <p:nvPr>
            <p:ph type="ctrTitle"/>
          </p:nvPr>
        </p:nvSpPr>
        <p:spPr>
          <a:xfrm>
            <a:off x="533400" y="53975"/>
            <a:ext cx="8429684" cy="1241425"/>
          </a:xfrm>
        </p:spPr>
        <p:txBody>
          <a:bodyPr>
            <a:normAutofit/>
          </a:bodyPr>
          <a:lstStyle/>
          <a:p>
            <a:pPr algn="ctr"/>
            <a:r>
              <a:rPr lang="en-IN" sz="6000" b="0" dirty="0">
                <a:solidFill>
                  <a:schemeClr val="tx1"/>
                </a:solidFill>
                <a:latin typeface="Times New Roman" pitchFamily="18" charset="0"/>
                <a:cs typeface="Times New Roman" pitchFamily="18" charset="0"/>
              </a:rPr>
              <a:t>Introduction about Project</a:t>
            </a:r>
          </a:p>
        </p:txBody>
      </p:sp>
      <p:sp>
        <p:nvSpPr>
          <p:cNvPr id="3" name="TextBox 2"/>
          <p:cNvSpPr txBox="1"/>
          <p:nvPr/>
        </p:nvSpPr>
        <p:spPr>
          <a:xfrm>
            <a:off x="533400" y="1752600"/>
            <a:ext cx="8077200" cy="3585084"/>
          </a:xfrm>
          <a:prstGeom prst="rect">
            <a:avLst/>
          </a:prstGeom>
          <a:noFill/>
        </p:spPr>
        <p:txBody>
          <a:bodyPr wrap="square" rtlCol="0">
            <a:spAutoFit/>
          </a:bodyPr>
          <a:lstStyle/>
          <a:p>
            <a:pPr algn="just">
              <a:lnSpc>
                <a:spcPct val="115000"/>
              </a:lnSpc>
              <a:spcAft>
                <a:spcPts val="1000"/>
              </a:spcAft>
            </a:pPr>
            <a:r>
              <a:rPr lang="en-US" sz="1800" dirty="0">
                <a:solidFill>
                  <a:srgbClr val="20313B"/>
                </a:solidFill>
                <a:effectLst/>
                <a:latin typeface="Times New Roman" panose="02020603050405020304" pitchFamily="18" charset="0"/>
                <a:ea typeface="Times New Roman" panose="02020603050405020304" pitchFamily="18" charset="0"/>
                <a:cs typeface="Mangal" panose="02040503050203030202" pitchFamily="18" charset="0"/>
              </a:rPr>
              <a:t>We have observed the loop holes even in the smart cities where we have apps and websites like Snapdeal, Amazon, Flipkart, etc. Which covers a lot of things to offer to users but when it comes to offers , availability and deals over the products then users need to visit the shop physically which can be a waste of time for many users.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lnSpc>
                <a:spcPct val="115000"/>
              </a:lnSpc>
              <a:spcAft>
                <a:spcPts val="1000"/>
              </a:spcAft>
            </a:pPr>
            <a:r>
              <a:rPr lang="en-US" sz="1800" dirty="0">
                <a:solidFill>
                  <a:srgbClr val="20313B"/>
                </a:solidFill>
                <a:effectLst/>
                <a:latin typeface="Times New Roman" panose="02020603050405020304" pitchFamily="18" charset="0"/>
                <a:ea typeface="Times New Roman" panose="02020603050405020304" pitchFamily="18" charset="0"/>
                <a:cs typeface="Mangal" panose="02040503050203030202" pitchFamily="18" charset="0"/>
              </a:rPr>
              <a:t>So, why not to have a map in our hands in terms of an application/software which can give the user access to all kinds of useful information at one place where </a:t>
            </a:r>
            <a:r>
              <a:rPr lang="en-US" dirty="0">
                <a:solidFill>
                  <a:srgbClr val="20313B"/>
                </a:solidFill>
                <a:latin typeface="Times New Roman" panose="02020603050405020304" pitchFamily="18" charset="0"/>
                <a:ea typeface="Times New Roman" panose="02020603050405020304" pitchFamily="18" charset="0"/>
                <a:cs typeface="Mangal" panose="02040503050203030202" pitchFamily="18" charset="0"/>
              </a:rPr>
              <a:t>t</a:t>
            </a:r>
            <a:r>
              <a:rPr lang="en-US" sz="1800" dirty="0">
                <a:solidFill>
                  <a:srgbClr val="20313B"/>
                </a:solidFill>
                <a:effectLst/>
                <a:latin typeface="Times New Roman" panose="02020603050405020304" pitchFamily="18" charset="0"/>
                <a:ea typeface="Times New Roman" panose="02020603050405020304" pitchFamily="18" charset="0"/>
                <a:cs typeface="Mangal" panose="02040503050203030202" pitchFamily="18" charset="0"/>
              </a:rPr>
              <a:t>he end user will get to know about all the offers, rate and availability of any product in one platform. There the user can easily plan where they want to go, and this can save a lot of time and energy for them. Basically, we have organized the unorganized system.</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buFont typeface="Arial" pitchFamily="34" charset="0"/>
              <a:buChar char="•"/>
            </a:pP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5867400" y="6096000"/>
            <a:ext cx="2514600" cy="365125"/>
          </a:xfrm>
        </p:spPr>
        <p:txBody>
          <a:bodyPr/>
          <a:lstStyle/>
          <a:p>
            <a:pPr algn="r"/>
            <a:r>
              <a:rPr lang="en-IN" dirty="0"/>
              <a:t>1</a:t>
            </a:r>
          </a:p>
        </p:txBody>
      </p:sp>
      <p:sp>
        <p:nvSpPr>
          <p:cNvPr id="2" name="Title 1"/>
          <p:cNvSpPr>
            <a:spLocks noGrp="1"/>
          </p:cNvSpPr>
          <p:nvPr>
            <p:ph type="ctrTitle"/>
          </p:nvPr>
        </p:nvSpPr>
        <p:spPr>
          <a:xfrm>
            <a:off x="333316" y="53975"/>
            <a:ext cx="8429684" cy="1470025"/>
          </a:xfrm>
        </p:spPr>
        <p:txBody>
          <a:bodyPr>
            <a:normAutofit/>
          </a:bodyPr>
          <a:lstStyle/>
          <a:p>
            <a:pPr algn="ctr"/>
            <a:r>
              <a:rPr lang="en-IN" sz="6000" b="0" dirty="0">
                <a:solidFill>
                  <a:schemeClr val="tx1"/>
                </a:solidFill>
                <a:latin typeface="Times New Roman" pitchFamily="18" charset="0"/>
                <a:cs typeface="Times New Roman" pitchFamily="18" charset="0"/>
              </a:rPr>
              <a:t>Application Area</a:t>
            </a:r>
          </a:p>
        </p:txBody>
      </p:sp>
      <p:sp>
        <p:nvSpPr>
          <p:cNvPr id="3" name="TextBox 2"/>
          <p:cNvSpPr txBox="1"/>
          <p:nvPr/>
        </p:nvSpPr>
        <p:spPr>
          <a:xfrm>
            <a:off x="152400" y="1524000"/>
            <a:ext cx="8915400" cy="4524315"/>
          </a:xfrm>
          <a:prstGeom prst="rect">
            <a:avLst/>
          </a:prstGeom>
          <a:noFill/>
        </p:spPr>
        <p:txBody>
          <a:bodyPr wrap="square" rtlCol="0">
            <a:spAutoFit/>
          </a:bodyPr>
          <a:lstStyle/>
          <a:p>
            <a:pPr algn="just">
              <a:buFont typeface="Arial" pitchFamily="34" charset="0"/>
              <a:buChar char="•"/>
            </a:pPr>
            <a:r>
              <a:rPr lang="en-US" sz="2400" dirty="0">
                <a:latin typeface="Times New Roman" pitchFamily="18" charset="0"/>
                <a:cs typeface="Times New Roman" pitchFamily="18" charset="0"/>
              </a:rPr>
              <a:t>Why did you opt to work on this project?</a:t>
            </a:r>
          </a:p>
          <a:p>
            <a:pPr algn="just"/>
            <a:r>
              <a:rPr lang="en-US" sz="2400" dirty="0">
                <a:solidFill>
                  <a:srgbClr val="20313B"/>
                </a:solidFill>
                <a:effectLst/>
                <a:latin typeface="Times New Roman" panose="02020603050405020304" pitchFamily="18" charset="0"/>
                <a:ea typeface="Times New Roman" panose="02020603050405020304" pitchFamily="18" charset="0"/>
                <a:cs typeface="Mangal" panose="02040503050203030202" pitchFamily="18" charset="0"/>
              </a:rPr>
              <a:t>We have observed the loop holes even in the smart cities where we have apps and websites like Snapdeal, Amazon, Flipkart, etc. Which covers a lot of things to offer to users but when it comes to offers , availability and deals over the products then users need to visit the shop physically which can be a waste of time for many users. </a:t>
            </a:r>
            <a:endParaRPr lang="en-IN" sz="2400" dirty="0">
              <a:solidFill>
                <a:srgbClr val="20313B"/>
              </a:solidFill>
              <a:latin typeface="Calibri" panose="020F0502020204030204" pitchFamily="34" charset="0"/>
              <a:ea typeface="Times New Roman" panose="02020603050405020304" pitchFamily="18" charset="0"/>
              <a:cs typeface="Mangal" panose="02040503050203030202" pitchFamily="18" charset="0"/>
            </a:endParaRP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Benefits of this project?</a:t>
            </a:r>
          </a:p>
          <a:p>
            <a:pPr algn="just"/>
            <a:r>
              <a:rPr lang="en-US" sz="2400" dirty="0">
                <a:latin typeface="Times New Roman" pitchFamily="18" charset="0"/>
                <a:cs typeface="Times New Roman" pitchFamily="18" charset="0"/>
              </a:rPr>
              <a:t>1.Easy Access 2. Time saver 3. Cost effective 4. Business friendly</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Who are the End Users of this project?</a:t>
            </a:r>
          </a:p>
          <a:p>
            <a:pPr algn="just"/>
            <a:r>
              <a:rPr lang="en-US" sz="2400" dirty="0">
                <a:latin typeface="Times New Roman" pitchFamily="18" charset="0"/>
                <a:cs typeface="Times New Roman" pitchFamily="18" charset="0"/>
              </a:rPr>
              <a:t>End users are seller and buyer of the product.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a:t>3</a:t>
            </a:r>
          </a:p>
        </p:txBody>
      </p:sp>
      <p:sp>
        <p:nvSpPr>
          <p:cNvPr id="2" name="Title 1"/>
          <p:cNvSpPr>
            <a:spLocks noGrp="1"/>
          </p:cNvSpPr>
          <p:nvPr>
            <p:ph type="ctrTitle"/>
          </p:nvPr>
        </p:nvSpPr>
        <p:spPr>
          <a:xfrm>
            <a:off x="228600" y="152400"/>
            <a:ext cx="8429684" cy="1470025"/>
          </a:xfrm>
        </p:spPr>
        <p:txBody>
          <a:bodyPr>
            <a:normAutofit fontScale="90000"/>
          </a:bodyPr>
          <a:lstStyle/>
          <a:p>
            <a:pPr algn="ctr"/>
            <a:r>
              <a:rPr lang="en-IN" sz="6000" b="0" dirty="0">
                <a:solidFill>
                  <a:schemeClr val="tx1"/>
                </a:solidFill>
                <a:latin typeface="Times New Roman" pitchFamily="18" charset="0"/>
                <a:cs typeface="Times New Roman" pitchFamily="18" charset="0"/>
              </a:rPr>
              <a:t>Literature Review</a:t>
            </a:r>
            <a:br>
              <a:rPr lang="en-IN" sz="6000" b="0" dirty="0">
                <a:solidFill>
                  <a:schemeClr val="tx1"/>
                </a:solidFill>
                <a:latin typeface="Times New Roman" pitchFamily="18" charset="0"/>
                <a:cs typeface="Times New Roman" pitchFamily="18" charset="0"/>
              </a:rPr>
            </a:br>
            <a:endParaRPr lang="en-IN" sz="6000" b="0" dirty="0">
              <a:solidFill>
                <a:schemeClr val="tx1"/>
              </a:solidFill>
              <a:latin typeface="Times New Roman" pitchFamily="18" charset="0"/>
              <a:cs typeface="Times New Roman" pitchFamily="18" charset="0"/>
            </a:endParaRPr>
          </a:p>
        </p:txBody>
      </p:sp>
      <p:sp>
        <p:nvSpPr>
          <p:cNvPr id="3" name="TextBox 2"/>
          <p:cNvSpPr txBox="1"/>
          <p:nvPr/>
        </p:nvSpPr>
        <p:spPr>
          <a:xfrm>
            <a:off x="657284" y="1143000"/>
            <a:ext cx="8001000" cy="6001643"/>
          </a:xfrm>
          <a:prstGeom prst="rect">
            <a:avLst/>
          </a:prstGeom>
          <a:noFill/>
        </p:spPr>
        <p:txBody>
          <a:bodyPr wrap="square" rtlCol="0">
            <a:spAutoFit/>
          </a:bodyPr>
          <a:lstStyle/>
          <a:p>
            <a:pPr algn="just">
              <a:buFont typeface="Arial" pitchFamily="34" charset="0"/>
              <a:buChar char="•"/>
            </a:pPr>
            <a:r>
              <a:rPr lang="en-IN" sz="2400" dirty="0">
                <a:latin typeface="Times New Roman" pitchFamily="18" charset="0"/>
                <a:cs typeface="Times New Roman" pitchFamily="18" charset="0"/>
              </a:rPr>
              <a:t>Literature Survey</a:t>
            </a:r>
          </a:p>
          <a:p>
            <a:pPr algn="just"/>
            <a:r>
              <a:rPr lang="en-US" sz="2400" dirty="0">
                <a:latin typeface="Times New Roman" pitchFamily="18" charset="0"/>
                <a:cs typeface="Times New Roman" pitchFamily="18" charset="0"/>
              </a:rPr>
              <a:t>Effective e-Commerce implementations can help buyers and sellers realize substantial cost savings, increase revenue, provide faster delivery, reduce administration costs, and improve customer service. Thus, e-Commerce might be a major area for research thanks as it has helped us to reduce the crucial factors for both sellers and buyers. </a:t>
            </a:r>
          </a:p>
          <a:p>
            <a:pPr algn="just"/>
            <a:endParaRPr lang="en-IN" sz="2400" dirty="0">
              <a:latin typeface="Times New Roman" pitchFamily="18" charset="0"/>
              <a:cs typeface="Times New Roman" pitchFamily="18" charset="0"/>
            </a:endParaRPr>
          </a:p>
          <a:p>
            <a:pPr algn="just">
              <a:buFont typeface="Arial" pitchFamily="34" charset="0"/>
              <a:buChar char="•"/>
            </a:pPr>
            <a:r>
              <a:rPr lang="en-IN" sz="2400" dirty="0">
                <a:latin typeface="Times New Roman" pitchFamily="18" charset="0"/>
                <a:cs typeface="Times New Roman" pitchFamily="18" charset="0"/>
              </a:rPr>
              <a:t>Problem Identification</a:t>
            </a:r>
          </a:p>
          <a:p>
            <a:pPr algn="just"/>
            <a:r>
              <a:rPr lang="en-IN" sz="2400" dirty="0">
                <a:latin typeface="Times New Roman" pitchFamily="18" charset="0"/>
                <a:cs typeface="Times New Roman" pitchFamily="18" charset="0"/>
              </a:rPr>
              <a:t>We have identified that </a:t>
            </a:r>
            <a:r>
              <a:rPr lang="en-US" sz="2400" dirty="0">
                <a:solidFill>
                  <a:srgbClr val="20313B"/>
                </a:solidFill>
                <a:effectLst/>
                <a:latin typeface="Times New Roman" panose="02020603050405020304" pitchFamily="18" charset="0"/>
                <a:ea typeface="Times New Roman" panose="02020603050405020304" pitchFamily="18" charset="0"/>
                <a:cs typeface="Mangal" panose="02040503050203030202" pitchFamily="18" charset="0"/>
              </a:rPr>
              <a:t>holes even in the smart cities where we have apps and websites like Snapdeal, Amazon, Flipkart, etc. Which covers a lot of things to offer to users but when it comes to offers , availability and deals over the products then users need to visit the shop physically which can be a waste of time for many users</a:t>
            </a:r>
            <a:endParaRPr lang="en-IN" sz="2400" dirty="0">
              <a:latin typeface="Times New Roman" pitchFamily="18" charset="0"/>
              <a:cs typeface="Times New Roman" pitchFamily="18" charset="0"/>
            </a:endParaRPr>
          </a:p>
          <a:p>
            <a:pPr algn="just">
              <a:buFont typeface="Arial" pitchFamily="34" charset="0"/>
              <a:buChar char="•"/>
            </a:pPr>
            <a:endParaRPr lang="en-IN"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flipH="1" flipV="1">
            <a:off x="-457200" y="2819400"/>
            <a:ext cx="76200" cy="76200"/>
          </a:xfrm>
        </p:spPr>
        <p:txBody>
          <a:bodyPr>
            <a:normAutofit fontScale="25000" lnSpcReduction="20000"/>
          </a:bodyPr>
          <a:lstStyle/>
          <a:p>
            <a:pPr algn="just">
              <a:buFont typeface="Arial" pitchFamily="34" charset="0"/>
              <a:buChar char="•"/>
            </a:pPr>
            <a:endParaRPr lang="en-IN" sz="2400" dirty="0">
              <a:solidFill>
                <a:schemeClr val="tx1"/>
              </a:solidFill>
              <a:latin typeface="Times New Roman" pitchFamily="18" charset="0"/>
              <a:cs typeface="Times New Roman" pitchFamily="18" charset="0"/>
            </a:endParaRPr>
          </a:p>
        </p:txBody>
      </p:sp>
      <p:sp>
        <p:nvSpPr>
          <p:cNvPr id="15" name="Footer Placeholder 14"/>
          <p:cNvSpPr>
            <a:spLocks noGrp="1"/>
          </p:cNvSpPr>
          <p:nvPr>
            <p:ph type="ftr" sz="quarter" idx="11"/>
          </p:nvPr>
        </p:nvSpPr>
        <p:spPr/>
        <p:txBody>
          <a:bodyPr/>
          <a:lstStyle/>
          <a:p>
            <a:pPr algn="r"/>
            <a:r>
              <a:rPr lang="en-IN" dirty="0"/>
              <a:t>12</a:t>
            </a:r>
          </a:p>
        </p:txBody>
      </p:sp>
      <p:sp>
        <p:nvSpPr>
          <p:cNvPr id="2" name="Title 1"/>
          <p:cNvSpPr>
            <a:spLocks noGrp="1"/>
          </p:cNvSpPr>
          <p:nvPr>
            <p:ph type="ctrTitle"/>
          </p:nvPr>
        </p:nvSpPr>
        <p:spPr>
          <a:xfrm>
            <a:off x="685800" y="228600"/>
            <a:ext cx="8000999" cy="896469"/>
          </a:xfrm>
        </p:spPr>
        <p:txBody>
          <a:bodyPr>
            <a:noAutofit/>
          </a:bodyPr>
          <a:lstStyle/>
          <a:p>
            <a:pPr algn="ctr"/>
            <a:r>
              <a:rPr lang="en-US" sz="5400" b="0" dirty="0">
                <a:solidFill>
                  <a:schemeClr val="tx1"/>
                </a:solidFill>
                <a:latin typeface="Times New Roman" pitchFamily="18" charset="0"/>
                <a:cs typeface="Times New Roman" pitchFamily="18" charset="0"/>
              </a:rPr>
              <a:t>Methodology</a:t>
            </a:r>
            <a:endParaRPr lang="en-IN" sz="5400" b="0" dirty="0">
              <a:solidFill>
                <a:schemeClr val="tx1"/>
              </a:solidFill>
              <a:latin typeface="Times New Roman" pitchFamily="18" charset="0"/>
              <a:cs typeface="Times New Roman" pitchFamily="18" charset="0"/>
            </a:endParaRPr>
          </a:p>
        </p:txBody>
      </p:sp>
      <p:sp>
        <p:nvSpPr>
          <p:cNvPr id="55" name="Flowchart: Terminator 54">
            <a:extLst>
              <a:ext uri="{FF2B5EF4-FFF2-40B4-BE49-F238E27FC236}">
                <a16:creationId xmlns:a16="http://schemas.microsoft.com/office/drawing/2014/main" id="{9AEB2697-7905-43C9-A0AF-F7C96BC7500B}"/>
              </a:ext>
            </a:extLst>
          </p:cNvPr>
          <p:cNvSpPr/>
          <p:nvPr/>
        </p:nvSpPr>
        <p:spPr>
          <a:xfrm>
            <a:off x="3922131" y="1079568"/>
            <a:ext cx="954669" cy="321236"/>
          </a:xfrm>
          <a:prstGeom prst="flowChartTerminator">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Start</a:t>
            </a:r>
          </a:p>
        </p:txBody>
      </p:sp>
      <p:sp>
        <p:nvSpPr>
          <p:cNvPr id="56" name="Rectangle 55">
            <a:extLst>
              <a:ext uri="{FF2B5EF4-FFF2-40B4-BE49-F238E27FC236}">
                <a16:creationId xmlns:a16="http://schemas.microsoft.com/office/drawing/2014/main" id="{54044FAC-1CD3-FBF8-618F-4C37F07D2AE9}"/>
              </a:ext>
            </a:extLst>
          </p:cNvPr>
          <p:cNvSpPr/>
          <p:nvPr/>
        </p:nvSpPr>
        <p:spPr>
          <a:xfrm>
            <a:off x="3851230" y="1590823"/>
            <a:ext cx="1166310" cy="51823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User Login</a:t>
            </a:r>
          </a:p>
        </p:txBody>
      </p:sp>
      <p:sp>
        <p:nvSpPr>
          <p:cNvPr id="57" name="Diamond 56">
            <a:extLst>
              <a:ext uri="{FF2B5EF4-FFF2-40B4-BE49-F238E27FC236}">
                <a16:creationId xmlns:a16="http://schemas.microsoft.com/office/drawing/2014/main" id="{35F48973-9CEF-FD2E-497D-6A7D36C5BBD7}"/>
              </a:ext>
            </a:extLst>
          </p:cNvPr>
          <p:cNvSpPr/>
          <p:nvPr/>
        </p:nvSpPr>
        <p:spPr>
          <a:xfrm>
            <a:off x="3492472" y="2341882"/>
            <a:ext cx="1786169" cy="1010879"/>
          </a:xfrm>
          <a:prstGeom prst="diamond">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00" dirty="0">
              <a:solidFill>
                <a:schemeClr val="tx1"/>
              </a:solidFill>
            </a:endParaRPr>
          </a:p>
        </p:txBody>
      </p:sp>
      <p:sp>
        <p:nvSpPr>
          <p:cNvPr id="58" name="TextBox 57">
            <a:extLst>
              <a:ext uri="{FF2B5EF4-FFF2-40B4-BE49-F238E27FC236}">
                <a16:creationId xmlns:a16="http://schemas.microsoft.com/office/drawing/2014/main" id="{A2DF311B-EDD8-1440-8530-859C16CB26E2}"/>
              </a:ext>
            </a:extLst>
          </p:cNvPr>
          <p:cNvSpPr txBox="1"/>
          <p:nvPr/>
        </p:nvSpPr>
        <p:spPr>
          <a:xfrm>
            <a:off x="3775362" y="2678248"/>
            <a:ext cx="1254170" cy="276999"/>
          </a:xfrm>
          <a:prstGeom prst="rect">
            <a:avLst/>
          </a:prstGeom>
          <a:noFill/>
        </p:spPr>
        <p:txBody>
          <a:bodyPr wrap="square" rtlCol="0">
            <a:spAutoFit/>
          </a:bodyPr>
          <a:lstStyle/>
          <a:p>
            <a:r>
              <a:rPr lang="en-IN" sz="1200" dirty="0"/>
              <a:t>Check Credentials</a:t>
            </a:r>
          </a:p>
        </p:txBody>
      </p:sp>
      <p:cxnSp>
        <p:nvCxnSpPr>
          <p:cNvPr id="59" name="Straight Arrow Connector 58">
            <a:extLst>
              <a:ext uri="{FF2B5EF4-FFF2-40B4-BE49-F238E27FC236}">
                <a16:creationId xmlns:a16="http://schemas.microsoft.com/office/drawing/2014/main" id="{FECC0541-9B7E-6D4B-78A4-4558745902E1}"/>
              </a:ext>
            </a:extLst>
          </p:cNvPr>
          <p:cNvCxnSpPr>
            <a:cxnSpLocks/>
            <a:stCxn id="57" idx="2"/>
          </p:cNvCxnSpPr>
          <p:nvPr/>
        </p:nvCxnSpPr>
        <p:spPr>
          <a:xfrm flipH="1">
            <a:off x="4385556" y="3352761"/>
            <a:ext cx="1" cy="527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57620F1-C826-F61F-A9EE-D9EF6BF17E0D}"/>
              </a:ext>
            </a:extLst>
          </p:cNvPr>
          <p:cNvCxnSpPr>
            <a:cxnSpLocks/>
          </p:cNvCxnSpPr>
          <p:nvPr/>
        </p:nvCxnSpPr>
        <p:spPr>
          <a:xfrm flipH="1" flipV="1">
            <a:off x="5021579" y="1851503"/>
            <a:ext cx="1190390" cy="8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732230E-18A7-D012-9539-6CA14A2526CF}"/>
              </a:ext>
            </a:extLst>
          </p:cNvPr>
          <p:cNvCxnSpPr>
            <a:cxnSpLocks/>
          </p:cNvCxnSpPr>
          <p:nvPr/>
        </p:nvCxnSpPr>
        <p:spPr>
          <a:xfrm>
            <a:off x="5278641" y="2847321"/>
            <a:ext cx="9333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1DBCF35-A2D7-96C6-E16A-ECEEE22C4547}"/>
              </a:ext>
            </a:extLst>
          </p:cNvPr>
          <p:cNvCxnSpPr>
            <a:cxnSpLocks/>
          </p:cNvCxnSpPr>
          <p:nvPr/>
        </p:nvCxnSpPr>
        <p:spPr>
          <a:xfrm flipV="1">
            <a:off x="6211969" y="1882673"/>
            <a:ext cx="0" cy="964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01188EF-C13E-4E24-1765-44A8F3081E34}"/>
              </a:ext>
            </a:extLst>
          </p:cNvPr>
          <p:cNvCxnSpPr>
            <a:cxnSpLocks/>
          </p:cNvCxnSpPr>
          <p:nvPr/>
        </p:nvCxnSpPr>
        <p:spPr>
          <a:xfrm>
            <a:off x="4399465" y="1349552"/>
            <a:ext cx="0" cy="250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F896354-6158-52BE-35BB-174D4E9413C1}"/>
              </a:ext>
            </a:extLst>
          </p:cNvPr>
          <p:cNvCxnSpPr>
            <a:cxnSpLocks/>
          </p:cNvCxnSpPr>
          <p:nvPr/>
        </p:nvCxnSpPr>
        <p:spPr>
          <a:xfrm>
            <a:off x="4399465" y="2109056"/>
            <a:ext cx="0" cy="241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8A83E20B-BA99-9976-FEAF-B96C89F7219D}"/>
              </a:ext>
            </a:extLst>
          </p:cNvPr>
          <p:cNvSpPr txBox="1"/>
          <p:nvPr/>
        </p:nvSpPr>
        <p:spPr>
          <a:xfrm rot="16200000">
            <a:off x="4216155" y="3459594"/>
            <a:ext cx="589879" cy="253916"/>
          </a:xfrm>
          <a:prstGeom prst="rect">
            <a:avLst/>
          </a:prstGeom>
          <a:noFill/>
        </p:spPr>
        <p:txBody>
          <a:bodyPr wrap="square" rtlCol="0">
            <a:spAutoFit/>
          </a:bodyPr>
          <a:lstStyle/>
          <a:p>
            <a:r>
              <a:rPr lang="en-IN" sz="1050" dirty="0"/>
              <a:t>Correct</a:t>
            </a:r>
          </a:p>
        </p:txBody>
      </p:sp>
      <p:sp>
        <p:nvSpPr>
          <p:cNvPr id="66" name="TextBox 65">
            <a:extLst>
              <a:ext uri="{FF2B5EF4-FFF2-40B4-BE49-F238E27FC236}">
                <a16:creationId xmlns:a16="http://schemas.microsoft.com/office/drawing/2014/main" id="{D4E52338-AC8E-F7A7-0A33-0B6204635A9D}"/>
              </a:ext>
            </a:extLst>
          </p:cNvPr>
          <p:cNvSpPr txBox="1"/>
          <p:nvPr/>
        </p:nvSpPr>
        <p:spPr>
          <a:xfrm rot="16200000">
            <a:off x="5920418" y="2106353"/>
            <a:ext cx="816710" cy="261610"/>
          </a:xfrm>
          <a:prstGeom prst="rect">
            <a:avLst/>
          </a:prstGeom>
          <a:noFill/>
        </p:spPr>
        <p:txBody>
          <a:bodyPr wrap="square" rtlCol="0">
            <a:spAutoFit/>
          </a:bodyPr>
          <a:lstStyle/>
          <a:p>
            <a:r>
              <a:rPr lang="en-IN" sz="1100" dirty="0"/>
              <a:t>Incorrect</a:t>
            </a:r>
            <a:endParaRPr lang="en-IN" sz="800" dirty="0"/>
          </a:p>
        </p:txBody>
      </p:sp>
      <p:sp>
        <p:nvSpPr>
          <p:cNvPr id="67" name="Rectangle 66">
            <a:extLst>
              <a:ext uri="{FF2B5EF4-FFF2-40B4-BE49-F238E27FC236}">
                <a16:creationId xmlns:a16="http://schemas.microsoft.com/office/drawing/2014/main" id="{2244F687-0876-278E-E515-C7C080A53375}"/>
              </a:ext>
            </a:extLst>
          </p:cNvPr>
          <p:cNvSpPr/>
          <p:nvPr/>
        </p:nvSpPr>
        <p:spPr>
          <a:xfrm>
            <a:off x="3706045" y="3874491"/>
            <a:ext cx="1441112" cy="32418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Search product</a:t>
            </a:r>
          </a:p>
        </p:txBody>
      </p:sp>
      <p:sp>
        <p:nvSpPr>
          <p:cNvPr id="68" name="Rectangle 67">
            <a:extLst>
              <a:ext uri="{FF2B5EF4-FFF2-40B4-BE49-F238E27FC236}">
                <a16:creationId xmlns:a16="http://schemas.microsoft.com/office/drawing/2014/main" id="{60984576-5432-8C8E-1B1C-71E6B295A597}"/>
              </a:ext>
            </a:extLst>
          </p:cNvPr>
          <p:cNvSpPr/>
          <p:nvPr/>
        </p:nvSpPr>
        <p:spPr>
          <a:xfrm>
            <a:off x="3680846" y="4584749"/>
            <a:ext cx="1371600" cy="75303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Get Location </a:t>
            </a:r>
          </a:p>
        </p:txBody>
      </p:sp>
      <p:cxnSp>
        <p:nvCxnSpPr>
          <p:cNvPr id="69" name="Straight Arrow Connector 68">
            <a:extLst>
              <a:ext uri="{FF2B5EF4-FFF2-40B4-BE49-F238E27FC236}">
                <a16:creationId xmlns:a16="http://schemas.microsoft.com/office/drawing/2014/main" id="{AF43D5D8-78F6-C269-17AF-572EDCA11427}"/>
              </a:ext>
            </a:extLst>
          </p:cNvPr>
          <p:cNvCxnSpPr>
            <a:cxnSpLocks/>
          </p:cNvCxnSpPr>
          <p:nvPr/>
        </p:nvCxnSpPr>
        <p:spPr>
          <a:xfrm>
            <a:off x="4381578" y="4198679"/>
            <a:ext cx="0" cy="370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B95D442-0CB0-0CBA-4CE6-8AF78028371A}"/>
              </a:ext>
            </a:extLst>
          </p:cNvPr>
          <p:cNvSpPr txBox="1"/>
          <p:nvPr/>
        </p:nvSpPr>
        <p:spPr>
          <a:xfrm>
            <a:off x="3444296" y="5774686"/>
            <a:ext cx="2133596" cy="369332"/>
          </a:xfrm>
          <a:prstGeom prst="rect">
            <a:avLst/>
          </a:prstGeom>
          <a:noFill/>
        </p:spPr>
        <p:txBody>
          <a:bodyPr wrap="square" rtlCol="0">
            <a:spAutoFit/>
          </a:bodyPr>
          <a:lstStyle/>
          <a:p>
            <a:r>
              <a:rPr lang="en-IN" dirty="0"/>
              <a:t>Work Flow Diagram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a:t>3</a:t>
            </a:r>
          </a:p>
        </p:txBody>
      </p:sp>
      <p:sp>
        <p:nvSpPr>
          <p:cNvPr id="2" name="Title 1"/>
          <p:cNvSpPr>
            <a:spLocks noGrp="1"/>
          </p:cNvSpPr>
          <p:nvPr>
            <p:ph type="ctrTitle"/>
          </p:nvPr>
        </p:nvSpPr>
        <p:spPr>
          <a:xfrm>
            <a:off x="228600" y="152400"/>
            <a:ext cx="8429684" cy="1470025"/>
          </a:xfrm>
        </p:spPr>
        <p:txBody>
          <a:bodyPr>
            <a:normAutofit/>
          </a:bodyPr>
          <a:lstStyle/>
          <a:p>
            <a:pPr algn="ctr"/>
            <a:r>
              <a:rPr lang="en-IN" sz="6000" b="0" dirty="0">
                <a:solidFill>
                  <a:schemeClr val="tx1"/>
                </a:solidFill>
                <a:latin typeface="Times New Roman" pitchFamily="18" charset="0"/>
                <a:cs typeface="Times New Roman" pitchFamily="18" charset="0"/>
              </a:rPr>
              <a:t>Experimental Setup</a:t>
            </a:r>
          </a:p>
        </p:txBody>
      </p:sp>
    </p:spTree>
    <p:extLst>
      <p:ext uri="{BB962C8B-B14F-4D97-AF65-F5344CB8AC3E}">
        <p14:creationId xmlns:p14="http://schemas.microsoft.com/office/powerpoint/2010/main" val="574397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a:t>3</a:t>
            </a:r>
          </a:p>
        </p:txBody>
      </p:sp>
      <p:sp>
        <p:nvSpPr>
          <p:cNvPr id="2" name="Title 1"/>
          <p:cNvSpPr>
            <a:spLocks noGrp="1"/>
          </p:cNvSpPr>
          <p:nvPr>
            <p:ph type="ctrTitle"/>
          </p:nvPr>
        </p:nvSpPr>
        <p:spPr>
          <a:xfrm>
            <a:off x="228600" y="152400"/>
            <a:ext cx="8429684" cy="1470025"/>
          </a:xfrm>
        </p:spPr>
        <p:txBody>
          <a:bodyPr>
            <a:normAutofit/>
          </a:bodyPr>
          <a:lstStyle/>
          <a:p>
            <a:pPr algn="ctr"/>
            <a:r>
              <a:rPr lang="en-IN" sz="6000" b="0" dirty="0">
                <a:solidFill>
                  <a:schemeClr val="tx1"/>
                </a:solidFill>
                <a:latin typeface="Times New Roman" pitchFamily="18" charset="0"/>
                <a:cs typeface="Times New Roman" pitchFamily="18" charset="0"/>
              </a:rPr>
              <a:t>Database</a:t>
            </a:r>
          </a:p>
        </p:txBody>
      </p:sp>
      <p:sp>
        <p:nvSpPr>
          <p:cNvPr id="3" name="TextBox 2">
            <a:extLst>
              <a:ext uri="{FF2B5EF4-FFF2-40B4-BE49-F238E27FC236}">
                <a16:creationId xmlns:a16="http://schemas.microsoft.com/office/drawing/2014/main" id="{9B9E18C2-BEBD-1872-E907-DB6AD32A5025}"/>
              </a:ext>
            </a:extLst>
          </p:cNvPr>
          <p:cNvSpPr txBox="1"/>
          <p:nvPr/>
        </p:nvSpPr>
        <p:spPr>
          <a:xfrm>
            <a:off x="762000" y="1565593"/>
            <a:ext cx="8001000" cy="1477328"/>
          </a:xfrm>
          <a:prstGeom prst="rect">
            <a:avLst/>
          </a:prstGeom>
          <a:noFill/>
        </p:spPr>
        <p:txBody>
          <a:bodyPr wrap="square" rtlCol="0">
            <a:spAutoFit/>
          </a:bodyPr>
          <a:lstStyle/>
          <a:p>
            <a:r>
              <a:rPr lang="en-US" b="0" i="0" dirty="0">
                <a:solidFill>
                  <a:srgbClr val="202124"/>
                </a:solidFill>
                <a:effectLst/>
                <a:latin typeface="arial" panose="020B0604020202020204" pitchFamily="34" charset="0"/>
              </a:rPr>
              <a:t>In an e-commerce application, the main purpose of a database is </a:t>
            </a:r>
            <a:r>
              <a:rPr lang="en-US" i="0" dirty="0">
                <a:solidFill>
                  <a:srgbClr val="202124"/>
                </a:solidFill>
                <a:effectLst/>
                <a:latin typeface="arial" panose="020B0604020202020204" pitchFamily="34" charset="0"/>
              </a:rPr>
              <a:t>to store information for retrieving the product details, customer information, track transactions, and further, maintain the inventory</a:t>
            </a:r>
            <a:r>
              <a:rPr lang="en-US" b="0" i="0" dirty="0">
                <a:solidFill>
                  <a:srgbClr val="202124"/>
                </a:solidFill>
                <a:effectLst/>
                <a:latin typeface="arial" panose="020B0604020202020204" pitchFamily="34" charset="0"/>
              </a:rPr>
              <a:t>.</a:t>
            </a:r>
          </a:p>
          <a:p>
            <a:r>
              <a:rPr lang="en-US" dirty="0">
                <a:solidFill>
                  <a:srgbClr val="202124"/>
                </a:solidFill>
                <a:latin typeface="arial" panose="020B0604020202020204" pitchFamily="34" charset="0"/>
              </a:rPr>
              <a:t>In this project we have used SQL that is Structured Query Language for storing and retrieving data.</a:t>
            </a:r>
            <a:endParaRPr lang="en-IN" dirty="0"/>
          </a:p>
        </p:txBody>
      </p:sp>
    </p:spTree>
    <p:extLst>
      <p:ext uri="{BB962C8B-B14F-4D97-AF65-F5344CB8AC3E}">
        <p14:creationId xmlns:p14="http://schemas.microsoft.com/office/powerpoint/2010/main" val="3891321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a:t>13</a:t>
            </a:r>
          </a:p>
        </p:txBody>
      </p:sp>
      <p:sp>
        <p:nvSpPr>
          <p:cNvPr id="2" name="Title 1"/>
          <p:cNvSpPr>
            <a:spLocks noGrp="1"/>
          </p:cNvSpPr>
          <p:nvPr>
            <p:ph type="ctrTitle"/>
          </p:nvPr>
        </p:nvSpPr>
        <p:spPr>
          <a:xfrm>
            <a:off x="762000" y="152400"/>
            <a:ext cx="7772400" cy="838200"/>
          </a:xfrm>
        </p:spPr>
        <p:txBody>
          <a:bodyPr>
            <a:noAutofit/>
          </a:bodyPr>
          <a:lstStyle/>
          <a:p>
            <a:pPr algn="ctr"/>
            <a:r>
              <a:rPr lang="en-IN" sz="6000" dirty="0">
                <a:solidFill>
                  <a:schemeClr val="tx1"/>
                </a:solidFill>
                <a:latin typeface="Times New Roman" pitchFamily="18" charset="0"/>
                <a:cs typeface="Times New Roman" pitchFamily="18" charset="0"/>
              </a:rPr>
              <a:t>Result &amp; Conclusion</a:t>
            </a:r>
            <a:endParaRPr lang="en-IN" sz="6000" b="0" dirty="0">
              <a:solidFill>
                <a:schemeClr val="tx1"/>
              </a:solidFill>
              <a:latin typeface="Times New Roman" pitchFamily="18" charset="0"/>
              <a:cs typeface="Times New Roman" pitchFamily="18" charset="0"/>
            </a:endParaRPr>
          </a:p>
        </p:txBody>
      </p:sp>
      <p:sp>
        <p:nvSpPr>
          <p:cNvPr id="3" name="Rectangle 2"/>
          <p:cNvSpPr/>
          <p:nvPr/>
        </p:nvSpPr>
        <p:spPr>
          <a:xfrm>
            <a:off x="609600" y="1524000"/>
            <a:ext cx="8001000" cy="1569660"/>
          </a:xfrm>
          <a:prstGeom prst="rect">
            <a:avLst/>
          </a:prstGeom>
        </p:spPr>
        <p:txBody>
          <a:bodyPr wrap="square">
            <a:spAutoFit/>
          </a:bodyPr>
          <a:lstStyle/>
          <a:p>
            <a:pPr algn="just">
              <a:buFont typeface="Arial" pitchFamily="34" charset="0"/>
              <a:buChar char="•"/>
            </a:pPr>
            <a:r>
              <a:rPr lang="en-US" sz="2400" dirty="0">
                <a:latin typeface="Times New Roman" pitchFamily="18" charset="0"/>
                <a:cs typeface="Times New Roman" pitchFamily="18" charset="0"/>
              </a:rPr>
              <a:t>This project will help both seller and buyer to sell their product easily and effectively whereas the buyer will be able to get the best deals and details regarding the nearest store available across the defined domain.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a:t>13</a:t>
            </a:r>
          </a:p>
        </p:txBody>
      </p:sp>
      <p:sp>
        <p:nvSpPr>
          <p:cNvPr id="3" name="Rectangle 2"/>
          <p:cNvSpPr/>
          <p:nvPr/>
        </p:nvSpPr>
        <p:spPr>
          <a:xfrm>
            <a:off x="118004" y="202585"/>
            <a:ext cx="8001000" cy="461665"/>
          </a:xfrm>
          <a:prstGeom prst="rect">
            <a:avLst/>
          </a:prstGeom>
        </p:spPr>
        <p:txBody>
          <a:bodyPr wrap="square">
            <a:spAutoFit/>
          </a:bodyPr>
          <a:lstStyle/>
          <a:p>
            <a:pPr algn="just">
              <a:buFont typeface="Arial" pitchFamily="34" charset="0"/>
              <a:buChar char="•"/>
            </a:pPr>
            <a:r>
              <a:rPr lang="en-US" sz="2400" dirty="0">
                <a:latin typeface="Times New Roman" pitchFamily="18" charset="0"/>
                <a:cs typeface="Times New Roman" pitchFamily="18" charset="0"/>
              </a:rPr>
              <a:t>Snapshot with description</a:t>
            </a:r>
          </a:p>
        </p:txBody>
      </p:sp>
      <p:pic>
        <p:nvPicPr>
          <p:cNvPr id="22" name="Picture 21" descr="Graphical user interface, text, application">
            <a:extLst>
              <a:ext uri="{FF2B5EF4-FFF2-40B4-BE49-F238E27FC236}">
                <a16:creationId xmlns:a16="http://schemas.microsoft.com/office/drawing/2014/main" id="{34C6FD5E-24D9-C430-3605-51A02F904C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07280" y="609600"/>
            <a:ext cx="4118716" cy="2316778"/>
          </a:xfrm>
          <a:prstGeom prst="rect">
            <a:avLst/>
          </a:prstGeom>
        </p:spPr>
      </p:pic>
      <p:pic>
        <p:nvPicPr>
          <p:cNvPr id="24" name="Picture 23" descr="Graphical user interface, application, website">
            <a:extLst>
              <a:ext uri="{FF2B5EF4-FFF2-40B4-BE49-F238E27FC236}">
                <a16:creationId xmlns:a16="http://schemas.microsoft.com/office/drawing/2014/main" id="{884BB54E-B527-3A29-2B03-B67DB7C88C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3124200"/>
            <a:ext cx="4389650" cy="2469178"/>
          </a:xfrm>
          <a:prstGeom prst="rect">
            <a:avLst/>
          </a:prstGeom>
        </p:spPr>
      </p:pic>
      <p:sp>
        <p:nvSpPr>
          <p:cNvPr id="25" name="Rectangle 24">
            <a:extLst>
              <a:ext uri="{FF2B5EF4-FFF2-40B4-BE49-F238E27FC236}">
                <a16:creationId xmlns:a16="http://schemas.microsoft.com/office/drawing/2014/main" id="{6253A860-C7C0-27FF-A385-A226DB929BBC}"/>
              </a:ext>
            </a:extLst>
          </p:cNvPr>
          <p:cNvSpPr/>
          <p:nvPr/>
        </p:nvSpPr>
        <p:spPr>
          <a:xfrm>
            <a:off x="6553200" y="224730"/>
            <a:ext cx="8001000" cy="400110"/>
          </a:xfrm>
          <a:prstGeom prst="rect">
            <a:avLst/>
          </a:prstGeom>
        </p:spPr>
        <p:txBody>
          <a:bodyPr wrap="square">
            <a:spAutoFit/>
          </a:bodyPr>
          <a:lstStyle/>
          <a:p>
            <a:pPr algn="just"/>
            <a:r>
              <a:rPr lang="en-US" sz="2000" dirty="0">
                <a:latin typeface="Times New Roman" pitchFamily="18" charset="0"/>
                <a:cs typeface="Times New Roman" pitchFamily="18" charset="0"/>
              </a:rPr>
              <a:t>Home Page</a:t>
            </a:r>
          </a:p>
        </p:txBody>
      </p:sp>
      <p:sp>
        <p:nvSpPr>
          <p:cNvPr id="26" name="Rectangle 25">
            <a:extLst>
              <a:ext uri="{FF2B5EF4-FFF2-40B4-BE49-F238E27FC236}">
                <a16:creationId xmlns:a16="http://schemas.microsoft.com/office/drawing/2014/main" id="{6943DBB5-A6A6-9420-CC12-85F46603E44B}"/>
              </a:ext>
            </a:extLst>
          </p:cNvPr>
          <p:cNvSpPr/>
          <p:nvPr/>
        </p:nvSpPr>
        <p:spPr>
          <a:xfrm>
            <a:off x="1447800" y="2726323"/>
            <a:ext cx="8001000" cy="400110"/>
          </a:xfrm>
          <a:prstGeom prst="rect">
            <a:avLst/>
          </a:prstGeom>
        </p:spPr>
        <p:txBody>
          <a:bodyPr wrap="square">
            <a:spAutoFit/>
          </a:bodyPr>
          <a:lstStyle/>
          <a:p>
            <a:pPr algn="just"/>
            <a:r>
              <a:rPr lang="en-US" sz="2000" dirty="0">
                <a:latin typeface="Times New Roman" pitchFamily="18" charset="0"/>
                <a:cs typeface="Times New Roman" pitchFamily="18" charset="0"/>
              </a:rPr>
              <a:t>Brands Section</a:t>
            </a:r>
          </a:p>
        </p:txBody>
      </p:sp>
    </p:spTree>
    <p:extLst>
      <p:ext uri="{BB962C8B-B14F-4D97-AF65-F5344CB8AC3E}">
        <p14:creationId xmlns:p14="http://schemas.microsoft.com/office/powerpoint/2010/main" val="3755170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548</TotalTime>
  <Words>711</Words>
  <Application>Microsoft Office PowerPoint</Application>
  <PresentationFormat>On-screen Show (4:3)</PresentationFormat>
  <Paragraphs>79</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vt:lpstr>
      <vt:lpstr>Calibri</vt:lpstr>
      <vt:lpstr>Franklin Gothic Book</vt:lpstr>
      <vt:lpstr>Perpetua</vt:lpstr>
      <vt:lpstr>Times New Roman</vt:lpstr>
      <vt:lpstr>Wingdings 2</vt:lpstr>
      <vt:lpstr>Equity</vt:lpstr>
      <vt:lpstr>E – Commerce Website For Shopping Malls And Marts</vt:lpstr>
      <vt:lpstr>Introduction about Project</vt:lpstr>
      <vt:lpstr>Application Area</vt:lpstr>
      <vt:lpstr>Literature Review </vt:lpstr>
      <vt:lpstr>Methodology</vt:lpstr>
      <vt:lpstr>Experimental Setup</vt:lpstr>
      <vt:lpstr>Database</vt:lpstr>
      <vt:lpstr>Result &amp; Conclusion</vt:lpstr>
      <vt:lpstr>PowerPoint Presentation</vt:lpstr>
      <vt:lpstr>PowerPoint Presentation</vt:lpstr>
      <vt:lpstr>References </vt:lpstr>
      <vt:lpstr>Paper Publication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dc:creator>Raj</dc:creator>
  <cp:lastModifiedBy>ranjanmudit41100@gmail.com</cp:lastModifiedBy>
  <cp:revision>137</cp:revision>
  <dcterms:created xsi:type="dcterms:W3CDTF">2012-01-24T13:52:50Z</dcterms:created>
  <dcterms:modified xsi:type="dcterms:W3CDTF">2023-01-23T18:33:20Z</dcterms:modified>
</cp:coreProperties>
</file>