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5" r:id="rId3"/>
    <p:sldId id="266" r:id="rId4"/>
    <p:sldId id="284" r:id="rId5"/>
    <p:sldId id="282" r:id="rId6"/>
    <p:sldId id="283" r:id="rId7"/>
    <p:sldId id="268" r:id="rId8"/>
    <p:sldId id="269" r:id="rId9"/>
    <p:sldId id="270" r:id="rId10"/>
    <p:sldId id="257" r:id="rId11"/>
    <p:sldId id="258" r:id="rId12"/>
    <p:sldId id="262" r:id="rId13"/>
    <p:sldId id="271" r:id="rId14"/>
    <p:sldId id="287" r:id="rId15"/>
    <p:sldId id="259" r:id="rId16"/>
    <p:sldId id="263" r:id="rId17"/>
    <p:sldId id="264" r:id="rId18"/>
    <p:sldId id="290" r:id="rId19"/>
    <p:sldId id="288" r:id="rId20"/>
    <p:sldId id="289" r:id="rId21"/>
    <p:sldId id="273" r:id="rId22"/>
    <p:sldId id="274" r:id="rId23"/>
    <p:sldId id="272" r:id="rId24"/>
    <p:sldId id="279" r:id="rId25"/>
    <p:sldId id="281" r:id="rId26"/>
    <p:sldId id="280" r:id="rId27"/>
    <p:sldId id="276" r:id="rId28"/>
    <p:sldId id="292" r:id="rId29"/>
    <p:sldId id="277" r:id="rId30"/>
    <p:sldId id="291"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B6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80" autoAdjust="0"/>
  </p:normalViewPr>
  <p:slideViewPr>
    <p:cSldViewPr snapToGrid="0">
      <p:cViewPr varScale="1">
        <p:scale>
          <a:sx n="68" d="100"/>
          <a:sy n="68" d="100"/>
        </p:scale>
        <p:origin x="780" y="72"/>
      </p:cViewPr>
      <p:guideLst/>
    </p:cSldViewPr>
  </p:slideViewPr>
  <p:outlineViewPr>
    <p:cViewPr>
      <p:scale>
        <a:sx n="33" d="100"/>
        <a:sy n="33" d="100"/>
      </p:scale>
      <p:origin x="0" y="-414"/>
    </p:cViewPr>
  </p:outlin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2B85FDF4-E0C8-49F8-9E56-70D7718B3233}" type="datetimeFigureOut">
              <a:rPr lang="en-IN" smtClean="0"/>
              <a:t>17-04-2018</a:t>
            </a:fld>
            <a:endParaRPr lang="en-IN"/>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7A2CBCBD-8FA8-42E0-B350-44569039343C}" type="slidenum">
              <a:rPr lang="en-IN" smtClean="0"/>
              <a:t>‹#›</a:t>
            </a:fld>
            <a:endParaRPr lang="en-IN"/>
          </a:p>
        </p:txBody>
      </p:sp>
    </p:spTree>
    <p:extLst>
      <p:ext uri="{BB962C8B-B14F-4D97-AF65-F5344CB8AC3E}">
        <p14:creationId xmlns:p14="http://schemas.microsoft.com/office/powerpoint/2010/main" val="354791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2CBCBD-8FA8-42E0-B350-44569039343C}" type="slidenum">
              <a:rPr lang="en-IN" smtClean="0"/>
              <a:t>1</a:t>
            </a:fld>
            <a:endParaRPr lang="en-IN"/>
          </a:p>
        </p:txBody>
      </p:sp>
    </p:spTree>
    <p:extLst>
      <p:ext uri="{BB962C8B-B14F-4D97-AF65-F5344CB8AC3E}">
        <p14:creationId xmlns:p14="http://schemas.microsoft.com/office/powerpoint/2010/main" val="204868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2CBCBD-8FA8-42E0-B350-44569039343C}" type="slidenum">
              <a:rPr lang="en-IN" smtClean="0"/>
              <a:t>12</a:t>
            </a:fld>
            <a:endParaRPr lang="en-IN"/>
          </a:p>
        </p:txBody>
      </p:sp>
    </p:spTree>
    <p:extLst>
      <p:ext uri="{BB962C8B-B14F-4D97-AF65-F5344CB8AC3E}">
        <p14:creationId xmlns:p14="http://schemas.microsoft.com/office/powerpoint/2010/main" val="73109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2CBCBD-8FA8-42E0-B350-44569039343C}" type="slidenum">
              <a:rPr lang="en-IN" smtClean="0"/>
              <a:t>13</a:t>
            </a:fld>
            <a:endParaRPr lang="en-IN"/>
          </a:p>
        </p:txBody>
      </p:sp>
    </p:spTree>
    <p:extLst>
      <p:ext uri="{BB962C8B-B14F-4D97-AF65-F5344CB8AC3E}">
        <p14:creationId xmlns:p14="http://schemas.microsoft.com/office/powerpoint/2010/main" val="34571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2CBCBD-8FA8-42E0-B350-44569039343C}" type="slidenum">
              <a:rPr lang="en-IN" smtClean="0"/>
              <a:t>16</a:t>
            </a:fld>
            <a:endParaRPr lang="en-IN"/>
          </a:p>
        </p:txBody>
      </p:sp>
    </p:spTree>
    <p:extLst>
      <p:ext uri="{BB962C8B-B14F-4D97-AF65-F5344CB8AC3E}">
        <p14:creationId xmlns:p14="http://schemas.microsoft.com/office/powerpoint/2010/main" val="34674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ucananalytics.com/" TargetMode="External"/><Relationship Id="rId7" Type="http://schemas.openxmlformats.org/officeDocument/2006/relationships/hyperlink" Target="http://www.stackoverflow.com/" TargetMode="External"/><Relationship Id="rId2" Type="http://schemas.openxmlformats.org/officeDocument/2006/relationships/hyperlink" Target="http://www.mtcbus.org/" TargetMode="External"/><Relationship Id="rId1" Type="http://schemas.openxmlformats.org/officeDocument/2006/relationships/slideLayout" Target="../slideLayouts/slideLayout2.xml"/><Relationship Id="rId6" Type="http://schemas.openxmlformats.org/officeDocument/2006/relationships/hyperlink" Target="https://shiny.rstudio.com/" TargetMode="External"/><Relationship Id="rId5" Type="http://schemas.openxmlformats.org/officeDocument/2006/relationships/hyperlink" Target="https://php.net/" TargetMode="External"/><Relationship Id="rId4" Type="http://schemas.openxmlformats.org/officeDocument/2006/relationships/hyperlink" Target="https://www.cran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4" name="Rectangle 3"/>
          <p:cNvSpPr/>
          <p:nvPr/>
        </p:nvSpPr>
        <p:spPr>
          <a:xfrm>
            <a:off x="-4445" y="-20319"/>
            <a:ext cx="12200890" cy="4804354"/>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 Box 4"/>
          <p:cNvSpPr txBox="1"/>
          <p:nvPr/>
        </p:nvSpPr>
        <p:spPr>
          <a:xfrm>
            <a:off x="1524000" y="676091"/>
            <a:ext cx="9143997" cy="3600986"/>
          </a:xfrm>
          <a:prstGeom prst="rect">
            <a:avLst/>
          </a:prstGeom>
          <a:noFill/>
        </p:spPr>
        <p:txBody>
          <a:bodyPr wrap="square" rtlCol="0">
            <a:spAutoFit/>
          </a:bodyPr>
          <a:lstStyle/>
          <a:p>
            <a:pPr algn="ctr"/>
            <a:r>
              <a:rPr lang="en-US" sz="6000" dirty="0">
                <a:solidFill>
                  <a:schemeClr val="bg1"/>
                </a:solidFill>
                <a:latin typeface="Raleway ExtraBold" panose="020B0903030101060003" charset="0"/>
              </a:rPr>
              <a:t>SMART TRANSIT SYSTEM</a:t>
            </a:r>
          </a:p>
          <a:p>
            <a:pPr algn="ctr"/>
            <a:r>
              <a:rPr lang="en-US" sz="3600" dirty="0">
                <a:solidFill>
                  <a:schemeClr val="bg1"/>
                </a:solidFill>
                <a:latin typeface="Raleway ExtraBold" panose="020B0903030101060003" charset="0"/>
              </a:rPr>
              <a:t> A boon for Smart Cities</a:t>
            </a:r>
          </a:p>
          <a:p>
            <a:pPr algn="ctr"/>
            <a:endParaRPr lang="en-US" sz="3600" dirty="0">
              <a:solidFill>
                <a:schemeClr val="bg1"/>
              </a:solidFill>
              <a:latin typeface="Raleway ExtraBold" panose="020B0903030101060003" charset="0"/>
            </a:endParaRPr>
          </a:p>
          <a:p>
            <a:pPr algn="ctr"/>
            <a:r>
              <a:rPr lang="en-US" sz="3600" dirty="0">
                <a:solidFill>
                  <a:srgbClr val="434343"/>
                </a:solidFill>
                <a:latin typeface="Raleway ExtraBold" panose="020B0903030101060003" charset="0"/>
              </a:rPr>
              <a:t>RAJALAKSHMI ENGINEERING COLLEGE</a:t>
            </a:r>
          </a:p>
        </p:txBody>
      </p:sp>
      <p:sp>
        <p:nvSpPr>
          <p:cNvPr id="7" name="TextBox 6"/>
          <p:cNvSpPr txBox="1"/>
          <p:nvPr/>
        </p:nvSpPr>
        <p:spPr>
          <a:xfrm>
            <a:off x="1650130" y="5144936"/>
            <a:ext cx="2478156" cy="461665"/>
          </a:xfrm>
          <a:prstGeom prst="rect">
            <a:avLst/>
          </a:prstGeom>
          <a:noFill/>
        </p:spPr>
        <p:txBody>
          <a:bodyPr wrap="square" rtlCol="0">
            <a:spAutoFit/>
          </a:bodyPr>
          <a:lstStyle/>
          <a:p>
            <a:r>
              <a:rPr lang="en-IN" sz="2400" dirty="0">
                <a:solidFill>
                  <a:schemeClr val="bg1">
                    <a:lumMod val="50000"/>
                  </a:schemeClr>
                </a:solidFill>
                <a:latin typeface="Raleway Medium" panose="020B0603030101060003" pitchFamily="34" charset="0"/>
              </a:rPr>
              <a:t>Team Members</a:t>
            </a:r>
          </a:p>
        </p:txBody>
      </p:sp>
      <p:sp>
        <p:nvSpPr>
          <p:cNvPr id="8" name="TextBox 7"/>
          <p:cNvSpPr txBox="1"/>
          <p:nvPr/>
        </p:nvSpPr>
        <p:spPr>
          <a:xfrm>
            <a:off x="8626075" y="5144936"/>
            <a:ext cx="1040296" cy="461665"/>
          </a:xfrm>
          <a:prstGeom prst="rect">
            <a:avLst/>
          </a:prstGeom>
          <a:noFill/>
        </p:spPr>
        <p:txBody>
          <a:bodyPr wrap="square" rtlCol="0">
            <a:spAutoFit/>
          </a:bodyPr>
          <a:lstStyle/>
          <a:p>
            <a:r>
              <a:rPr lang="en-IN" sz="2400" dirty="0">
                <a:solidFill>
                  <a:schemeClr val="bg1">
                    <a:lumMod val="50000"/>
                  </a:schemeClr>
                </a:solidFill>
                <a:latin typeface="Raleway Medium" panose="020B0603030101060003" pitchFamily="34" charset="0"/>
              </a:rPr>
              <a:t>Guide</a:t>
            </a:r>
          </a:p>
        </p:txBody>
      </p:sp>
      <p:sp>
        <p:nvSpPr>
          <p:cNvPr id="10" name="TextBox 9"/>
          <p:cNvSpPr txBox="1"/>
          <p:nvPr/>
        </p:nvSpPr>
        <p:spPr>
          <a:xfrm>
            <a:off x="1148655" y="5623391"/>
            <a:ext cx="3481105" cy="707886"/>
          </a:xfrm>
          <a:prstGeom prst="rect">
            <a:avLst/>
          </a:prstGeom>
          <a:noFill/>
        </p:spPr>
        <p:txBody>
          <a:bodyPr wrap="square" rtlCol="0">
            <a:spAutoFit/>
          </a:bodyPr>
          <a:lstStyle/>
          <a:p>
            <a:pPr algn="ctr"/>
            <a:r>
              <a:rPr lang="en-IN" sz="2000" dirty="0">
                <a:latin typeface="Raleway Medium" panose="020B0603030101060003" pitchFamily="34" charset="0"/>
              </a:rPr>
              <a:t>S. Vignesh babu</a:t>
            </a:r>
          </a:p>
          <a:p>
            <a:pPr algn="ctr"/>
            <a:r>
              <a:rPr lang="en-IN" sz="2000" dirty="0">
                <a:latin typeface="Raleway Medium" panose="020B0603030101060003" pitchFamily="34" charset="0"/>
              </a:rPr>
              <a:t>M. Varun</a:t>
            </a:r>
          </a:p>
        </p:txBody>
      </p:sp>
      <p:sp>
        <p:nvSpPr>
          <p:cNvPr id="11" name="TextBox 10"/>
          <p:cNvSpPr txBox="1"/>
          <p:nvPr/>
        </p:nvSpPr>
        <p:spPr>
          <a:xfrm>
            <a:off x="7465478" y="5637459"/>
            <a:ext cx="3361489" cy="646331"/>
          </a:xfrm>
          <a:prstGeom prst="rect">
            <a:avLst/>
          </a:prstGeom>
          <a:noFill/>
        </p:spPr>
        <p:txBody>
          <a:bodyPr wrap="square" rtlCol="0">
            <a:spAutoFit/>
          </a:bodyPr>
          <a:lstStyle/>
          <a:p>
            <a:pPr algn="ctr"/>
            <a:r>
              <a:rPr lang="en-IN" sz="2000" dirty="0">
                <a:latin typeface="Raleway Medium" panose="020B0603030101060003" pitchFamily="34" charset="0"/>
              </a:rPr>
              <a:t>Dr. K. Devaki</a:t>
            </a:r>
          </a:p>
          <a:p>
            <a:pPr algn="ctr"/>
            <a:r>
              <a:rPr lang="en-IN" sz="1600" dirty="0">
                <a:latin typeface="Raleway Medium" panose="020B0603030101060003" pitchFamily="34" charset="0"/>
              </a:rPr>
              <a:t>Professor</a:t>
            </a:r>
          </a:p>
        </p:txBody>
      </p:sp>
      <p:cxnSp>
        <p:nvCxnSpPr>
          <p:cNvPr id="13" name="Straight Connector 12"/>
          <p:cNvCxnSpPr>
            <a:stCxn id="4" idx="2"/>
          </p:cNvCxnSpPr>
          <p:nvPr/>
        </p:nvCxnSpPr>
        <p:spPr>
          <a:xfrm>
            <a:off x="6096000" y="4784034"/>
            <a:ext cx="0" cy="2052000"/>
          </a:xfrm>
          <a:prstGeom prst="line">
            <a:avLst/>
          </a:prstGeom>
          <a:ln w="31750">
            <a:solidFill>
              <a:schemeClr val="bg1">
                <a:lumMod val="95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Component</a:t>
            </a:r>
            <a:r>
              <a:rPr lang="en-US" dirty="0">
                <a:latin typeface="Raleway ExtraBold" panose="020B0903030101060003" charset="0"/>
              </a:rPr>
              <a:t> </a:t>
            </a:r>
            <a:r>
              <a:rPr lang="en-US" dirty="0">
                <a:solidFill>
                  <a:srgbClr val="434343"/>
                </a:solidFill>
                <a:latin typeface="Raleway ExtraBold" panose="020B0903030101060003" charset="0"/>
              </a:rPr>
              <a:t>Description</a:t>
            </a:r>
          </a:p>
        </p:txBody>
      </p:sp>
      <p:sp>
        <p:nvSpPr>
          <p:cNvPr id="4" name="Oval 3"/>
          <p:cNvSpPr/>
          <p:nvPr/>
        </p:nvSpPr>
        <p:spPr>
          <a:xfrm>
            <a:off x="1362710" y="2510790"/>
            <a:ext cx="1414145" cy="1414145"/>
          </a:xfrm>
          <a:prstGeom prst="ellipse">
            <a:avLst/>
          </a:prstGeom>
          <a:noFill/>
          <a:ln w="41275" cmpd="sng">
            <a:solidFill>
              <a:srgbClr val="FFB6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1833880" y="2739390"/>
            <a:ext cx="624840" cy="922020"/>
          </a:xfrm>
          <a:prstGeom prst="rect">
            <a:avLst/>
          </a:prstGeom>
          <a:noFill/>
        </p:spPr>
        <p:txBody>
          <a:bodyPr wrap="square" rtlCol="0">
            <a:spAutoFit/>
          </a:bodyPr>
          <a:lstStyle/>
          <a:p>
            <a:r>
              <a:rPr lang="en-IN" altLang="en-US" sz="5400">
                <a:solidFill>
                  <a:srgbClr val="FFB600"/>
                </a:solidFill>
                <a:latin typeface="Raleway SemiBold" panose="020B0703030101060003" charset="0"/>
              </a:rPr>
              <a:t>1</a:t>
            </a:r>
          </a:p>
        </p:txBody>
      </p:sp>
      <p:sp>
        <p:nvSpPr>
          <p:cNvPr id="10" name="Text Box 9"/>
          <p:cNvSpPr txBox="1"/>
          <p:nvPr/>
        </p:nvSpPr>
        <p:spPr>
          <a:xfrm>
            <a:off x="1179292" y="4197350"/>
            <a:ext cx="1934015" cy="707886"/>
          </a:xfrm>
          <a:prstGeom prst="rect">
            <a:avLst/>
          </a:prstGeom>
          <a:noFill/>
        </p:spPr>
        <p:txBody>
          <a:bodyPr wrap="square" rtlCol="0">
            <a:spAutoFit/>
          </a:bodyPr>
          <a:lstStyle/>
          <a:p>
            <a:r>
              <a:rPr lang="en-IN" altLang="en-US" sz="2000" dirty="0">
                <a:solidFill>
                  <a:srgbClr val="434343"/>
                </a:solidFill>
                <a:latin typeface="Raleway SemiBold" panose="020B0703030101060003" charset="0"/>
              </a:rPr>
              <a:t>Bus Proximity Identification</a:t>
            </a:r>
          </a:p>
        </p:txBody>
      </p:sp>
      <p:sp>
        <p:nvSpPr>
          <p:cNvPr id="11" name="Text Box 10"/>
          <p:cNvSpPr txBox="1"/>
          <p:nvPr/>
        </p:nvSpPr>
        <p:spPr>
          <a:xfrm>
            <a:off x="5366947" y="4197350"/>
            <a:ext cx="1290369" cy="707886"/>
          </a:xfrm>
          <a:prstGeom prst="rect">
            <a:avLst/>
          </a:prstGeom>
          <a:noFill/>
        </p:spPr>
        <p:txBody>
          <a:bodyPr wrap="square" rtlCol="0">
            <a:spAutoFit/>
          </a:bodyPr>
          <a:lstStyle/>
          <a:p>
            <a:r>
              <a:rPr lang="en-IN" altLang="en-US" sz="2000" dirty="0">
                <a:solidFill>
                  <a:srgbClr val="434343"/>
                </a:solidFill>
                <a:latin typeface="Raleway SemiBold" panose="020B0703030101060003" charset="0"/>
              </a:rPr>
              <a:t>Booking and AVL</a:t>
            </a:r>
          </a:p>
        </p:txBody>
      </p:sp>
      <p:sp>
        <p:nvSpPr>
          <p:cNvPr id="12" name="Text Box 11"/>
          <p:cNvSpPr txBox="1"/>
          <p:nvPr/>
        </p:nvSpPr>
        <p:spPr>
          <a:xfrm>
            <a:off x="8557577" y="4197350"/>
            <a:ext cx="3039745" cy="1015663"/>
          </a:xfrm>
          <a:prstGeom prst="rect">
            <a:avLst/>
          </a:prstGeom>
          <a:noFill/>
        </p:spPr>
        <p:txBody>
          <a:bodyPr wrap="square" rtlCol="0">
            <a:spAutoFit/>
          </a:bodyPr>
          <a:lstStyle/>
          <a:p>
            <a:pPr algn="ctr"/>
            <a:r>
              <a:rPr lang="en-IN" altLang="en-US" sz="2000" dirty="0">
                <a:solidFill>
                  <a:srgbClr val="434343"/>
                </a:solidFill>
                <a:latin typeface="Raleway SemiBold" panose="020B0703030101060003" charset="0"/>
              </a:rPr>
              <a:t>Bus Frequency Optimization and Data Analysis Interface</a:t>
            </a:r>
          </a:p>
        </p:txBody>
      </p:sp>
      <p:sp>
        <p:nvSpPr>
          <p:cNvPr id="13" name="Oval 12"/>
          <p:cNvSpPr/>
          <p:nvPr/>
        </p:nvSpPr>
        <p:spPr>
          <a:xfrm>
            <a:off x="5281930" y="2510790"/>
            <a:ext cx="1414145" cy="1414145"/>
          </a:xfrm>
          <a:prstGeom prst="ellipse">
            <a:avLst/>
          </a:prstGeom>
          <a:noFill/>
          <a:ln w="41275" cmpd="sng">
            <a:solidFill>
              <a:srgbClr val="FFB6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3"/>
          <p:cNvSpPr txBox="1"/>
          <p:nvPr/>
        </p:nvSpPr>
        <p:spPr>
          <a:xfrm>
            <a:off x="5709285" y="2724785"/>
            <a:ext cx="624840" cy="922020"/>
          </a:xfrm>
          <a:prstGeom prst="rect">
            <a:avLst/>
          </a:prstGeom>
          <a:noFill/>
        </p:spPr>
        <p:txBody>
          <a:bodyPr wrap="square" rtlCol="0">
            <a:spAutoFit/>
          </a:bodyPr>
          <a:lstStyle/>
          <a:p>
            <a:r>
              <a:rPr lang="en-IN" altLang="en-US" sz="5400">
                <a:solidFill>
                  <a:srgbClr val="FFB600"/>
                </a:solidFill>
                <a:latin typeface="Raleway SemiBold" panose="020B0703030101060003" charset="0"/>
              </a:rPr>
              <a:t>2</a:t>
            </a:r>
          </a:p>
        </p:txBody>
      </p:sp>
      <p:sp>
        <p:nvSpPr>
          <p:cNvPr id="17" name="Oval 16"/>
          <p:cNvSpPr/>
          <p:nvPr/>
        </p:nvSpPr>
        <p:spPr>
          <a:xfrm>
            <a:off x="9323070" y="2478405"/>
            <a:ext cx="1414145" cy="1414145"/>
          </a:xfrm>
          <a:prstGeom prst="ellipse">
            <a:avLst/>
          </a:prstGeom>
          <a:noFill/>
          <a:ln w="41275" cmpd="sng">
            <a:solidFill>
              <a:srgbClr val="FFB6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9765030" y="2633980"/>
            <a:ext cx="624840" cy="922020"/>
          </a:xfrm>
          <a:prstGeom prst="rect">
            <a:avLst/>
          </a:prstGeom>
          <a:noFill/>
        </p:spPr>
        <p:txBody>
          <a:bodyPr wrap="square" rtlCol="0">
            <a:spAutoFit/>
          </a:bodyPr>
          <a:lstStyle/>
          <a:p>
            <a:r>
              <a:rPr lang="en-IN" altLang="en-US" sz="5400">
                <a:solidFill>
                  <a:srgbClr val="FFB600"/>
                </a:solidFill>
                <a:latin typeface="Raleway SemiBold" panose="020B0703030101060003" charset="0"/>
              </a:rPr>
              <a:t>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B600"/>
                </a:solidFill>
                <a:latin typeface="Raleway ExtraBold" panose="020B0903030101060003" charset="0"/>
              </a:rPr>
              <a:t>Bus Proximity </a:t>
            </a:r>
            <a:r>
              <a:rPr lang="en-IN" altLang="en-US" dirty="0">
                <a:solidFill>
                  <a:srgbClr val="434343"/>
                </a:solidFill>
                <a:latin typeface="Raleway ExtraBold" panose="020B0903030101060003" charset="0"/>
              </a:rPr>
              <a:t>Identification</a:t>
            </a:r>
          </a:p>
        </p:txBody>
      </p:sp>
      <p:sp>
        <p:nvSpPr>
          <p:cNvPr id="7" name="TextBox 6">
            <a:extLst>
              <a:ext uri="{FF2B5EF4-FFF2-40B4-BE49-F238E27FC236}">
                <a16:creationId xmlns:a16="http://schemas.microsoft.com/office/drawing/2014/main" id="{319F6CDB-AE42-459A-A2C3-68CDA044FDC6}"/>
              </a:ext>
            </a:extLst>
          </p:cNvPr>
          <p:cNvSpPr txBox="1"/>
          <p:nvPr/>
        </p:nvSpPr>
        <p:spPr>
          <a:xfrm>
            <a:off x="904435" y="1716259"/>
            <a:ext cx="10383129" cy="4691092"/>
          </a:xfrm>
          <a:prstGeom prst="rect">
            <a:avLst/>
          </a:prstGeom>
          <a:noFill/>
        </p:spPr>
        <p:txBody>
          <a:bodyPr wrap="square" rtlCol="0">
            <a:spAutoFit/>
          </a:bodyPr>
          <a:lstStyle/>
          <a:p>
            <a:pPr marL="342900" indent="-342900" algn="just">
              <a:spcAft>
                <a:spcPts val="1800"/>
              </a:spcAft>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This component can be accessed by web browser through a touch screen display supported by the Raspberry Pi device or through an app installed in the personal smartphone of the passengers. </a:t>
            </a:r>
          </a:p>
          <a:p>
            <a:pPr marL="342900" indent="-342900" algn="just">
              <a:spcAft>
                <a:spcPts val="1800"/>
              </a:spcAft>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It accepts the boarding and leaving points submitted by the user.</a:t>
            </a:r>
          </a:p>
          <a:p>
            <a:pPr marL="342900" indent="-342900" algn="just">
              <a:spcAft>
                <a:spcPts val="1800"/>
              </a:spcAft>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list of buses which has the matching stops of the boarding point and the leaving point in its route of navigation are shown. </a:t>
            </a:r>
          </a:p>
          <a:p>
            <a:pPr marL="342900" indent="-342900" algn="just">
              <a:spcAft>
                <a:spcPts val="1800"/>
              </a:spcAft>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user can select any one the bus from the list displayed.</a:t>
            </a:r>
          </a:p>
          <a:p>
            <a:pPr marL="342900" indent="-342900" algn="just">
              <a:spcAft>
                <a:spcPts val="1800"/>
              </a:spcAft>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info related to the selected bus which includes the bus’s proximity, number of free seats and estimated arrival time of the bus to the boarding point are displayed to the user</a:t>
            </a:r>
          </a:p>
          <a:p>
            <a:pPr marL="342900" indent="-342900">
              <a:lnSpc>
                <a:spcPct val="150000"/>
              </a:lnSpc>
              <a:buFont typeface="Arial" panose="020B0604020202020204" pitchFamily="34" charset="0"/>
              <a:buChar char="•"/>
            </a:pPr>
            <a:endParaRPr lang="en-IN" dirty="0">
              <a:solidFill>
                <a:schemeClr val="tx1">
                  <a:lumMod val="75000"/>
                  <a:lumOff val="25000"/>
                </a:schemeClr>
              </a:solidFill>
              <a:latin typeface="Raleway" panose="020B05030301010600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B600"/>
                </a:solidFill>
                <a:latin typeface="Raleway ExtraBold" panose="020B0903030101060003" charset="0"/>
              </a:rPr>
              <a:t>Bus Proximity </a:t>
            </a:r>
            <a:r>
              <a:rPr lang="en-IN" altLang="en-US" dirty="0">
                <a:solidFill>
                  <a:srgbClr val="434343"/>
                </a:solidFill>
                <a:latin typeface="Raleway ExtraBold" panose="020B0903030101060003" charset="0"/>
              </a:rPr>
              <a:t>Identification</a:t>
            </a:r>
          </a:p>
        </p:txBody>
      </p:sp>
      <p:sp>
        <p:nvSpPr>
          <p:cNvPr id="17" name="Rectangle 16">
            <a:extLst>
              <a:ext uri="{FF2B5EF4-FFF2-40B4-BE49-F238E27FC236}">
                <a16:creationId xmlns:a16="http://schemas.microsoft.com/office/drawing/2014/main" id="{379F13CA-B8BD-42F5-8B98-DC89805562E4}"/>
              </a:ext>
            </a:extLst>
          </p:cNvPr>
          <p:cNvSpPr/>
          <p:nvPr/>
        </p:nvSpPr>
        <p:spPr>
          <a:xfrm>
            <a:off x="838201" y="1932923"/>
            <a:ext cx="2528252" cy="383482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7">
            <a:extLst>
              <a:ext uri="{FF2B5EF4-FFF2-40B4-BE49-F238E27FC236}">
                <a16:creationId xmlns:a16="http://schemas.microsoft.com/office/drawing/2014/main" id="{27F75EB9-B10F-4041-B070-AE1ADEA88190}"/>
              </a:ext>
            </a:extLst>
          </p:cNvPr>
          <p:cNvSpPr/>
          <p:nvPr/>
        </p:nvSpPr>
        <p:spPr>
          <a:xfrm>
            <a:off x="9616440" y="2574448"/>
            <a:ext cx="1737360" cy="2143697"/>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9">
            <a:extLst>
              <a:ext uri="{FF2B5EF4-FFF2-40B4-BE49-F238E27FC236}">
                <a16:creationId xmlns:a16="http://schemas.microsoft.com/office/drawing/2014/main" id="{54F7778C-5E66-4E0A-90BC-3AA7846D1193}"/>
              </a:ext>
            </a:extLst>
          </p:cNvPr>
          <p:cNvSpPr txBox="1"/>
          <p:nvPr/>
        </p:nvSpPr>
        <p:spPr>
          <a:xfrm>
            <a:off x="1157764" y="2280745"/>
            <a:ext cx="1889125" cy="768350"/>
          </a:xfrm>
          <a:prstGeom prst="rect">
            <a:avLst/>
          </a:prstGeom>
          <a:noFill/>
        </p:spPr>
        <p:txBody>
          <a:bodyPr wrap="square" rtlCol="0">
            <a:spAutoFit/>
          </a:bodyPr>
          <a:lstStyle/>
          <a:p>
            <a:pPr algn="ctr"/>
            <a:r>
              <a:rPr lang="en-IN" altLang="en-US" sz="2200" dirty="0">
                <a:solidFill>
                  <a:srgbClr val="434343"/>
                </a:solidFill>
                <a:latin typeface="Raleway SemiBold" panose="020B0703030101060003" charset="0"/>
              </a:rPr>
              <a:t>Smartphone Display</a:t>
            </a:r>
          </a:p>
        </p:txBody>
      </p:sp>
      <p:sp>
        <p:nvSpPr>
          <p:cNvPr id="20" name="Text Box 10">
            <a:extLst>
              <a:ext uri="{FF2B5EF4-FFF2-40B4-BE49-F238E27FC236}">
                <a16:creationId xmlns:a16="http://schemas.microsoft.com/office/drawing/2014/main" id="{06D14563-0293-43F0-9F57-CB53A4576361}"/>
              </a:ext>
            </a:extLst>
          </p:cNvPr>
          <p:cNvSpPr txBox="1"/>
          <p:nvPr/>
        </p:nvSpPr>
        <p:spPr>
          <a:xfrm>
            <a:off x="4896485" y="2006044"/>
            <a:ext cx="2960370" cy="1107996"/>
          </a:xfrm>
          <a:prstGeom prst="rect">
            <a:avLst/>
          </a:prstGeom>
          <a:noFill/>
        </p:spPr>
        <p:txBody>
          <a:bodyPr wrap="square" rtlCol="0">
            <a:spAutoFit/>
          </a:bodyPr>
          <a:lstStyle/>
          <a:p>
            <a:pPr algn="ctr"/>
            <a:r>
              <a:rPr lang="en-IN" altLang="en-US" sz="2200" dirty="0">
                <a:solidFill>
                  <a:srgbClr val="434343"/>
                </a:solidFill>
                <a:latin typeface="Raleway SemiBold" panose="020B0703030101060003" charset="0"/>
              </a:rPr>
              <a:t>Web Server</a:t>
            </a:r>
          </a:p>
          <a:p>
            <a:pPr algn="ctr"/>
            <a:r>
              <a:rPr lang="en-IN" altLang="en-US" sz="2200" dirty="0">
                <a:solidFill>
                  <a:srgbClr val="434343"/>
                </a:solidFill>
                <a:latin typeface="Raleway" panose="020B0503030101060003" pitchFamily="34" charset="0"/>
              </a:rPr>
              <a:t>Http Request/Response</a:t>
            </a:r>
          </a:p>
        </p:txBody>
      </p:sp>
      <p:sp>
        <p:nvSpPr>
          <p:cNvPr id="21" name="Rectangle 20">
            <a:extLst>
              <a:ext uri="{FF2B5EF4-FFF2-40B4-BE49-F238E27FC236}">
                <a16:creationId xmlns:a16="http://schemas.microsoft.com/office/drawing/2014/main" id="{2D13C358-666D-4E3E-800F-AD989B5F92AC}"/>
              </a:ext>
            </a:extLst>
          </p:cNvPr>
          <p:cNvSpPr/>
          <p:nvPr/>
        </p:nvSpPr>
        <p:spPr>
          <a:xfrm>
            <a:off x="4895215" y="1800665"/>
            <a:ext cx="2961640" cy="422030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Box 11">
            <a:extLst>
              <a:ext uri="{FF2B5EF4-FFF2-40B4-BE49-F238E27FC236}">
                <a16:creationId xmlns:a16="http://schemas.microsoft.com/office/drawing/2014/main" id="{703561B5-38DF-480C-A9A0-782716E11DD1}"/>
              </a:ext>
            </a:extLst>
          </p:cNvPr>
          <p:cNvSpPr txBox="1"/>
          <p:nvPr/>
        </p:nvSpPr>
        <p:spPr>
          <a:xfrm>
            <a:off x="5078095" y="3176179"/>
            <a:ext cx="2719705" cy="2585323"/>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Get Bus numbers matching the source and destination stops</a:t>
            </a:r>
          </a:p>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Get number of free seats</a:t>
            </a:r>
          </a:p>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Get bus proximity </a:t>
            </a:r>
          </a:p>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Get bus latitude and longitude</a:t>
            </a:r>
          </a:p>
        </p:txBody>
      </p:sp>
      <p:sp>
        <p:nvSpPr>
          <p:cNvPr id="23" name="Left-Right Arrow 13">
            <a:extLst>
              <a:ext uri="{FF2B5EF4-FFF2-40B4-BE49-F238E27FC236}">
                <a16:creationId xmlns:a16="http://schemas.microsoft.com/office/drawing/2014/main" id="{2C1C3415-1983-44E4-9B6D-4F1ACD23A0EC}"/>
              </a:ext>
            </a:extLst>
          </p:cNvPr>
          <p:cNvSpPr/>
          <p:nvPr/>
        </p:nvSpPr>
        <p:spPr>
          <a:xfrm>
            <a:off x="3534410" y="2960024"/>
            <a:ext cx="1238885" cy="67945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
        <p:nvSpPr>
          <p:cNvPr id="24" name="Text Box 14">
            <a:extLst>
              <a:ext uri="{FF2B5EF4-FFF2-40B4-BE49-F238E27FC236}">
                <a16:creationId xmlns:a16="http://schemas.microsoft.com/office/drawing/2014/main" id="{37107513-707D-48BE-B19D-6D6351D02468}"/>
              </a:ext>
            </a:extLst>
          </p:cNvPr>
          <p:cNvSpPr txBox="1"/>
          <p:nvPr/>
        </p:nvSpPr>
        <p:spPr>
          <a:xfrm>
            <a:off x="9699379" y="3388671"/>
            <a:ext cx="1598148" cy="830997"/>
          </a:xfrm>
          <a:prstGeom prst="rect">
            <a:avLst/>
          </a:prstGeom>
          <a:noFill/>
        </p:spPr>
        <p:txBody>
          <a:bodyPr wrap="square" rtlCol="0">
            <a:spAutoFit/>
          </a:bodyPr>
          <a:lstStyle/>
          <a:p>
            <a:pPr algn="ctr"/>
            <a:r>
              <a:rPr lang="en-IN" altLang="en-US" sz="2400" dirty="0">
                <a:solidFill>
                  <a:schemeClr val="bg1"/>
                </a:solidFill>
                <a:latin typeface="Raleway SemiBold" panose="020B0703030101060003" charset="0"/>
              </a:rPr>
              <a:t>Database Server</a:t>
            </a:r>
          </a:p>
        </p:txBody>
      </p:sp>
      <p:sp>
        <p:nvSpPr>
          <p:cNvPr id="25" name="Left-Right Arrow 15">
            <a:extLst>
              <a:ext uri="{FF2B5EF4-FFF2-40B4-BE49-F238E27FC236}">
                <a16:creationId xmlns:a16="http://schemas.microsoft.com/office/drawing/2014/main" id="{0897F343-937A-4356-ADAE-477583DC6C7D}"/>
              </a:ext>
            </a:extLst>
          </p:cNvPr>
          <p:cNvSpPr/>
          <p:nvPr/>
        </p:nvSpPr>
        <p:spPr>
          <a:xfrm>
            <a:off x="8041640" y="3049095"/>
            <a:ext cx="1238885" cy="747395"/>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
        <p:nvSpPr>
          <p:cNvPr id="26" name="Text Box 11">
            <a:extLst>
              <a:ext uri="{FF2B5EF4-FFF2-40B4-BE49-F238E27FC236}">
                <a16:creationId xmlns:a16="http://schemas.microsoft.com/office/drawing/2014/main" id="{7116331E-D08C-41D4-A270-A03AF2593E96}"/>
              </a:ext>
            </a:extLst>
          </p:cNvPr>
          <p:cNvSpPr txBox="1"/>
          <p:nvPr/>
        </p:nvSpPr>
        <p:spPr>
          <a:xfrm>
            <a:off x="930799" y="3059573"/>
            <a:ext cx="2343054" cy="2308324"/>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Send latitude and longitude details to </a:t>
            </a:r>
            <a:r>
              <a:rPr lang="en-IN" altLang="en-US" dirty="0">
                <a:solidFill>
                  <a:schemeClr val="tx1">
                    <a:lumMod val="75000"/>
                    <a:lumOff val="25000"/>
                  </a:schemeClr>
                </a:solidFill>
                <a:latin typeface="Raleway Medium" panose="020B0603030101060003" pitchFamily="34" charset="0"/>
              </a:rPr>
              <a:t>Google Maps Directions API.</a:t>
            </a:r>
          </a:p>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Render the location markers in the </a:t>
            </a:r>
            <a:r>
              <a:rPr lang="en-IN" altLang="en-US" dirty="0" err="1">
                <a:solidFill>
                  <a:schemeClr val="bg1">
                    <a:lumMod val="50000"/>
                  </a:schemeClr>
                </a:solidFill>
                <a:latin typeface="Raleway Medium" panose="020B0603030101060003" pitchFamily="34" charset="0"/>
              </a:rPr>
              <a:t>mapView</a:t>
            </a:r>
            <a:r>
              <a:rPr lang="en-IN" altLang="en-US" dirty="0">
                <a:solidFill>
                  <a:schemeClr val="bg1">
                    <a:lumMod val="50000"/>
                  </a:schemeClr>
                </a:solidFill>
                <a:latin typeface="Raleway Medium" panose="020B0603030101060003"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191136"/>
            <a:ext cx="10515600" cy="1325563"/>
          </a:xfrm>
        </p:spPr>
        <p:txBody>
          <a:bodyPr/>
          <a:lstStyle/>
          <a:p>
            <a:r>
              <a:rPr lang="en-US" dirty="0">
                <a:solidFill>
                  <a:srgbClr val="FFB600"/>
                </a:solidFill>
                <a:latin typeface="Raleway ExtraBold" panose="020B0903030101060003" charset="0"/>
              </a:rPr>
              <a:t>Algorithm</a:t>
            </a:r>
            <a:endParaRPr lang="en-US" dirty="0">
              <a:solidFill>
                <a:srgbClr val="434343"/>
              </a:solidFill>
              <a:latin typeface="Raleway ExtraBold" panose="020B0903030101060003" charset="0"/>
            </a:endParaRPr>
          </a:p>
        </p:txBody>
      </p:sp>
      <p:sp>
        <p:nvSpPr>
          <p:cNvPr id="5" name="TextBox 4"/>
          <p:cNvSpPr txBox="1"/>
          <p:nvPr/>
        </p:nvSpPr>
        <p:spPr>
          <a:xfrm>
            <a:off x="852805" y="1415256"/>
            <a:ext cx="10769600" cy="4654929"/>
          </a:xfrm>
          <a:prstGeom prst="rect">
            <a:avLst/>
          </a:prstGeom>
          <a:noFill/>
        </p:spPr>
        <p:txBody>
          <a:bodyPr wrap="square" numCol="1" rtlCol="0">
            <a:spAutoFit/>
          </a:bodyPr>
          <a:lstStyle/>
          <a:p>
            <a:pPr>
              <a:lnSpc>
                <a:spcPct val="150000"/>
              </a:lnSpc>
            </a:pPr>
            <a:r>
              <a:rPr lang="en-IN" sz="2000" dirty="0">
                <a:latin typeface="Raleway SemiBold" panose="020B0703030101060003" pitchFamily="34" charset="0"/>
              </a:rPr>
              <a:t>Input: </a:t>
            </a:r>
            <a:r>
              <a:rPr lang="en-IN" sz="2000" dirty="0">
                <a:solidFill>
                  <a:schemeClr val="tx1">
                    <a:lumMod val="75000"/>
                    <a:lumOff val="25000"/>
                  </a:schemeClr>
                </a:solidFill>
                <a:latin typeface="Raleway" panose="020B0503030101060003" pitchFamily="34" charset="0"/>
              </a:rPr>
              <a:t>Boarding_stop, Destination_stop, Database D</a:t>
            </a:r>
          </a:p>
          <a:p>
            <a:pPr>
              <a:lnSpc>
                <a:spcPct val="150000"/>
              </a:lnSpc>
            </a:pPr>
            <a:r>
              <a:rPr lang="en-IN" sz="2000" dirty="0">
                <a:latin typeface="Raleway SemiBold" panose="020B0703030101060003" pitchFamily="34" charset="0"/>
              </a:rPr>
              <a:t>Globals:</a:t>
            </a:r>
          </a:p>
          <a:p>
            <a:pPr>
              <a:lnSpc>
                <a:spcPct val="150000"/>
              </a:lnSpc>
            </a:pPr>
            <a:r>
              <a:rPr lang="en-IN" sz="2000" dirty="0">
                <a:solidFill>
                  <a:schemeClr val="tx1">
                    <a:lumMod val="75000"/>
                    <a:lumOff val="25000"/>
                  </a:schemeClr>
                </a:solidFill>
                <a:latin typeface="Raleway" panose="020B0503030101060003" pitchFamily="34" charset="0"/>
              </a:rPr>
              <a:t>const Bs: Boarding_stop</a:t>
            </a:r>
          </a:p>
          <a:p>
            <a:pPr>
              <a:lnSpc>
                <a:spcPct val="150000"/>
              </a:lnSpc>
            </a:pPr>
            <a:r>
              <a:rPr lang="en-IN" sz="2000" dirty="0">
                <a:solidFill>
                  <a:schemeClr val="tx1">
                    <a:lumMod val="75000"/>
                    <a:lumOff val="25000"/>
                  </a:schemeClr>
                </a:solidFill>
                <a:latin typeface="Raleway" panose="020B0503030101060003" pitchFamily="34" charset="0"/>
              </a:rPr>
              <a:t>const Ls: Leaving_stop</a:t>
            </a:r>
          </a:p>
          <a:p>
            <a:pPr>
              <a:lnSpc>
                <a:spcPct val="150000"/>
              </a:lnSpc>
            </a:pPr>
            <a:r>
              <a:rPr lang="en-IN" sz="2000" dirty="0">
                <a:solidFill>
                  <a:schemeClr val="tx1">
                    <a:lumMod val="75000"/>
                    <a:lumOff val="25000"/>
                  </a:schemeClr>
                </a:solidFill>
                <a:latin typeface="Raleway" panose="020B0503030101060003" pitchFamily="34" charset="0"/>
              </a:rPr>
              <a:t>const TS: Total number of seats in the bus</a:t>
            </a:r>
          </a:p>
          <a:p>
            <a:pPr>
              <a:lnSpc>
                <a:spcPct val="150000"/>
              </a:lnSpc>
            </a:pPr>
            <a:r>
              <a:rPr lang="en-IN" sz="2000" dirty="0">
                <a:solidFill>
                  <a:schemeClr val="tx1">
                    <a:lumMod val="75000"/>
                    <a:lumOff val="25000"/>
                  </a:schemeClr>
                </a:solidFill>
                <a:latin typeface="Raleway" panose="020B0503030101060003" pitchFamily="34" charset="0"/>
              </a:rPr>
              <a:t>TBC: Total_boarding_count = NULL</a:t>
            </a:r>
          </a:p>
          <a:p>
            <a:pPr>
              <a:lnSpc>
                <a:spcPct val="150000"/>
              </a:lnSpc>
            </a:pPr>
            <a:r>
              <a:rPr lang="en-IN" sz="2000" dirty="0">
                <a:solidFill>
                  <a:schemeClr val="tx1">
                    <a:lumMod val="75000"/>
                    <a:lumOff val="25000"/>
                  </a:schemeClr>
                </a:solidFill>
                <a:latin typeface="Raleway" panose="020B0503030101060003" pitchFamily="34" charset="0"/>
              </a:rPr>
              <a:t>TLC: Total_leaving_count = NULL</a:t>
            </a:r>
          </a:p>
          <a:p>
            <a:pPr>
              <a:lnSpc>
                <a:spcPct val="150000"/>
              </a:lnSpc>
            </a:pPr>
            <a:r>
              <a:rPr lang="en-IN" sz="2000" dirty="0">
                <a:solidFill>
                  <a:schemeClr val="tx1">
                    <a:lumMod val="75000"/>
                    <a:lumOff val="25000"/>
                  </a:schemeClr>
                </a:solidFill>
                <a:latin typeface="Raleway" panose="020B0503030101060003" pitchFamily="34" charset="0"/>
              </a:rPr>
              <a:t>Bc: Boarding_count</a:t>
            </a:r>
          </a:p>
          <a:p>
            <a:pPr>
              <a:lnSpc>
                <a:spcPct val="150000"/>
              </a:lnSpc>
            </a:pPr>
            <a:r>
              <a:rPr lang="en-IN" sz="2000" dirty="0">
                <a:solidFill>
                  <a:schemeClr val="tx1">
                    <a:lumMod val="75000"/>
                    <a:lumOff val="25000"/>
                  </a:schemeClr>
                </a:solidFill>
                <a:latin typeface="Raleway" panose="020B0503030101060003" pitchFamily="34" charset="0"/>
              </a:rPr>
              <a:t>Lc: Leaving_count</a:t>
            </a:r>
          </a:p>
          <a:p>
            <a:pPr>
              <a:lnSpc>
                <a:spcPct val="150000"/>
              </a:lnSpc>
            </a:pPr>
            <a:r>
              <a:rPr lang="en-IN" sz="2000" dirty="0">
                <a:latin typeface="Raleway SemiBold" panose="020B0703030101060003" pitchFamily="34" charset="0"/>
              </a:rPr>
              <a:t>Output: </a:t>
            </a:r>
            <a:r>
              <a:rPr lang="en-IN" sz="2000" dirty="0">
                <a:solidFill>
                  <a:schemeClr val="tx1">
                    <a:lumMod val="75000"/>
                    <a:lumOff val="25000"/>
                  </a:schemeClr>
                </a:solidFill>
                <a:latin typeface="Raleway" panose="020B0503030101060003" pitchFamily="34" charset="0"/>
              </a:rPr>
              <a:t>Free_seats, available in the bus</a:t>
            </a:r>
          </a:p>
        </p:txBody>
      </p:sp>
    </p:spTree>
    <p:extLst>
      <p:ext uri="{BB962C8B-B14F-4D97-AF65-F5344CB8AC3E}">
        <p14:creationId xmlns:p14="http://schemas.microsoft.com/office/powerpoint/2010/main" val="264299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191136"/>
            <a:ext cx="10515600" cy="1325563"/>
          </a:xfrm>
        </p:spPr>
        <p:txBody>
          <a:bodyPr/>
          <a:lstStyle/>
          <a:p>
            <a:r>
              <a:rPr lang="en-US" dirty="0">
                <a:solidFill>
                  <a:srgbClr val="FFB600"/>
                </a:solidFill>
                <a:latin typeface="Raleway ExtraBold" panose="020B0903030101060003" charset="0"/>
              </a:rPr>
              <a:t>Algorithm</a:t>
            </a:r>
            <a:endParaRPr lang="en-US" dirty="0">
              <a:solidFill>
                <a:srgbClr val="434343"/>
              </a:solidFill>
              <a:latin typeface="Raleway ExtraBold" panose="020B0903030101060003" charset="0"/>
            </a:endParaRPr>
          </a:p>
        </p:txBody>
      </p:sp>
      <p:sp>
        <p:nvSpPr>
          <p:cNvPr id="5" name="TextBox 4"/>
          <p:cNvSpPr txBox="1"/>
          <p:nvPr/>
        </p:nvSpPr>
        <p:spPr>
          <a:xfrm>
            <a:off x="852805" y="1401188"/>
            <a:ext cx="4436647" cy="3731599"/>
          </a:xfrm>
          <a:prstGeom prst="rect">
            <a:avLst/>
          </a:prstGeom>
          <a:noFill/>
        </p:spPr>
        <p:txBody>
          <a:bodyPr wrap="square" numCol="1" rtlCol="0">
            <a:spAutoFit/>
          </a:bodyPr>
          <a:lstStyle/>
          <a:p>
            <a:pPr>
              <a:lnSpc>
                <a:spcPct val="150000"/>
              </a:lnSpc>
            </a:pPr>
            <a:r>
              <a:rPr lang="en-IN" sz="2000" dirty="0">
                <a:latin typeface="Raleway SemiBold" panose="020B0703030101060003" pitchFamily="34" charset="0"/>
              </a:rPr>
              <a:t>Method:</a:t>
            </a:r>
          </a:p>
          <a:p>
            <a:pPr>
              <a:lnSpc>
                <a:spcPct val="150000"/>
              </a:lnSpc>
            </a:pPr>
            <a:r>
              <a:rPr lang="en-IN" sz="2000" dirty="0">
                <a:solidFill>
                  <a:schemeClr val="tx1">
                    <a:lumMod val="75000"/>
                    <a:lumOff val="25000"/>
                  </a:schemeClr>
                </a:solidFill>
                <a:latin typeface="Raleway" panose="020B0503030101060003" pitchFamily="34" charset="0"/>
              </a:rPr>
              <a:t>(1)   Fetch the Bc and Lc from the D</a:t>
            </a:r>
          </a:p>
          <a:p>
            <a:pPr>
              <a:lnSpc>
                <a:spcPct val="150000"/>
              </a:lnSpc>
            </a:pPr>
            <a:r>
              <a:rPr lang="en-IN" sz="2000" dirty="0">
                <a:solidFill>
                  <a:schemeClr val="tx1">
                    <a:lumMod val="75000"/>
                    <a:lumOff val="25000"/>
                  </a:schemeClr>
                </a:solidFill>
                <a:latin typeface="Raleway" panose="020B0503030101060003" pitchFamily="34" charset="0"/>
              </a:rPr>
              <a:t>(2)   Calculate sum of Bc and Lc</a:t>
            </a:r>
          </a:p>
          <a:p>
            <a:pPr lvl="1">
              <a:lnSpc>
                <a:spcPct val="150000"/>
              </a:lnSpc>
            </a:pPr>
            <a:r>
              <a:rPr lang="en-IN" sz="2000" dirty="0">
                <a:solidFill>
                  <a:schemeClr val="tx1">
                    <a:lumMod val="75000"/>
                    <a:lumOff val="25000"/>
                  </a:schemeClr>
                </a:solidFill>
                <a:latin typeface="Raleway" panose="020B0503030101060003" pitchFamily="34" charset="0"/>
              </a:rPr>
              <a:t>for (i=1; i&lt;Bs; i++)</a:t>
            </a:r>
          </a:p>
          <a:p>
            <a:pPr lvl="1">
              <a:lnSpc>
                <a:spcPct val="150000"/>
              </a:lnSpc>
            </a:pPr>
            <a:r>
              <a:rPr lang="en-IN" sz="2000" dirty="0">
                <a:solidFill>
                  <a:schemeClr val="tx1">
                    <a:lumMod val="75000"/>
                    <a:lumOff val="25000"/>
                  </a:schemeClr>
                </a:solidFill>
                <a:latin typeface="Raleway" panose="020B0503030101060003" pitchFamily="34" charset="0"/>
              </a:rPr>
              <a:t>TBC = TBC + Bc[i];</a:t>
            </a:r>
          </a:p>
          <a:p>
            <a:pPr lvl="1">
              <a:lnSpc>
                <a:spcPct val="150000"/>
              </a:lnSpc>
            </a:pPr>
            <a:r>
              <a:rPr lang="en-IN" sz="2000" dirty="0">
                <a:solidFill>
                  <a:schemeClr val="tx1">
                    <a:lumMod val="75000"/>
                    <a:lumOff val="25000"/>
                  </a:schemeClr>
                </a:solidFill>
                <a:latin typeface="Raleway" panose="020B0503030101060003" pitchFamily="34" charset="0"/>
              </a:rPr>
              <a:t>TLC = TLC + Lc[i];</a:t>
            </a:r>
          </a:p>
          <a:p>
            <a:pPr>
              <a:lnSpc>
                <a:spcPct val="150000"/>
              </a:lnSpc>
            </a:pPr>
            <a:r>
              <a:rPr lang="en-IN" sz="2000" dirty="0">
                <a:solidFill>
                  <a:schemeClr val="tx1">
                    <a:lumMod val="75000"/>
                    <a:lumOff val="25000"/>
                  </a:schemeClr>
                </a:solidFill>
                <a:latin typeface="Raleway" panose="020B0503030101060003" pitchFamily="34" charset="0"/>
              </a:rPr>
              <a:t>(3)  To calculate the free seats</a:t>
            </a:r>
          </a:p>
          <a:p>
            <a:pPr>
              <a:lnSpc>
                <a:spcPct val="150000"/>
              </a:lnSpc>
            </a:pPr>
            <a:r>
              <a:rPr lang="en-IN" sz="2000" dirty="0">
                <a:solidFill>
                  <a:schemeClr val="tx1">
                    <a:lumMod val="75000"/>
                    <a:lumOff val="25000"/>
                  </a:schemeClr>
                </a:solidFill>
                <a:latin typeface="Raleway" panose="020B0503030101060003" pitchFamily="34" charset="0"/>
              </a:rPr>
              <a:t>       Free_seats = TS – TBC + TLC</a:t>
            </a:r>
          </a:p>
        </p:txBody>
      </p:sp>
      <p:pic>
        <p:nvPicPr>
          <p:cNvPr id="3" name="Picture 2">
            <a:extLst>
              <a:ext uri="{FF2B5EF4-FFF2-40B4-BE49-F238E27FC236}">
                <a16:creationId xmlns:a16="http://schemas.microsoft.com/office/drawing/2014/main" id="{A0960BA3-A5DC-41BA-BF58-C8099CAD9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196" y="2109945"/>
            <a:ext cx="6288259" cy="3022842"/>
          </a:xfrm>
          <a:prstGeom prst="rect">
            <a:avLst/>
          </a:prstGeom>
        </p:spPr>
      </p:pic>
    </p:spTree>
    <p:extLst>
      <p:ext uri="{BB962C8B-B14F-4D97-AF65-F5344CB8AC3E}">
        <p14:creationId xmlns:p14="http://schemas.microsoft.com/office/powerpoint/2010/main" val="404116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B600"/>
                </a:solidFill>
                <a:latin typeface="Raleway ExtraBold" panose="020B0903030101060003" charset="0"/>
              </a:rPr>
              <a:t>Booking and</a:t>
            </a:r>
            <a:r>
              <a:rPr lang="en-IN" altLang="en-US" dirty="0">
                <a:latin typeface="Raleway ExtraBold" panose="020B0903030101060003" charset="0"/>
              </a:rPr>
              <a:t> </a:t>
            </a:r>
            <a:r>
              <a:rPr lang="en-IN" altLang="en-US" dirty="0">
                <a:solidFill>
                  <a:srgbClr val="434343"/>
                </a:solidFill>
                <a:latin typeface="Raleway ExtraBold" panose="020B0903030101060003" charset="0"/>
              </a:rPr>
              <a:t>AVL</a:t>
            </a:r>
          </a:p>
        </p:txBody>
      </p:sp>
      <p:sp>
        <p:nvSpPr>
          <p:cNvPr id="8" name="TextBox 7">
            <a:extLst>
              <a:ext uri="{FF2B5EF4-FFF2-40B4-BE49-F238E27FC236}">
                <a16:creationId xmlns:a16="http://schemas.microsoft.com/office/drawing/2014/main" id="{A28F6816-ACFF-4452-ADCA-BCD1B38C6481}"/>
              </a:ext>
            </a:extLst>
          </p:cNvPr>
          <p:cNvSpPr txBox="1"/>
          <p:nvPr/>
        </p:nvSpPr>
        <p:spPr>
          <a:xfrm>
            <a:off x="942535" y="1589649"/>
            <a:ext cx="10411265" cy="2092881"/>
          </a:xfrm>
          <a:prstGeom prst="rect">
            <a:avLst/>
          </a:prstGeom>
          <a:noFill/>
        </p:spPr>
        <p:txBody>
          <a:bodyPr wrap="square" rtlCol="0">
            <a:spAutoFit/>
          </a:bodyPr>
          <a:lstStyle/>
          <a:p>
            <a:pPr marL="285750" indent="-285750" algn="just">
              <a:spcAft>
                <a:spcPts val="1800"/>
              </a:spcAft>
              <a:buFont typeface="Arial" panose="020B0604020202020204" pitchFamily="34" charset="0"/>
              <a:buChar char="•"/>
            </a:pPr>
            <a:r>
              <a:rPr lang="en-IN" sz="2000" dirty="0">
                <a:latin typeface="Raleway" panose="020B0503030101060003" pitchFamily="34" charset="0"/>
              </a:rPr>
              <a:t>The bus conductor can access this component through the app installed on their smartphone</a:t>
            </a:r>
          </a:p>
          <a:p>
            <a:pPr marL="285750" indent="-285750" algn="just">
              <a:spcAft>
                <a:spcPts val="1800"/>
              </a:spcAft>
              <a:buFont typeface="Arial" panose="020B0604020202020204" pitchFamily="34" charset="0"/>
              <a:buChar char="•"/>
            </a:pPr>
            <a:r>
              <a:rPr lang="en-IN" sz="2000" dirty="0">
                <a:latin typeface="Raleway" panose="020B0503030101060003" pitchFamily="34" charset="0"/>
              </a:rPr>
              <a:t>Login details has to be entered to enter into the booking page.</a:t>
            </a:r>
          </a:p>
          <a:p>
            <a:pPr marL="285750" indent="-285750" algn="just">
              <a:spcAft>
                <a:spcPts val="1800"/>
              </a:spcAft>
              <a:buFont typeface="Arial" panose="020B0604020202020204" pitchFamily="34" charset="0"/>
              <a:buChar char="•"/>
            </a:pPr>
            <a:r>
              <a:rPr lang="en-IN" sz="2000" dirty="0">
                <a:latin typeface="Raleway" panose="020B0503030101060003" pitchFamily="34" charset="0"/>
              </a:rPr>
              <a:t>.The conductor can enter the boarding point, leaving point and number of seats requested by the passenger and has to submit those details</a:t>
            </a:r>
          </a:p>
        </p:txBody>
      </p:sp>
      <p:sp>
        <p:nvSpPr>
          <p:cNvPr id="9" name="TextBox 8">
            <a:extLst>
              <a:ext uri="{FF2B5EF4-FFF2-40B4-BE49-F238E27FC236}">
                <a16:creationId xmlns:a16="http://schemas.microsoft.com/office/drawing/2014/main" id="{A264FF2C-6BD0-40D4-8FF5-B2C19873E536}"/>
              </a:ext>
            </a:extLst>
          </p:cNvPr>
          <p:cNvSpPr txBox="1"/>
          <p:nvPr/>
        </p:nvSpPr>
        <p:spPr>
          <a:xfrm>
            <a:off x="838200" y="3824148"/>
            <a:ext cx="4220308" cy="400110"/>
          </a:xfrm>
          <a:prstGeom prst="rect">
            <a:avLst/>
          </a:prstGeom>
          <a:noFill/>
        </p:spPr>
        <p:txBody>
          <a:bodyPr wrap="square" rtlCol="0">
            <a:spAutoFit/>
          </a:bodyPr>
          <a:lstStyle/>
          <a:p>
            <a:r>
              <a:rPr lang="en-IN" sz="2000" dirty="0">
                <a:latin typeface="Raleway Medium" panose="020B0603030101060003" pitchFamily="34" charset="0"/>
              </a:rPr>
              <a:t>Automatic Vehicle Location (AVL) </a:t>
            </a:r>
          </a:p>
        </p:txBody>
      </p:sp>
      <p:sp>
        <p:nvSpPr>
          <p:cNvPr id="10" name="TextBox 9">
            <a:extLst>
              <a:ext uri="{FF2B5EF4-FFF2-40B4-BE49-F238E27FC236}">
                <a16:creationId xmlns:a16="http://schemas.microsoft.com/office/drawing/2014/main" id="{F55E618F-6F08-4E6F-8FAA-F5FC1AB2BD0F}"/>
              </a:ext>
            </a:extLst>
          </p:cNvPr>
          <p:cNvSpPr txBox="1"/>
          <p:nvPr/>
        </p:nvSpPr>
        <p:spPr>
          <a:xfrm>
            <a:off x="1005839" y="4365876"/>
            <a:ext cx="10284655" cy="1862048"/>
          </a:xfrm>
          <a:prstGeom prst="rect">
            <a:avLst/>
          </a:prstGeom>
          <a:noFill/>
        </p:spPr>
        <p:txBody>
          <a:bodyPr wrap="square" rtlCol="0">
            <a:spAutoFit/>
          </a:bodyPr>
          <a:lstStyle/>
          <a:p>
            <a:pPr marL="342900" indent="-342900" algn="just">
              <a:spcAft>
                <a:spcPts val="1800"/>
              </a:spcAft>
              <a:buFont typeface="Arial" panose="020B0604020202020204" pitchFamily="34" charset="0"/>
              <a:buChar char="•"/>
            </a:pPr>
            <a:r>
              <a:rPr lang="en-IN" sz="2000" dirty="0">
                <a:latin typeface="Raleway" panose="020B0503030101060003" pitchFamily="34" charset="0"/>
              </a:rPr>
              <a:t>The latitude and longitude of the vehicle are found, either, by using inbuilt GPS of the smartphone device or by cell tower triangulation method using the Geolocation API of the World Wide Web Consortium Recommendation</a:t>
            </a:r>
          </a:p>
          <a:p>
            <a:pPr marL="342900" indent="-342900" algn="just">
              <a:spcAft>
                <a:spcPts val="1800"/>
              </a:spcAft>
              <a:buFont typeface="Arial" panose="020B0604020202020204" pitchFamily="34" charset="0"/>
              <a:buChar char="•"/>
            </a:pPr>
            <a:r>
              <a:rPr lang="en-IN" sz="2000" dirty="0">
                <a:latin typeface="Raleway" panose="020B0503030101060003" pitchFamily="34" charset="0"/>
              </a:rPr>
              <a:t>AJAX technique is used to periodically update the bus’s latitude and longitude to the Database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B600"/>
                </a:solidFill>
                <a:latin typeface="Raleway ExtraBold" panose="020B0903030101060003" charset="0"/>
              </a:rPr>
              <a:t>Booking and</a:t>
            </a:r>
            <a:r>
              <a:rPr lang="en-IN" altLang="en-US" dirty="0">
                <a:latin typeface="Raleway ExtraBold" panose="020B0903030101060003" charset="0"/>
              </a:rPr>
              <a:t> </a:t>
            </a:r>
            <a:r>
              <a:rPr lang="en-IN" altLang="en-US" dirty="0">
                <a:solidFill>
                  <a:srgbClr val="434343"/>
                </a:solidFill>
                <a:latin typeface="Raleway ExtraBold" panose="020B0903030101060003" charset="0"/>
              </a:rPr>
              <a:t>AVL</a:t>
            </a:r>
          </a:p>
        </p:txBody>
      </p:sp>
      <p:sp>
        <p:nvSpPr>
          <p:cNvPr id="4" name="Rectangle 3"/>
          <p:cNvSpPr/>
          <p:nvPr/>
        </p:nvSpPr>
        <p:spPr>
          <a:xfrm>
            <a:off x="1042035" y="2408555"/>
            <a:ext cx="2326640" cy="30518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1261745" y="2626995"/>
            <a:ext cx="1887855" cy="768350"/>
          </a:xfrm>
          <a:prstGeom prst="rect">
            <a:avLst/>
          </a:prstGeom>
          <a:noFill/>
        </p:spPr>
        <p:txBody>
          <a:bodyPr wrap="square" rtlCol="0">
            <a:spAutoFit/>
          </a:bodyPr>
          <a:lstStyle/>
          <a:p>
            <a:pPr algn="ctr"/>
            <a:r>
              <a:rPr lang="en-IN" altLang="en-US" sz="2200" dirty="0">
                <a:solidFill>
                  <a:srgbClr val="434343"/>
                </a:solidFill>
                <a:latin typeface="Raleway SemiBold" panose="020B0703030101060003" charset="0"/>
              </a:rPr>
              <a:t>Conductor Smartphone</a:t>
            </a:r>
          </a:p>
        </p:txBody>
      </p:sp>
      <p:sp>
        <p:nvSpPr>
          <p:cNvPr id="6" name="Rectangle 5"/>
          <p:cNvSpPr/>
          <p:nvPr/>
        </p:nvSpPr>
        <p:spPr>
          <a:xfrm>
            <a:off x="4845050" y="2208627"/>
            <a:ext cx="3096895" cy="361395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4845050" y="2448959"/>
            <a:ext cx="3078480" cy="1107996"/>
          </a:xfrm>
          <a:prstGeom prst="rect">
            <a:avLst/>
          </a:prstGeom>
          <a:noFill/>
        </p:spPr>
        <p:txBody>
          <a:bodyPr wrap="square" rtlCol="0">
            <a:spAutoFit/>
          </a:bodyPr>
          <a:lstStyle/>
          <a:p>
            <a:pPr algn="ctr"/>
            <a:r>
              <a:rPr lang="en-IN" altLang="en-US" sz="2200" dirty="0">
                <a:solidFill>
                  <a:srgbClr val="434343"/>
                </a:solidFill>
                <a:latin typeface="Raleway SemiBold" panose="020B0703030101060003" charset="0"/>
              </a:rPr>
              <a:t>Web Server</a:t>
            </a:r>
          </a:p>
          <a:p>
            <a:pPr algn="ctr"/>
            <a:r>
              <a:rPr lang="en-IN" altLang="en-US" sz="2200" dirty="0">
                <a:solidFill>
                  <a:srgbClr val="434343"/>
                </a:solidFill>
                <a:latin typeface="Raleway" panose="020B0503030101060003" pitchFamily="34" charset="0"/>
              </a:rPr>
              <a:t>Http Request/Response</a:t>
            </a:r>
          </a:p>
        </p:txBody>
      </p:sp>
      <p:sp>
        <p:nvSpPr>
          <p:cNvPr id="8" name="Text Box 7"/>
          <p:cNvSpPr txBox="1"/>
          <p:nvPr/>
        </p:nvSpPr>
        <p:spPr>
          <a:xfrm>
            <a:off x="5057140" y="3610246"/>
            <a:ext cx="2644140" cy="1754326"/>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Update the latitude and longitude details of the bus.</a:t>
            </a:r>
          </a:p>
          <a:p>
            <a:pPr marL="285750" indent="-285750">
              <a:buFont typeface="Arial" panose="020B0604020202020204" pitchFamily="34" charset="0"/>
              <a:buChar char="•"/>
            </a:pPr>
            <a:r>
              <a:rPr lang="en-IN" altLang="en-US" dirty="0">
                <a:solidFill>
                  <a:schemeClr val="bg1">
                    <a:lumMod val="50000"/>
                  </a:schemeClr>
                </a:solidFill>
                <a:latin typeface="Raleway Medium" panose="020B0603030101060003" pitchFamily="34" charset="0"/>
              </a:rPr>
              <a:t>Update the number of seats available in the bus.</a:t>
            </a:r>
          </a:p>
        </p:txBody>
      </p:sp>
      <p:sp>
        <p:nvSpPr>
          <p:cNvPr id="10" name="Text Box 9"/>
          <p:cNvSpPr txBox="1"/>
          <p:nvPr/>
        </p:nvSpPr>
        <p:spPr>
          <a:xfrm>
            <a:off x="1191724" y="3684250"/>
            <a:ext cx="2027261" cy="1477328"/>
          </a:xfrm>
          <a:prstGeom prst="rect">
            <a:avLst/>
          </a:prstGeom>
          <a:noFill/>
        </p:spPr>
        <p:txBody>
          <a:bodyPr wrap="square" rtlCol="0">
            <a:spAutoFit/>
          </a:bodyPr>
          <a:lstStyle/>
          <a:p>
            <a:pPr algn="just"/>
            <a:r>
              <a:rPr lang="en-IN" altLang="en-US" dirty="0">
                <a:solidFill>
                  <a:schemeClr val="bg1">
                    <a:lumMod val="50000"/>
                  </a:schemeClr>
                </a:solidFill>
                <a:latin typeface="Raleway Medium" panose="020B0603030101060003" pitchFamily="34" charset="0"/>
              </a:rPr>
              <a:t>Identifying GPS position using </a:t>
            </a:r>
            <a:r>
              <a:rPr lang="en-IN" altLang="en-US" dirty="0">
                <a:solidFill>
                  <a:schemeClr val="tx1">
                    <a:lumMod val="75000"/>
                    <a:lumOff val="25000"/>
                  </a:schemeClr>
                </a:solidFill>
                <a:latin typeface="Raleway Medium" panose="020B0603030101060003" pitchFamily="34" charset="0"/>
              </a:rPr>
              <a:t>geolocation API</a:t>
            </a:r>
          </a:p>
          <a:p>
            <a:pPr algn="just"/>
            <a:r>
              <a:rPr lang="en-IN" altLang="en-US" dirty="0">
                <a:solidFill>
                  <a:schemeClr val="tx1">
                    <a:lumMod val="75000"/>
                    <a:lumOff val="25000"/>
                  </a:schemeClr>
                </a:solidFill>
                <a:latin typeface="Raleway Medium" panose="020B0603030101060003" pitchFamily="34" charset="0"/>
              </a:rPr>
              <a:t>periodically through AJAX</a:t>
            </a:r>
          </a:p>
        </p:txBody>
      </p:sp>
      <p:sp>
        <p:nvSpPr>
          <p:cNvPr id="11" name="Can 10"/>
          <p:cNvSpPr/>
          <p:nvPr/>
        </p:nvSpPr>
        <p:spPr>
          <a:xfrm>
            <a:off x="9616440" y="2866390"/>
            <a:ext cx="1737360" cy="1948815"/>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p:cNvSpPr txBox="1"/>
          <p:nvPr/>
        </p:nvSpPr>
        <p:spPr>
          <a:xfrm>
            <a:off x="9703435" y="3500755"/>
            <a:ext cx="1563370" cy="830997"/>
          </a:xfrm>
          <a:prstGeom prst="rect">
            <a:avLst/>
          </a:prstGeom>
          <a:noFill/>
        </p:spPr>
        <p:txBody>
          <a:bodyPr wrap="square" rtlCol="0">
            <a:spAutoFit/>
          </a:bodyPr>
          <a:lstStyle/>
          <a:p>
            <a:pPr algn="ctr"/>
            <a:r>
              <a:rPr lang="en-IN" altLang="en-US" sz="2400" dirty="0">
                <a:solidFill>
                  <a:schemeClr val="bg1"/>
                </a:solidFill>
                <a:latin typeface="Raleway SemiBold" panose="020B0703030101060003" charset="0"/>
              </a:rPr>
              <a:t>Database Server</a:t>
            </a:r>
          </a:p>
        </p:txBody>
      </p:sp>
      <p:sp>
        <p:nvSpPr>
          <p:cNvPr id="14" name="Left-Right Arrow 13"/>
          <p:cNvSpPr/>
          <p:nvPr/>
        </p:nvSpPr>
        <p:spPr>
          <a:xfrm>
            <a:off x="3534410" y="3466465"/>
            <a:ext cx="1238885" cy="67945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
        <p:nvSpPr>
          <p:cNvPr id="12" name="Left-Right Arrow 11"/>
          <p:cNvSpPr/>
          <p:nvPr/>
        </p:nvSpPr>
        <p:spPr>
          <a:xfrm>
            <a:off x="8145145" y="3500755"/>
            <a:ext cx="1238885" cy="679450"/>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B600"/>
                </a:solidFill>
                <a:latin typeface="Raleway ExtraBold" panose="020B0903030101060003" charset="0"/>
              </a:rPr>
              <a:t>Analytic Interface</a:t>
            </a:r>
            <a:r>
              <a:rPr lang="en-IN" altLang="en-US" dirty="0">
                <a:latin typeface="Raleway ExtraBold" panose="020B0903030101060003" charset="0"/>
              </a:rPr>
              <a:t> </a:t>
            </a:r>
            <a:r>
              <a:rPr lang="en-IN" altLang="en-US" dirty="0">
                <a:solidFill>
                  <a:srgbClr val="434343"/>
                </a:solidFill>
                <a:latin typeface="Raleway ExtraBold" panose="020B0903030101060003" charset="0"/>
              </a:rPr>
              <a:t>- Procedure</a:t>
            </a:r>
          </a:p>
        </p:txBody>
      </p:sp>
      <p:sp>
        <p:nvSpPr>
          <p:cNvPr id="6" name="TextBox 5">
            <a:extLst>
              <a:ext uri="{FF2B5EF4-FFF2-40B4-BE49-F238E27FC236}">
                <a16:creationId xmlns:a16="http://schemas.microsoft.com/office/drawing/2014/main" id="{A7919F3E-13A3-47B9-BBF7-02102FA701F3}"/>
              </a:ext>
            </a:extLst>
          </p:cNvPr>
          <p:cNvSpPr txBox="1"/>
          <p:nvPr/>
        </p:nvSpPr>
        <p:spPr>
          <a:xfrm>
            <a:off x="855390" y="1565192"/>
            <a:ext cx="10335124" cy="511659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Raleway" panose="020B0503030101060003" pitchFamily="34" charset="0"/>
              </a:rPr>
              <a:t>Each search through the user interface - either using the device at the bus stand or the web application in the mobile device- is stored in the server.</a:t>
            </a:r>
          </a:p>
          <a:p>
            <a:pPr marL="285750" indent="-285750" algn="just">
              <a:lnSpc>
                <a:spcPct val="150000"/>
              </a:lnSpc>
              <a:buFont typeface="Arial" panose="020B0604020202020204" pitchFamily="34" charset="0"/>
              <a:buChar char="•"/>
            </a:pPr>
            <a:r>
              <a:rPr lang="en-US" sz="2000" dirty="0">
                <a:latin typeface="Raleway" panose="020B0503030101060003" pitchFamily="34" charset="0"/>
              </a:rPr>
              <a:t>The person at the admin end will open the cloud account and download the data which is accumulated.</a:t>
            </a:r>
          </a:p>
          <a:p>
            <a:pPr marL="285750" indent="-285750" algn="just">
              <a:lnSpc>
                <a:spcPct val="150000"/>
              </a:lnSpc>
              <a:buFont typeface="Arial" panose="020B0604020202020204" pitchFamily="34" charset="0"/>
              <a:buChar char="•"/>
            </a:pPr>
            <a:r>
              <a:rPr lang="en-US" sz="2000" dirty="0">
                <a:latin typeface="Raleway" panose="020B0503030101060003" pitchFamily="34" charset="0"/>
              </a:rPr>
              <a:t>After successfully downloading to the local device the algorithm is run on that particular data set. </a:t>
            </a:r>
          </a:p>
          <a:p>
            <a:pPr marL="285750" indent="-285750" algn="just">
              <a:lnSpc>
                <a:spcPct val="150000"/>
              </a:lnSpc>
              <a:buFont typeface="Arial" panose="020B0604020202020204" pitchFamily="34" charset="0"/>
              <a:buChar char="•"/>
            </a:pPr>
            <a:r>
              <a:rPr lang="en-US" sz="2000" dirty="0">
                <a:latin typeface="Raleway" panose="020B0503030101060003" pitchFamily="34" charset="0"/>
              </a:rPr>
              <a:t>An analytical interface is created using shiny-R framework to visualize and infer insights by </a:t>
            </a:r>
            <a:r>
              <a:rPr lang="en-IN" altLang="en-US" sz="2000" dirty="0">
                <a:latin typeface="Raleway" panose="020B0503030101060003" pitchFamily="34" charset="0"/>
              </a:rPr>
              <a:t>using Time Series Analysis and Regression</a:t>
            </a:r>
          </a:p>
          <a:p>
            <a:pPr marL="285750" indent="-285750" algn="just">
              <a:lnSpc>
                <a:spcPct val="150000"/>
              </a:lnSpc>
              <a:buFont typeface="Arial" panose="020B0604020202020204" pitchFamily="34" charset="0"/>
              <a:buChar char="•"/>
            </a:pPr>
            <a:r>
              <a:rPr lang="en-US" sz="2000" dirty="0">
                <a:latin typeface="Raleway" panose="020B0503030101060003" pitchFamily="34" charset="0"/>
                <a:sym typeface="+mn-ea"/>
              </a:rPr>
              <a:t>The analytical interface or the admin panel consist of some predefined functions to analyze a part of the data and visualizing the result. </a:t>
            </a:r>
            <a:endParaRPr lang="en-US" sz="2000" dirty="0">
              <a:latin typeface="Raleway" panose="020B0503030101060003" pitchFamily="34" charset="0"/>
            </a:endParaRPr>
          </a:p>
          <a:p>
            <a:pPr algn="just">
              <a:lnSpc>
                <a:spcPct val="150000"/>
              </a:lnSpc>
            </a:pPr>
            <a:endParaRPr lang="en-US" sz="2000" dirty="0">
              <a:latin typeface="Raleway" panose="020B05030301010600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B5E4-7E16-4852-914A-D08D0EFFC095}"/>
              </a:ext>
            </a:extLst>
          </p:cNvPr>
          <p:cNvSpPr>
            <a:spLocks noGrp="1"/>
          </p:cNvSpPr>
          <p:nvPr>
            <p:ph type="title"/>
          </p:nvPr>
        </p:nvSpPr>
        <p:spPr/>
        <p:txBody>
          <a:bodyPr/>
          <a:lstStyle/>
          <a:p>
            <a:r>
              <a:rPr lang="en-IN" altLang="en-US" dirty="0">
                <a:solidFill>
                  <a:srgbClr val="FFB600"/>
                </a:solidFill>
                <a:latin typeface="Raleway ExtraBold" panose="020B0903030101060003" charset="0"/>
              </a:rPr>
              <a:t>Analytic Interface</a:t>
            </a:r>
            <a:r>
              <a:rPr lang="en-IN" altLang="en-US" dirty="0">
                <a:latin typeface="Raleway ExtraBold" panose="020B0903030101060003" charset="0"/>
              </a:rPr>
              <a:t> </a:t>
            </a:r>
            <a:r>
              <a:rPr lang="en-IN" altLang="en-US" dirty="0">
                <a:solidFill>
                  <a:srgbClr val="434343"/>
                </a:solidFill>
                <a:latin typeface="Raleway ExtraBold" panose="020B0903030101060003" charset="0"/>
              </a:rPr>
              <a:t>- Dataset</a:t>
            </a:r>
            <a:endParaRPr lang="en-US" dirty="0"/>
          </a:p>
        </p:txBody>
      </p:sp>
      <p:pic>
        <p:nvPicPr>
          <p:cNvPr id="5" name="Content Placeholder 4">
            <a:extLst>
              <a:ext uri="{FF2B5EF4-FFF2-40B4-BE49-F238E27FC236}">
                <a16:creationId xmlns:a16="http://schemas.microsoft.com/office/drawing/2014/main" id="{80CE3729-8E1B-44E5-9B97-4D725684E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1157" y="1690688"/>
            <a:ext cx="3099942" cy="4264827"/>
          </a:xfrm>
        </p:spPr>
      </p:pic>
    </p:spTree>
    <p:extLst>
      <p:ext uri="{BB962C8B-B14F-4D97-AF65-F5344CB8AC3E}">
        <p14:creationId xmlns:p14="http://schemas.microsoft.com/office/powerpoint/2010/main" val="383969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2D4F-2C30-42BD-BCD9-8956E91D7AE3}"/>
              </a:ext>
            </a:extLst>
          </p:cNvPr>
          <p:cNvSpPr>
            <a:spLocks noGrp="1"/>
          </p:cNvSpPr>
          <p:nvPr>
            <p:ph type="title"/>
          </p:nvPr>
        </p:nvSpPr>
        <p:spPr/>
        <p:txBody>
          <a:bodyPr/>
          <a:lstStyle/>
          <a:p>
            <a:r>
              <a:rPr lang="en-US" dirty="0">
                <a:solidFill>
                  <a:srgbClr val="FFB600"/>
                </a:solidFill>
                <a:latin typeface="Raleway ExtraBold"/>
              </a:rPr>
              <a:t>Analytic</a:t>
            </a:r>
            <a:r>
              <a:rPr lang="en-US" dirty="0">
                <a:latin typeface="Raleway ExtraBold"/>
              </a:rPr>
              <a:t> </a:t>
            </a:r>
            <a:r>
              <a:rPr lang="en-US" dirty="0">
                <a:solidFill>
                  <a:srgbClr val="FFB600"/>
                </a:solidFill>
                <a:latin typeface="Raleway ExtraBold"/>
              </a:rPr>
              <a:t>Interface </a:t>
            </a:r>
            <a:r>
              <a:rPr lang="en-US" dirty="0">
                <a:solidFill>
                  <a:srgbClr val="434343"/>
                </a:solidFill>
                <a:latin typeface="Raleway ExtraBold"/>
              </a:rPr>
              <a:t>- Trend Analysis</a:t>
            </a:r>
          </a:p>
        </p:txBody>
      </p:sp>
      <p:sp>
        <p:nvSpPr>
          <p:cNvPr id="3" name="Content Placeholder 2">
            <a:extLst>
              <a:ext uri="{FF2B5EF4-FFF2-40B4-BE49-F238E27FC236}">
                <a16:creationId xmlns:a16="http://schemas.microsoft.com/office/drawing/2014/main" id="{C8321A80-D921-4158-9AEE-F8F28152BC8A}"/>
              </a:ext>
            </a:extLst>
          </p:cNvPr>
          <p:cNvSpPr>
            <a:spLocks noGrp="1"/>
          </p:cNvSpPr>
          <p:nvPr>
            <p:ph idx="1"/>
          </p:nvPr>
        </p:nvSpPr>
        <p:spPr/>
        <p:txBody>
          <a:bodyPr>
            <a:noAutofit/>
          </a:bodyPr>
          <a:lstStyle/>
          <a:p>
            <a:pPr algn="just">
              <a:lnSpc>
                <a:spcPct val="150000"/>
              </a:lnSpc>
              <a:spcBef>
                <a:spcPts val="600"/>
              </a:spcBef>
              <a:spcAft>
                <a:spcPts val="600"/>
              </a:spcAft>
            </a:pPr>
            <a:r>
              <a:rPr lang="en-US" sz="2000" dirty="0">
                <a:latin typeface="Raleway" panose="020B0503030101060003" pitchFamily="34" charset="0"/>
              </a:rPr>
              <a:t>The interface consist of Time series analysis which runs on the accumulated data, predicts the trend for the next few days. </a:t>
            </a:r>
          </a:p>
          <a:p>
            <a:pPr algn="just">
              <a:lnSpc>
                <a:spcPct val="150000"/>
              </a:lnSpc>
              <a:spcBef>
                <a:spcPts val="600"/>
              </a:spcBef>
              <a:spcAft>
                <a:spcPts val="600"/>
              </a:spcAft>
            </a:pPr>
            <a:r>
              <a:rPr lang="en-US" sz="2000" dirty="0">
                <a:latin typeface="Raleway" panose="020B0503030101060003" pitchFamily="34" charset="0"/>
              </a:rPr>
              <a:t>Autoregressive Integrated Moving Average algorithm is used to predict the trend.</a:t>
            </a:r>
          </a:p>
          <a:p>
            <a:pPr algn="just">
              <a:lnSpc>
                <a:spcPct val="150000"/>
              </a:lnSpc>
              <a:spcBef>
                <a:spcPts val="600"/>
              </a:spcBef>
              <a:spcAft>
                <a:spcPts val="600"/>
              </a:spcAft>
            </a:pPr>
            <a:r>
              <a:rPr lang="en-US" sz="2000" dirty="0">
                <a:latin typeface="Raleway" panose="020B0503030101060003" pitchFamily="34" charset="0"/>
              </a:rPr>
              <a:t>This predicts the maximum, minimum and the expected trend for the total tickets in a graphical format.</a:t>
            </a:r>
          </a:p>
          <a:p>
            <a:pPr algn="just">
              <a:lnSpc>
                <a:spcPct val="150000"/>
              </a:lnSpc>
              <a:spcBef>
                <a:spcPts val="600"/>
              </a:spcBef>
              <a:spcAft>
                <a:spcPts val="600"/>
              </a:spcAft>
            </a:pPr>
            <a:r>
              <a:rPr lang="en-US" sz="2000" dirty="0">
                <a:latin typeface="Raleway" panose="020B0503030101060003" pitchFamily="34" charset="0"/>
              </a:rPr>
              <a:t>Graphical format will enable the transport department to easily infer the trend expected.</a:t>
            </a:r>
          </a:p>
          <a:p>
            <a:pPr algn="just"/>
            <a:endParaRPr lang="en-US" sz="2000" dirty="0">
              <a:latin typeface="Raleway" panose="020B0503030101060003" pitchFamily="34" charset="0"/>
            </a:endParaRPr>
          </a:p>
          <a:p>
            <a:pPr marL="0" indent="0" algn="just">
              <a:buNone/>
            </a:pPr>
            <a:r>
              <a:rPr lang="en-US" sz="2000" dirty="0">
                <a:latin typeface="Raleway" panose="020B0503030101060003" pitchFamily="34" charset="0"/>
              </a:rPr>
              <a:t> </a:t>
            </a:r>
          </a:p>
        </p:txBody>
      </p:sp>
    </p:spTree>
    <p:extLst>
      <p:ext uri="{BB962C8B-B14F-4D97-AF65-F5344CB8AC3E}">
        <p14:creationId xmlns:p14="http://schemas.microsoft.com/office/powerpoint/2010/main" val="38630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Objectives</a:t>
            </a:r>
            <a:endParaRPr lang="en-US" dirty="0">
              <a:solidFill>
                <a:srgbClr val="434343"/>
              </a:solidFill>
              <a:latin typeface="Raleway ExtraBold" panose="020B0903030101060003" charset="0"/>
            </a:endParaRPr>
          </a:p>
        </p:txBody>
      </p:sp>
      <p:sp>
        <p:nvSpPr>
          <p:cNvPr id="7" name="Text Box 3"/>
          <p:cNvSpPr txBox="1"/>
          <p:nvPr/>
        </p:nvSpPr>
        <p:spPr>
          <a:xfrm>
            <a:off x="852804" y="1747506"/>
            <a:ext cx="10359147" cy="3834191"/>
          </a:xfrm>
          <a:prstGeom prst="rect">
            <a:avLst/>
          </a:prstGeom>
          <a:noFill/>
        </p:spPr>
        <p:txBody>
          <a:bodyPr wrap="square" rtlCol="0">
            <a:spAutoFit/>
          </a:bodyPr>
          <a:lstStyle/>
          <a:p>
            <a:pPr marL="342900" indent="-342900" algn="just">
              <a:lnSpc>
                <a:spcPct val="150000"/>
              </a:lnSpc>
              <a:spcAft>
                <a:spcPts val="200"/>
              </a:spcAft>
              <a:buFont typeface="Wingdings" panose="05000000000000000000" pitchFamily="2" charset="2"/>
              <a:buChar char="ü"/>
            </a:pPr>
            <a:r>
              <a:rPr lang="en-IN" altLang="en-US" sz="2000" dirty="0">
                <a:solidFill>
                  <a:schemeClr val="tx1">
                    <a:lumMod val="75000"/>
                    <a:lumOff val="25000"/>
                  </a:schemeClr>
                </a:solidFill>
                <a:latin typeface="Raleway" panose="020B0503030101060003" pitchFamily="34" charset="0"/>
              </a:rPr>
              <a:t>To provide a mobile application for smart transit system by integrating information technology </a:t>
            </a:r>
          </a:p>
          <a:p>
            <a:pPr marL="342900" indent="-342900" algn="just">
              <a:lnSpc>
                <a:spcPct val="150000"/>
              </a:lnSpc>
              <a:spcAft>
                <a:spcPts val="200"/>
              </a:spcAft>
              <a:buFont typeface="Wingdings" panose="05000000000000000000" pitchFamily="2" charset="2"/>
              <a:buChar char="ü"/>
            </a:pPr>
            <a:r>
              <a:rPr lang="en-IN" altLang="en-US" sz="2000" dirty="0">
                <a:solidFill>
                  <a:schemeClr val="tx1">
                    <a:lumMod val="75000"/>
                    <a:lumOff val="25000"/>
                  </a:schemeClr>
                </a:solidFill>
                <a:latin typeface="Raleway" panose="020B0503030101060003" pitchFamily="34" charset="0"/>
              </a:rPr>
              <a:t>Giving insights to the passengers about the bus’s proximity, seat capacity and Estimated Time of Arrival (ETA).</a:t>
            </a:r>
          </a:p>
          <a:p>
            <a:pPr marL="342900" indent="-342900" algn="just">
              <a:lnSpc>
                <a:spcPct val="150000"/>
              </a:lnSpc>
              <a:spcAft>
                <a:spcPts val="200"/>
              </a:spcAft>
              <a:buFont typeface="Wingdings" panose="05000000000000000000" pitchFamily="2" charset="2"/>
              <a:buChar char="ü"/>
            </a:pPr>
            <a:r>
              <a:rPr lang="en-IN" altLang="en-US" sz="2000" dirty="0">
                <a:solidFill>
                  <a:schemeClr val="tx1">
                    <a:lumMod val="75000"/>
                    <a:lumOff val="25000"/>
                  </a:schemeClr>
                </a:solidFill>
                <a:latin typeface="Raleway" panose="020B0503030101060003" pitchFamily="34" charset="0"/>
              </a:rPr>
              <a:t>Optimizing the number of buses in certain routes with the data collected from the mobile application using data mining processes.</a:t>
            </a:r>
          </a:p>
          <a:p>
            <a:pPr marL="342900" indent="-342900" algn="just">
              <a:lnSpc>
                <a:spcPct val="150000"/>
              </a:lnSpc>
              <a:spcAft>
                <a:spcPts val="200"/>
              </a:spcAft>
              <a:buFont typeface="Wingdings" panose="05000000000000000000" pitchFamily="2" charset="2"/>
              <a:buChar char="ü"/>
            </a:pPr>
            <a:r>
              <a:rPr lang="en-IN" altLang="en-US" sz="2000" dirty="0">
                <a:solidFill>
                  <a:schemeClr val="tx1">
                    <a:lumMod val="75000"/>
                    <a:lumOff val="25000"/>
                  </a:schemeClr>
                </a:solidFill>
                <a:latin typeface="Raleway" panose="020B0503030101060003" pitchFamily="34" charset="0"/>
              </a:rPr>
              <a:t>To optimize the cost and thereby increase the revenue.</a:t>
            </a:r>
          </a:p>
          <a:p>
            <a:pPr>
              <a:lnSpc>
                <a:spcPct val="150000"/>
              </a:lnSpc>
              <a:spcAft>
                <a:spcPts val="200"/>
              </a:spcAft>
            </a:pPr>
            <a:endParaRPr lang="en-IN" altLang="en-US" sz="2000" dirty="0">
              <a:solidFill>
                <a:schemeClr val="bg1">
                  <a:lumMod val="50000"/>
                </a:schemeClr>
              </a:solidFill>
              <a:latin typeface="Raleway" panose="020B0503030101060003" pitchFamily="34" charset="0"/>
            </a:endParaRPr>
          </a:p>
        </p:txBody>
      </p:sp>
    </p:spTree>
    <p:extLst>
      <p:ext uri="{BB962C8B-B14F-4D97-AF65-F5344CB8AC3E}">
        <p14:creationId xmlns:p14="http://schemas.microsoft.com/office/powerpoint/2010/main" val="4045837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C35F-5F5F-4E41-B4A1-683ADA04E4DF}"/>
              </a:ext>
            </a:extLst>
          </p:cNvPr>
          <p:cNvSpPr>
            <a:spLocks noGrp="1"/>
          </p:cNvSpPr>
          <p:nvPr>
            <p:ph type="title"/>
          </p:nvPr>
        </p:nvSpPr>
        <p:spPr/>
        <p:txBody>
          <a:bodyPr/>
          <a:lstStyle/>
          <a:p>
            <a:r>
              <a:rPr lang="en-US" dirty="0">
                <a:solidFill>
                  <a:srgbClr val="FFB600"/>
                </a:solidFill>
                <a:latin typeface="Raleway ExtraBold"/>
              </a:rPr>
              <a:t>Analytic</a:t>
            </a:r>
            <a:r>
              <a:rPr lang="en-US" dirty="0">
                <a:latin typeface="Raleway ExtraBold"/>
              </a:rPr>
              <a:t> </a:t>
            </a:r>
            <a:r>
              <a:rPr lang="en-US" dirty="0">
                <a:solidFill>
                  <a:srgbClr val="FFB600"/>
                </a:solidFill>
                <a:latin typeface="Raleway ExtraBold"/>
              </a:rPr>
              <a:t>Interface </a:t>
            </a:r>
            <a:r>
              <a:rPr lang="en-US" dirty="0">
                <a:solidFill>
                  <a:srgbClr val="434343"/>
                </a:solidFill>
                <a:latin typeface="Raleway ExtraBold"/>
              </a:rPr>
              <a:t>- Bus count estimation</a:t>
            </a:r>
            <a:endParaRPr lang="en-US" dirty="0">
              <a:solidFill>
                <a:srgbClr val="434343"/>
              </a:solidFill>
            </a:endParaRPr>
          </a:p>
        </p:txBody>
      </p:sp>
      <p:sp>
        <p:nvSpPr>
          <p:cNvPr id="3" name="Content Placeholder 2">
            <a:extLst>
              <a:ext uri="{FF2B5EF4-FFF2-40B4-BE49-F238E27FC236}">
                <a16:creationId xmlns:a16="http://schemas.microsoft.com/office/drawing/2014/main" id="{A7C60EFA-EFE2-4476-B4C6-F7AFB28B5E5C}"/>
              </a:ext>
            </a:extLst>
          </p:cNvPr>
          <p:cNvSpPr>
            <a:spLocks noGrp="1"/>
          </p:cNvSpPr>
          <p:nvPr>
            <p:ph idx="1"/>
          </p:nvPr>
        </p:nvSpPr>
        <p:spPr/>
        <p:txBody>
          <a:bodyPr>
            <a:normAutofit/>
          </a:bodyPr>
          <a:lstStyle/>
          <a:p>
            <a:pPr algn="just">
              <a:lnSpc>
                <a:spcPct val="150000"/>
              </a:lnSpc>
            </a:pPr>
            <a:r>
              <a:rPr lang="en-US" sz="2000" dirty="0">
                <a:latin typeface="Raleway" panose="020B0503030101060003" pitchFamily="34" charset="0"/>
              </a:rPr>
              <a:t>The interface also provides with a facility to estimate the optimal count for a bus number  to fly at a particular time interval.</a:t>
            </a:r>
          </a:p>
          <a:p>
            <a:pPr algn="just">
              <a:lnSpc>
                <a:spcPct val="150000"/>
              </a:lnSpc>
            </a:pPr>
            <a:r>
              <a:rPr lang="en-US" sz="2000" dirty="0">
                <a:latin typeface="Raleway" panose="020B0503030101060003" pitchFamily="34" charset="0"/>
              </a:rPr>
              <a:t>Random Forest Regression is used to accurately obtain the optimal count of buses. </a:t>
            </a:r>
          </a:p>
          <a:p>
            <a:pPr algn="just">
              <a:lnSpc>
                <a:spcPct val="150000"/>
              </a:lnSpc>
            </a:pPr>
            <a:r>
              <a:rPr lang="en-US" sz="2000" dirty="0">
                <a:latin typeface="Raleway" panose="020B0503030101060003" pitchFamily="34" charset="0"/>
              </a:rPr>
              <a:t>Only the latest 28 days are considered to estimate the count to provide an optimal count.</a:t>
            </a:r>
          </a:p>
          <a:p>
            <a:pPr algn="just">
              <a:lnSpc>
                <a:spcPct val="150000"/>
              </a:lnSpc>
            </a:pPr>
            <a:r>
              <a:rPr lang="en-US" sz="2000" dirty="0">
                <a:latin typeface="Raleway" panose="020B0503030101060003" pitchFamily="34" charset="0"/>
              </a:rPr>
              <a:t>The user selects the day, bus number and the segment of the week for the regression algorithm to produces the optimal output.</a:t>
            </a:r>
          </a:p>
        </p:txBody>
      </p:sp>
    </p:spTree>
    <p:extLst>
      <p:ext uri="{BB962C8B-B14F-4D97-AF65-F5344CB8AC3E}">
        <p14:creationId xmlns:p14="http://schemas.microsoft.com/office/powerpoint/2010/main" val="2326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Screenshots</a:t>
            </a:r>
            <a:endParaRPr lang="en-IN" altLang="en-US" dirty="0">
              <a:solidFill>
                <a:srgbClr val="434343"/>
              </a:solidFill>
              <a:latin typeface="Raleway ExtraBold" panose="020B0903030101060003"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921" y="1690688"/>
            <a:ext cx="3081318" cy="448502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8960" y="1690128"/>
            <a:ext cx="2782560" cy="448558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1241" y="1639851"/>
            <a:ext cx="2807656" cy="4510448"/>
          </a:xfrm>
          <a:prstGeom prst="rect">
            <a:avLst/>
          </a:prstGeom>
        </p:spPr>
      </p:pic>
    </p:spTree>
    <p:extLst>
      <p:ext uri="{BB962C8B-B14F-4D97-AF65-F5344CB8AC3E}">
        <p14:creationId xmlns:p14="http://schemas.microsoft.com/office/powerpoint/2010/main" val="7484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Screenshots</a:t>
            </a:r>
            <a:endParaRPr lang="en-IN" altLang="en-US" dirty="0">
              <a:solidFill>
                <a:srgbClr val="434343"/>
              </a:solidFill>
              <a:latin typeface="Raleway ExtraBold" panose="020B0903030101060003"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701" y="1450613"/>
            <a:ext cx="3332990" cy="482357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6433" y="1450613"/>
            <a:ext cx="2997390" cy="482357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5514" y="1450613"/>
            <a:ext cx="3449977" cy="4823578"/>
          </a:xfrm>
          <a:prstGeom prst="rect">
            <a:avLst/>
          </a:prstGeom>
        </p:spPr>
      </p:pic>
    </p:spTree>
    <p:extLst>
      <p:ext uri="{BB962C8B-B14F-4D97-AF65-F5344CB8AC3E}">
        <p14:creationId xmlns:p14="http://schemas.microsoft.com/office/powerpoint/2010/main" val="322393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Results and </a:t>
            </a:r>
            <a:r>
              <a:rPr lang="en-IN" altLang="en-US" dirty="0">
                <a:solidFill>
                  <a:srgbClr val="434343"/>
                </a:solidFill>
                <a:latin typeface="Raleway ExtraBold" panose="020B0903030101060003" charset="0"/>
              </a:rPr>
              <a:t>Discussion</a:t>
            </a:r>
          </a:p>
        </p:txBody>
      </p:sp>
      <p:pic>
        <p:nvPicPr>
          <p:cNvPr id="5" name="Picture 4">
            <a:extLst>
              <a:ext uri="{FF2B5EF4-FFF2-40B4-BE49-F238E27FC236}">
                <a16:creationId xmlns:a16="http://schemas.microsoft.com/office/drawing/2014/main" id="{C4C68968-81C1-4E94-AECC-95EC1FEC2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51083"/>
            <a:ext cx="6236977" cy="5406917"/>
          </a:xfrm>
          <a:prstGeom prst="rect">
            <a:avLst/>
          </a:prstGeom>
        </p:spPr>
      </p:pic>
      <p:sp>
        <p:nvSpPr>
          <p:cNvPr id="2" name="TextBox 1">
            <a:extLst>
              <a:ext uri="{FF2B5EF4-FFF2-40B4-BE49-F238E27FC236}">
                <a16:creationId xmlns:a16="http://schemas.microsoft.com/office/drawing/2014/main" id="{3AAECF21-99DE-46BB-BFCB-7628361C3F73}"/>
              </a:ext>
            </a:extLst>
          </p:cNvPr>
          <p:cNvSpPr txBox="1"/>
          <p:nvPr/>
        </p:nvSpPr>
        <p:spPr>
          <a:xfrm>
            <a:off x="7341645" y="2576170"/>
            <a:ext cx="4405373" cy="1705660"/>
          </a:xfrm>
          <a:prstGeom prst="rect">
            <a:avLst/>
          </a:prstGeom>
          <a:noFill/>
        </p:spPr>
        <p:txBody>
          <a:bodyPr wrap="none" rtlCol="0">
            <a:spAutoFit/>
          </a:bodyPr>
          <a:lstStyle/>
          <a:p>
            <a:pPr algn="just">
              <a:lnSpc>
                <a:spcPct val="150000"/>
              </a:lnSpc>
            </a:pPr>
            <a:r>
              <a:rPr lang="en-US" dirty="0">
                <a:latin typeface="Raleway" panose="020B0503030101060003" pitchFamily="34" charset="0"/>
              </a:rPr>
              <a:t>The scatter plot depicts the overall</a:t>
            </a:r>
          </a:p>
          <a:p>
            <a:pPr algn="just">
              <a:lnSpc>
                <a:spcPct val="150000"/>
              </a:lnSpc>
            </a:pPr>
            <a:r>
              <a:rPr lang="en-US" dirty="0">
                <a:latin typeface="Raleway" panose="020B0503030101060003" pitchFamily="34" charset="0"/>
              </a:rPr>
              <a:t>count of passengers on each date</a:t>
            </a:r>
          </a:p>
          <a:p>
            <a:pPr algn="just">
              <a:lnSpc>
                <a:spcPct val="150000"/>
              </a:lnSpc>
            </a:pPr>
            <a:r>
              <a:rPr lang="en-US" dirty="0">
                <a:latin typeface="Raleway" panose="020B0503030101060003" pitchFamily="34" charset="0"/>
              </a:rPr>
              <a:t>and is categorized by bus number and  </a:t>
            </a:r>
          </a:p>
          <a:p>
            <a:pPr algn="just">
              <a:lnSpc>
                <a:spcPct val="150000"/>
              </a:lnSpc>
            </a:pPr>
            <a:r>
              <a:rPr lang="en-US" dirty="0">
                <a:latin typeface="Raleway" panose="020B0503030101060003" pitchFamily="34" charset="0"/>
              </a:rPr>
              <a:t>segment of the day. </a:t>
            </a:r>
          </a:p>
        </p:txBody>
      </p:sp>
    </p:spTree>
    <p:extLst>
      <p:ext uri="{BB962C8B-B14F-4D97-AF65-F5344CB8AC3E}">
        <p14:creationId xmlns:p14="http://schemas.microsoft.com/office/powerpoint/2010/main" val="934349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Results and </a:t>
            </a:r>
            <a:r>
              <a:rPr lang="en-IN" altLang="en-US" dirty="0">
                <a:solidFill>
                  <a:srgbClr val="434343"/>
                </a:solidFill>
                <a:latin typeface="Raleway ExtraBold" panose="020B0903030101060003" charset="0"/>
              </a:rPr>
              <a:t>Discussion</a:t>
            </a:r>
          </a:p>
        </p:txBody>
      </p:sp>
      <p:pic>
        <p:nvPicPr>
          <p:cNvPr id="5" name="Picture 4">
            <a:extLst>
              <a:ext uri="{FF2B5EF4-FFF2-40B4-BE49-F238E27FC236}">
                <a16:creationId xmlns:a16="http://schemas.microsoft.com/office/drawing/2014/main" id="{05F22F7E-5659-4A01-963F-6BF3C7ECD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1278"/>
            <a:ext cx="5925377" cy="4972744"/>
          </a:xfrm>
          <a:prstGeom prst="rect">
            <a:avLst/>
          </a:prstGeom>
        </p:spPr>
      </p:pic>
      <p:sp>
        <p:nvSpPr>
          <p:cNvPr id="6" name="TextBox 5">
            <a:extLst>
              <a:ext uri="{FF2B5EF4-FFF2-40B4-BE49-F238E27FC236}">
                <a16:creationId xmlns:a16="http://schemas.microsoft.com/office/drawing/2014/main" id="{63DD36AA-C821-41E8-BD19-02F0849AE717}"/>
              </a:ext>
            </a:extLst>
          </p:cNvPr>
          <p:cNvSpPr txBox="1"/>
          <p:nvPr/>
        </p:nvSpPr>
        <p:spPr>
          <a:xfrm>
            <a:off x="7220877" y="2839060"/>
            <a:ext cx="4300564" cy="1705660"/>
          </a:xfrm>
          <a:prstGeom prst="rect">
            <a:avLst/>
          </a:prstGeom>
          <a:noFill/>
        </p:spPr>
        <p:txBody>
          <a:bodyPr wrap="square" rtlCol="0">
            <a:spAutoFit/>
          </a:bodyPr>
          <a:lstStyle/>
          <a:p>
            <a:pPr algn="just">
              <a:lnSpc>
                <a:spcPct val="150000"/>
              </a:lnSpc>
            </a:pPr>
            <a:r>
              <a:rPr lang="en-US" dirty="0">
                <a:latin typeface="Raleway" panose="020B0503030101060003" pitchFamily="34" charset="0"/>
              </a:rPr>
              <a:t>User can also view the dataset with its attribute by browsing through the directory.</a:t>
            </a:r>
          </a:p>
          <a:p>
            <a:pPr algn="just">
              <a:lnSpc>
                <a:spcPct val="150000"/>
              </a:lnSpc>
            </a:pPr>
            <a:endParaRPr lang="en-US" dirty="0">
              <a:latin typeface="Raleway" panose="020B0503030101060003" pitchFamily="34" charset="0"/>
            </a:endParaRPr>
          </a:p>
        </p:txBody>
      </p:sp>
    </p:spTree>
    <p:extLst>
      <p:ext uri="{BB962C8B-B14F-4D97-AF65-F5344CB8AC3E}">
        <p14:creationId xmlns:p14="http://schemas.microsoft.com/office/powerpoint/2010/main" val="1761471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Results and </a:t>
            </a:r>
            <a:r>
              <a:rPr lang="en-IN" altLang="en-US" dirty="0">
                <a:solidFill>
                  <a:srgbClr val="434343"/>
                </a:solidFill>
                <a:latin typeface="Raleway ExtraBold" panose="020B0903030101060003" charset="0"/>
              </a:rPr>
              <a:t>Discussion</a:t>
            </a:r>
          </a:p>
        </p:txBody>
      </p:sp>
      <p:pic>
        <p:nvPicPr>
          <p:cNvPr id="5" name="Picture 4">
            <a:extLst>
              <a:ext uri="{FF2B5EF4-FFF2-40B4-BE49-F238E27FC236}">
                <a16:creationId xmlns:a16="http://schemas.microsoft.com/office/drawing/2014/main" id="{E2C31031-4D4F-476D-9792-F7DDC4E46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9" y="1414463"/>
            <a:ext cx="6682154" cy="5059887"/>
          </a:xfrm>
          <a:prstGeom prst="rect">
            <a:avLst/>
          </a:prstGeom>
        </p:spPr>
      </p:pic>
      <p:sp>
        <p:nvSpPr>
          <p:cNvPr id="2" name="TextBox 1">
            <a:extLst>
              <a:ext uri="{FF2B5EF4-FFF2-40B4-BE49-F238E27FC236}">
                <a16:creationId xmlns:a16="http://schemas.microsoft.com/office/drawing/2014/main" id="{8A73B622-1EAE-4217-9717-E6F013C618F8}"/>
              </a:ext>
            </a:extLst>
          </p:cNvPr>
          <p:cNvSpPr txBox="1"/>
          <p:nvPr/>
        </p:nvSpPr>
        <p:spPr>
          <a:xfrm>
            <a:off x="8066652" y="3207855"/>
            <a:ext cx="3130985" cy="874663"/>
          </a:xfrm>
          <a:prstGeom prst="rect">
            <a:avLst/>
          </a:prstGeom>
          <a:noFill/>
        </p:spPr>
        <p:txBody>
          <a:bodyPr wrap="none" rtlCol="0">
            <a:spAutoFit/>
          </a:bodyPr>
          <a:lstStyle/>
          <a:p>
            <a:pPr algn="just">
              <a:lnSpc>
                <a:spcPct val="150000"/>
              </a:lnSpc>
            </a:pPr>
            <a:r>
              <a:rPr lang="en-US" dirty="0">
                <a:latin typeface="Raleway" panose="020B0503030101060003" pitchFamily="34" charset="0"/>
              </a:rPr>
              <a:t>Sample trend prediction for</a:t>
            </a:r>
          </a:p>
          <a:p>
            <a:pPr algn="just">
              <a:lnSpc>
                <a:spcPct val="150000"/>
              </a:lnSpc>
            </a:pPr>
            <a:r>
              <a:rPr lang="en-US" dirty="0">
                <a:latin typeface="Raleway" panose="020B0503030101060003" pitchFamily="34" charset="0"/>
              </a:rPr>
              <a:t> bus number 17D.</a:t>
            </a:r>
          </a:p>
        </p:txBody>
      </p:sp>
    </p:spTree>
    <p:extLst>
      <p:ext uri="{BB962C8B-B14F-4D97-AF65-F5344CB8AC3E}">
        <p14:creationId xmlns:p14="http://schemas.microsoft.com/office/powerpoint/2010/main" val="52513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Results and </a:t>
            </a:r>
            <a:r>
              <a:rPr lang="en-IN" altLang="en-US" dirty="0">
                <a:solidFill>
                  <a:srgbClr val="434343"/>
                </a:solidFill>
                <a:latin typeface="Raleway ExtraBold" panose="020B0903030101060003" charset="0"/>
              </a:rPr>
              <a:t>Discussion</a:t>
            </a:r>
          </a:p>
        </p:txBody>
      </p:sp>
      <p:pic>
        <p:nvPicPr>
          <p:cNvPr id="3" name="Picture 2">
            <a:extLst>
              <a:ext uri="{FF2B5EF4-FFF2-40B4-BE49-F238E27FC236}">
                <a16:creationId xmlns:a16="http://schemas.microsoft.com/office/drawing/2014/main" id="{D3BD6EDC-6668-41A8-A342-F8D07342B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56243"/>
            <a:ext cx="6489148" cy="5288513"/>
          </a:xfrm>
          <a:prstGeom prst="rect">
            <a:avLst/>
          </a:prstGeom>
        </p:spPr>
      </p:pic>
      <p:sp>
        <p:nvSpPr>
          <p:cNvPr id="6" name="TextBox 5">
            <a:extLst>
              <a:ext uri="{FF2B5EF4-FFF2-40B4-BE49-F238E27FC236}">
                <a16:creationId xmlns:a16="http://schemas.microsoft.com/office/drawing/2014/main" id="{64B91094-20C2-45E3-AAFB-361A0C40D70C}"/>
              </a:ext>
            </a:extLst>
          </p:cNvPr>
          <p:cNvSpPr txBox="1"/>
          <p:nvPr/>
        </p:nvSpPr>
        <p:spPr>
          <a:xfrm>
            <a:off x="7671599" y="2783919"/>
            <a:ext cx="4117127" cy="1290161"/>
          </a:xfrm>
          <a:prstGeom prst="rect">
            <a:avLst/>
          </a:prstGeom>
          <a:noFill/>
        </p:spPr>
        <p:txBody>
          <a:bodyPr wrap="square" rtlCol="0">
            <a:spAutoFit/>
          </a:bodyPr>
          <a:lstStyle/>
          <a:p>
            <a:pPr algn="just">
              <a:lnSpc>
                <a:spcPct val="150000"/>
              </a:lnSpc>
            </a:pPr>
            <a:r>
              <a:rPr lang="en-US" dirty="0">
                <a:latin typeface="Raleway" panose="020B0503030101060003" pitchFamily="34" charset="0"/>
              </a:rPr>
              <a:t>Optimized count of buses for each case is obtained by using Random Forest Regression.</a:t>
            </a:r>
          </a:p>
        </p:txBody>
      </p:sp>
    </p:spTree>
    <p:extLst>
      <p:ext uri="{BB962C8B-B14F-4D97-AF65-F5344CB8AC3E}">
        <p14:creationId xmlns:p14="http://schemas.microsoft.com/office/powerpoint/2010/main" val="58575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Conclusion</a:t>
            </a:r>
            <a:endParaRPr lang="en-IN" altLang="en-US" dirty="0">
              <a:solidFill>
                <a:srgbClr val="434343"/>
              </a:solidFill>
              <a:latin typeface="Raleway ExtraBold" panose="020B0903030101060003" charset="0"/>
            </a:endParaRPr>
          </a:p>
        </p:txBody>
      </p:sp>
      <p:sp>
        <p:nvSpPr>
          <p:cNvPr id="2" name="TextBox 1"/>
          <p:cNvSpPr txBox="1"/>
          <p:nvPr/>
        </p:nvSpPr>
        <p:spPr>
          <a:xfrm>
            <a:off x="838200" y="1524000"/>
            <a:ext cx="10515600" cy="37315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Raleway" panose="020B0503030101060003" pitchFamily="34" charset="0"/>
              </a:rPr>
              <a:t>We have developed a mobile application for Smart Transit System to help the commuters to take an informed choice about their travel and to optimize the number of buses using data mining algorithms, thereby optimizing the cost of operation, fuel consumption, pollution, traffic management and at the same time serving the commuters requirement. </a:t>
            </a:r>
          </a:p>
          <a:p>
            <a:pPr marL="342900" indent="-342900">
              <a:lnSpc>
                <a:spcPct val="150000"/>
              </a:lnSpc>
              <a:buFont typeface="Arial" panose="020B0604020202020204" pitchFamily="34" charset="0"/>
              <a:buChar char="•"/>
            </a:pPr>
            <a:r>
              <a:rPr lang="en-IN" sz="2000" dirty="0">
                <a:latin typeface="Raleway" panose="020B0503030101060003" pitchFamily="34" charset="0"/>
              </a:rPr>
              <a:t>The experiments conducted for the sample data set with the proposed method produced good results and predicted the optimized number of buses. The prediction made for optimizing the bus can be applied to a robust, scalable dataset. </a:t>
            </a:r>
          </a:p>
        </p:txBody>
      </p:sp>
    </p:spTree>
    <p:extLst>
      <p:ext uri="{BB962C8B-B14F-4D97-AF65-F5344CB8AC3E}">
        <p14:creationId xmlns:p14="http://schemas.microsoft.com/office/powerpoint/2010/main" val="38467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Future</a:t>
            </a:r>
            <a:r>
              <a:rPr lang="en-IN" altLang="en-US" dirty="0">
                <a:solidFill>
                  <a:srgbClr val="434343"/>
                </a:solidFill>
                <a:latin typeface="Raleway ExtraBold" panose="020B0903030101060003" charset="0"/>
              </a:rPr>
              <a:t> Enhancements</a:t>
            </a:r>
          </a:p>
        </p:txBody>
      </p:sp>
      <p:sp>
        <p:nvSpPr>
          <p:cNvPr id="2" name="TextBox 1"/>
          <p:cNvSpPr txBox="1"/>
          <p:nvPr/>
        </p:nvSpPr>
        <p:spPr>
          <a:xfrm>
            <a:off x="838200" y="2006303"/>
            <a:ext cx="10515600" cy="142269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latin typeface="Raleway" panose="020B0503030101060003" pitchFamily="34" charset="0"/>
              </a:rPr>
              <a:t>Real time data analytics report on public displays</a:t>
            </a:r>
          </a:p>
          <a:p>
            <a:pPr marL="342900" indent="-342900">
              <a:lnSpc>
                <a:spcPct val="150000"/>
              </a:lnSpc>
              <a:buFont typeface="Wingdings" panose="05000000000000000000" pitchFamily="2" charset="2"/>
              <a:buChar char="Ø"/>
            </a:pPr>
            <a:r>
              <a:rPr lang="en-IN" sz="2000" dirty="0">
                <a:latin typeface="Raleway" panose="020B0503030101060003" pitchFamily="34" charset="0"/>
              </a:rPr>
              <a:t>Multi Lingual support and localization of the apps and displays.</a:t>
            </a:r>
          </a:p>
          <a:p>
            <a:pPr marL="342900" indent="-342900">
              <a:lnSpc>
                <a:spcPct val="150000"/>
              </a:lnSpc>
              <a:buFont typeface="Wingdings" panose="05000000000000000000" pitchFamily="2" charset="2"/>
              <a:buChar char="Ø"/>
            </a:pPr>
            <a:r>
              <a:rPr lang="en-IN" sz="2000" dirty="0">
                <a:latin typeface="Raleway" panose="020B0503030101060003" pitchFamily="34" charset="0"/>
              </a:rPr>
              <a:t>Integration support with other IoT devices for travel data enhancement</a:t>
            </a:r>
          </a:p>
        </p:txBody>
      </p:sp>
    </p:spTree>
    <p:extLst>
      <p:ext uri="{BB962C8B-B14F-4D97-AF65-F5344CB8AC3E}">
        <p14:creationId xmlns:p14="http://schemas.microsoft.com/office/powerpoint/2010/main" val="331453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IN" altLang="en-US" dirty="0">
                <a:solidFill>
                  <a:srgbClr val="FFB600"/>
                </a:solidFill>
                <a:latin typeface="Raleway ExtraBold" panose="020B0903030101060003" charset="0"/>
              </a:rPr>
              <a:t>References</a:t>
            </a:r>
            <a:endParaRPr lang="en-IN" altLang="en-US" dirty="0">
              <a:solidFill>
                <a:srgbClr val="434343"/>
              </a:solidFill>
              <a:latin typeface="Raleway ExtraBold" panose="020B0903030101060003" charset="0"/>
            </a:endParaRPr>
          </a:p>
        </p:txBody>
      </p:sp>
      <p:sp>
        <p:nvSpPr>
          <p:cNvPr id="2" name="TextBox 1"/>
          <p:cNvSpPr txBox="1"/>
          <p:nvPr/>
        </p:nvSpPr>
        <p:spPr>
          <a:xfrm>
            <a:off x="940904" y="1496547"/>
            <a:ext cx="10787270" cy="5262979"/>
          </a:xfrm>
          <a:prstGeom prst="rect">
            <a:avLst/>
          </a:prstGeom>
          <a:noFill/>
        </p:spPr>
        <p:txBody>
          <a:bodyPr wrap="square" rtlCol="0">
            <a:spAutoFit/>
          </a:bodyPr>
          <a:lstStyle/>
          <a:p>
            <a:pPr algn="just"/>
            <a:r>
              <a:rPr lang="en-IN" sz="2000" b="1" dirty="0">
                <a:latin typeface="Raleway" panose="020B0503030101060003" pitchFamily="34" charset="0"/>
              </a:rPr>
              <a:t>PAPERS</a:t>
            </a:r>
          </a:p>
          <a:p>
            <a:pPr algn="just"/>
            <a:r>
              <a:rPr lang="en-IN" dirty="0">
                <a:latin typeface="Raleway" panose="020B0503030101060003" pitchFamily="34" charset="0"/>
              </a:rPr>
              <a:t>[1]</a:t>
            </a:r>
            <a:r>
              <a:rPr lang="en-IN" sz="2000" dirty="0">
                <a:latin typeface="Raleway" panose="020B0503030101060003" pitchFamily="34" charset="0"/>
              </a:rPr>
              <a:t> Nouf Mohammad Al Shammary and Abdul Khader Jilani Saudagar, “Smart Transportation Application using Global Positioning System”, </a:t>
            </a:r>
            <a:r>
              <a:rPr lang="en-IN" sz="2000" i="1" dirty="0">
                <a:latin typeface="Raleway" panose="020B0503030101060003" pitchFamily="34" charset="0"/>
              </a:rPr>
              <a:t>(IJACSA) International Journal of Advanced Computer Science and Applications, Vol. 6, No. 6, 2015.</a:t>
            </a:r>
          </a:p>
          <a:p>
            <a:endParaRPr lang="en-IN" sz="2000" i="1" dirty="0">
              <a:solidFill>
                <a:srgbClr val="434343"/>
              </a:solidFill>
              <a:latin typeface="Raleway Medium" panose="020B0603030101060003" pitchFamily="34" charset="0"/>
            </a:endParaRPr>
          </a:p>
          <a:p>
            <a:pPr algn="just"/>
            <a:r>
              <a:rPr lang="en-IN" dirty="0">
                <a:latin typeface="Raleway" panose="020B0503030101060003" pitchFamily="34" charset="0"/>
              </a:rPr>
              <a:t>[2]</a:t>
            </a:r>
            <a:r>
              <a:rPr lang="en-IN" sz="2000" dirty="0">
                <a:latin typeface="Raleway" panose="020B0503030101060003" pitchFamily="34" charset="0"/>
              </a:rPr>
              <a:t> Hans-Arno Jacobsen, Kaiwen Zhang, Yingqi Yue, “Smart Phone Application for Connected Vehicles and Smart Transportation”, Middleware 2013 Posters and Demos Track, December 9-13, 2013, Beijing, China.</a:t>
            </a:r>
            <a:endParaRPr lang="en-IN" sz="2000" i="1" dirty="0">
              <a:latin typeface="Raleway" panose="020B0503030101060003" pitchFamily="34" charset="0"/>
            </a:endParaRPr>
          </a:p>
          <a:p>
            <a:endParaRPr lang="en-IN" sz="2000" dirty="0">
              <a:latin typeface="Raleway Medium" panose="020B0603030101060003" pitchFamily="34" charset="0"/>
            </a:endParaRPr>
          </a:p>
          <a:p>
            <a:r>
              <a:rPr lang="en-IN" sz="2000" b="1" dirty="0">
                <a:latin typeface="Raleway" panose="020B0503030101060003" pitchFamily="34" charset="0"/>
              </a:rPr>
              <a:t>WEBSITES</a:t>
            </a:r>
          </a:p>
          <a:p>
            <a:r>
              <a:rPr lang="en-IN" sz="2000" dirty="0">
                <a:latin typeface="Raleway Medium" panose="020B0603030101060003" pitchFamily="34" charset="0"/>
                <a:hlinkClick r:id="rId2"/>
              </a:rPr>
              <a:t>http://www.mtcbus.org</a:t>
            </a:r>
            <a:endParaRPr lang="en-IN" sz="2000" dirty="0">
              <a:latin typeface="Raleway Medium" panose="020B0603030101060003" pitchFamily="34" charset="0"/>
            </a:endParaRPr>
          </a:p>
          <a:p>
            <a:r>
              <a:rPr lang="en-IN" sz="2000" dirty="0">
                <a:latin typeface="Raleway Medium" panose="020B0603030101060003" pitchFamily="34" charset="0"/>
                <a:hlinkClick r:id="rId3"/>
              </a:rPr>
              <a:t>https://www.ucananalytics.com</a:t>
            </a:r>
            <a:endParaRPr lang="en-IN" sz="2000" dirty="0">
              <a:latin typeface="Raleway Medium" panose="020B0603030101060003" pitchFamily="34" charset="0"/>
            </a:endParaRPr>
          </a:p>
          <a:p>
            <a:r>
              <a:rPr lang="en-IN" sz="2000" dirty="0">
                <a:latin typeface="Raleway Medium" panose="020B0603030101060003" pitchFamily="34" charset="0"/>
                <a:hlinkClick r:id="rId4"/>
              </a:rPr>
              <a:t>https://www.cranr.com</a:t>
            </a:r>
            <a:endParaRPr lang="en-IN" sz="2000" dirty="0">
              <a:latin typeface="Raleway Medium" panose="020B0603030101060003" pitchFamily="34" charset="0"/>
            </a:endParaRPr>
          </a:p>
          <a:p>
            <a:r>
              <a:rPr lang="en-IN" sz="2000" dirty="0">
                <a:latin typeface="Raleway Medium" panose="020B0603030101060003" pitchFamily="34" charset="0"/>
                <a:hlinkClick r:id="rId5"/>
              </a:rPr>
              <a:t>https://php.net</a:t>
            </a:r>
            <a:endParaRPr lang="en-IN" sz="2000" dirty="0">
              <a:latin typeface="Raleway Medium" panose="020B0603030101060003" pitchFamily="34" charset="0"/>
            </a:endParaRPr>
          </a:p>
          <a:p>
            <a:r>
              <a:rPr lang="en-IN" sz="2000" dirty="0">
                <a:latin typeface="Raleway Medium" panose="020B0603030101060003" pitchFamily="34" charset="0"/>
                <a:hlinkClick r:id="rId6"/>
              </a:rPr>
              <a:t>https://shiny.rstudio.com</a:t>
            </a:r>
            <a:endParaRPr lang="en-IN" sz="2000" dirty="0">
              <a:latin typeface="Raleway Medium" panose="020B0603030101060003" pitchFamily="34" charset="0"/>
            </a:endParaRPr>
          </a:p>
          <a:p>
            <a:r>
              <a:rPr lang="en-IN" sz="2000" dirty="0">
                <a:latin typeface="Raleway Medium" panose="020B0603030101060003" pitchFamily="34" charset="0"/>
                <a:hlinkClick r:id="rId7"/>
              </a:rPr>
              <a:t>http://www.stackoverflow.com</a:t>
            </a:r>
            <a:endParaRPr lang="en-IN" sz="2000" dirty="0">
              <a:latin typeface="Raleway Medium" panose="020B0603030101060003" pitchFamily="34" charset="0"/>
            </a:endParaRPr>
          </a:p>
          <a:p>
            <a:endParaRPr lang="en-IN" dirty="0">
              <a:latin typeface="Raleway Medium" panose="020B0603030101060003" pitchFamily="34" charset="0"/>
            </a:endParaRPr>
          </a:p>
        </p:txBody>
      </p:sp>
    </p:spTree>
    <p:extLst>
      <p:ext uri="{BB962C8B-B14F-4D97-AF65-F5344CB8AC3E}">
        <p14:creationId xmlns:p14="http://schemas.microsoft.com/office/powerpoint/2010/main" val="6672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Introduction</a:t>
            </a:r>
            <a:endParaRPr lang="en-US" dirty="0">
              <a:solidFill>
                <a:srgbClr val="434343"/>
              </a:solidFill>
              <a:latin typeface="Raleway ExtraBold" panose="020B0903030101060003" charset="0"/>
            </a:endParaRPr>
          </a:p>
        </p:txBody>
      </p:sp>
      <p:sp>
        <p:nvSpPr>
          <p:cNvPr id="2" name="TextBox 1">
            <a:extLst>
              <a:ext uri="{FF2B5EF4-FFF2-40B4-BE49-F238E27FC236}">
                <a16:creationId xmlns:a16="http://schemas.microsoft.com/office/drawing/2014/main" id="{DD9A6A7D-095E-4625-A5AA-6AFDD5DD8CE1}"/>
              </a:ext>
            </a:extLst>
          </p:cNvPr>
          <p:cNvSpPr txBox="1"/>
          <p:nvPr/>
        </p:nvSpPr>
        <p:spPr>
          <a:xfrm>
            <a:off x="852805" y="1589648"/>
            <a:ext cx="10302875" cy="498598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Cities are engines of growth for the economy of every nation, including India</a:t>
            </a:r>
            <a:r>
              <a:rPr lang="en-IN" dirty="0">
                <a:solidFill>
                  <a:schemeClr val="tx1">
                    <a:lumMod val="75000"/>
                    <a:lumOff val="25000"/>
                  </a:schemeClr>
                </a:solidFill>
                <a:latin typeface="Raleway" panose="020B0503030101060003" pitchFamily="34" charset="0"/>
              </a:rPr>
              <a:t>.</a:t>
            </a:r>
          </a:p>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This requires the comprehensive development of physical, institutional, social and economic infrastructure, Development of Smart Cities is a step in that direction.</a:t>
            </a:r>
          </a:p>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Public transportation system is the lifeline of the residents. </a:t>
            </a:r>
          </a:p>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 The current metropolitan transport corporation(Chennai) has around 3866 buses and an approximate estimation of 48 lakh people travelling per day using this transport service.</a:t>
            </a:r>
          </a:p>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The government is seeking all possible measures to increase the profit obtained through public transport and also to cater the people’s need. </a:t>
            </a:r>
          </a:p>
          <a:p>
            <a:pPr marL="285750" indent="-285750">
              <a:lnSpc>
                <a:spcPct val="150000"/>
              </a:lnSpc>
              <a:buFont typeface="Wingdings" panose="05000000000000000000" pitchFamily="2" charset="2"/>
              <a:buChar char="§"/>
            </a:pPr>
            <a:endParaRPr lang="en-IN" sz="2000" dirty="0">
              <a:solidFill>
                <a:schemeClr val="bg1">
                  <a:lumMod val="50000"/>
                </a:schemeClr>
              </a:solidFill>
              <a:latin typeface="Raleway" panose="020B0503030101060003" pitchFamily="34" charset="0"/>
            </a:endParaRPr>
          </a:p>
          <a:p>
            <a:pPr marL="285750" indent="-285750">
              <a:buFont typeface="Wingdings" panose="05000000000000000000" pitchFamily="2" charset="2"/>
              <a:buChar char="§"/>
            </a:pPr>
            <a:endParaRPr lang="en-IN" dirty="0">
              <a:solidFill>
                <a:schemeClr val="bg1">
                  <a:lumMod val="50000"/>
                </a:schemeClr>
              </a:solidFill>
              <a:latin typeface="Raleway" panose="020B0503030101060003" pitchFamily="34" charset="0"/>
            </a:endParaRPr>
          </a:p>
        </p:txBody>
      </p:sp>
    </p:spTree>
    <p:extLst>
      <p:ext uri="{BB962C8B-B14F-4D97-AF65-F5344CB8AC3E}">
        <p14:creationId xmlns:p14="http://schemas.microsoft.com/office/powerpoint/2010/main" val="209331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6C9FB-D56E-4653-95C0-FF31A4984BA4}"/>
              </a:ext>
            </a:extLst>
          </p:cNvPr>
          <p:cNvSpPr txBox="1"/>
          <p:nvPr/>
        </p:nvSpPr>
        <p:spPr>
          <a:xfrm>
            <a:off x="4668130" y="2705725"/>
            <a:ext cx="2855740" cy="1446550"/>
          </a:xfrm>
          <a:prstGeom prst="rect">
            <a:avLst/>
          </a:prstGeom>
          <a:noFill/>
        </p:spPr>
        <p:txBody>
          <a:bodyPr wrap="square" rtlCol="0">
            <a:spAutoFit/>
          </a:bodyPr>
          <a:lstStyle/>
          <a:p>
            <a:pPr algn="ctr"/>
            <a:r>
              <a:rPr lang="en-US" sz="4400" dirty="0">
                <a:solidFill>
                  <a:srgbClr val="FFB600"/>
                </a:solidFill>
                <a:latin typeface="Raleway ExtraBold" panose="020B0903030101060003"/>
              </a:rPr>
              <a:t>Thank </a:t>
            </a:r>
            <a:r>
              <a:rPr lang="en-US" sz="4400" dirty="0">
                <a:latin typeface="Raleway ExtraBold" panose="020B0903030101060003"/>
              </a:rPr>
              <a:t>You</a:t>
            </a:r>
          </a:p>
        </p:txBody>
      </p:sp>
    </p:spTree>
    <p:extLst>
      <p:ext uri="{BB962C8B-B14F-4D97-AF65-F5344CB8AC3E}">
        <p14:creationId xmlns:p14="http://schemas.microsoft.com/office/powerpoint/2010/main" val="40165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Introduction</a:t>
            </a:r>
            <a:endParaRPr lang="en-US" dirty="0">
              <a:solidFill>
                <a:srgbClr val="434343"/>
              </a:solidFill>
              <a:latin typeface="Raleway ExtraBold" panose="020B0903030101060003" charset="0"/>
            </a:endParaRPr>
          </a:p>
        </p:txBody>
      </p:sp>
      <p:sp>
        <p:nvSpPr>
          <p:cNvPr id="2" name="TextBox 1">
            <a:extLst>
              <a:ext uri="{FF2B5EF4-FFF2-40B4-BE49-F238E27FC236}">
                <a16:creationId xmlns:a16="http://schemas.microsoft.com/office/drawing/2014/main" id="{DD9A6A7D-095E-4625-A5AA-6AFDD5DD8CE1}"/>
              </a:ext>
            </a:extLst>
          </p:cNvPr>
          <p:cNvSpPr txBox="1"/>
          <p:nvPr/>
        </p:nvSpPr>
        <p:spPr>
          <a:xfrm>
            <a:off x="852806" y="1645916"/>
            <a:ext cx="10190332" cy="40626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This model introduces a mobile application to provide clear information about the bus, to the commuters availing the transport system in advance so as to avoid inconvenience in their travel.</a:t>
            </a:r>
          </a:p>
          <a:p>
            <a:pPr marL="285750" indent="-285750" algn="just">
              <a:lnSpc>
                <a:spcPct val="150000"/>
              </a:lnSpc>
              <a:buFont typeface="Wingdings" panose="05000000000000000000" pitchFamily="2" charset="2"/>
              <a:buChar char="§"/>
            </a:pPr>
            <a:r>
              <a:rPr lang="en-IN" sz="2000" dirty="0">
                <a:solidFill>
                  <a:schemeClr val="tx1">
                    <a:lumMod val="75000"/>
                    <a:lumOff val="25000"/>
                  </a:schemeClr>
                </a:solidFill>
                <a:latin typeface="Raleway" panose="020B0503030101060003" pitchFamily="34" charset="0"/>
              </a:rPr>
              <a:t>Hence, a new method has been proposed using technologies like Raspberry Pi, AVL (Automatic Vehicle Location) using inbuilt GPS, cloud computing and data analytics, to provide optimization of the number of buses in operation, insights about the bus proximity for the commuters, decrease in fuel expenditure and eventually reduce the emission of harmful air pollutants and greenhouse gases from the vehicles</a:t>
            </a:r>
            <a:r>
              <a:rPr lang="en-IN" sz="2000" dirty="0">
                <a:latin typeface="Raleway" panose="020B0503030101060003" pitchFamily="34" charset="0"/>
              </a:rPr>
              <a:t>.</a:t>
            </a:r>
          </a:p>
          <a:p>
            <a:pPr marL="285750" indent="-285750">
              <a:buFont typeface="Wingdings" panose="05000000000000000000" pitchFamily="2" charset="2"/>
              <a:buChar char="§"/>
            </a:pPr>
            <a:endParaRPr lang="en-IN" dirty="0">
              <a:solidFill>
                <a:schemeClr val="bg1">
                  <a:lumMod val="50000"/>
                </a:schemeClr>
              </a:solidFill>
              <a:latin typeface="Raleway" panose="020B0503030101060003" pitchFamily="34" charset="0"/>
            </a:endParaRPr>
          </a:p>
        </p:txBody>
      </p:sp>
    </p:spTree>
    <p:extLst>
      <p:ext uri="{BB962C8B-B14F-4D97-AF65-F5344CB8AC3E}">
        <p14:creationId xmlns:p14="http://schemas.microsoft.com/office/powerpoint/2010/main" val="286670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102787"/>
            <a:ext cx="10515600" cy="1325563"/>
          </a:xfrm>
        </p:spPr>
        <p:txBody>
          <a:bodyPr/>
          <a:lstStyle/>
          <a:p>
            <a:r>
              <a:rPr lang="en-US" dirty="0">
                <a:solidFill>
                  <a:srgbClr val="FFB600"/>
                </a:solidFill>
                <a:latin typeface="Raleway ExtraBold" panose="020B0903030101060003" charset="0"/>
              </a:rPr>
              <a:t>Literature</a:t>
            </a:r>
            <a:r>
              <a:rPr lang="en-US" dirty="0">
                <a:latin typeface="Raleway ExtraBold" panose="020B0903030101060003" charset="0"/>
              </a:rPr>
              <a:t> </a:t>
            </a:r>
            <a:r>
              <a:rPr lang="en-US" dirty="0">
                <a:solidFill>
                  <a:srgbClr val="434343"/>
                </a:solidFill>
                <a:latin typeface="Raleway ExtraBold" panose="020B0903030101060003" charset="0"/>
              </a:rPr>
              <a:t>Survey</a:t>
            </a:r>
          </a:p>
        </p:txBody>
      </p:sp>
      <p:sp>
        <p:nvSpPr>
          <p:cNvPr id="2" name="TextBox 1"/>
          <p:cNvSpPr txBox="1"/>
          <p:nvPr/>
        </p:nvSpPr>
        <p:spPr>
          <a:xfrm>
            <a:off x="852805" y="1308500"/>
            <a:ext cx="10650082" cy="1061829"/>
          </a:xfrm>
          <a:prstGeom prst="rect">
            <a:avLst/>
          </a:prstGeom>
          <a:noFill/>
        </p:spPr>
        <p:txBody>
          <a:bodyPr wrap="square" rtlCol="0">
            <a:spAutoFit/>
          </a:bodyPr>
          <a:lstStyle/>
          <a:p>
            <a:pPr>
              <a:spcAft>
                <a:spcPts val="300"/>
              </a:spcAft>
            </a:pPr>
            <a:r>
              <a:rPr lang="en-US" sz="2000" dirty="0">
                <a:latin typeface="Raleway Medium" panose="020B0603030101060003" pitchFamily="34" charset="0"/>
                <a:sym typeface="+mn-ea"/>
              </a:rPr>
              <a:t>Nouf Mohammad Al Shammary and Abdul Khader Jilani Saudagar,</a:t>
            </a:r>
          </a:p>
          <a:p>
            <a:pPr>
              <a:spcAft>
                <a:spcPts val="300"/>
              </a:spcAft>
            </a:pPr>
            <a:r>
              <a:rPr lang="en-US" sz="2000" dirty="0">
                <a:latin typeface="Raleway Medium" panose="020B0603030101060003" pitchFamily="34" charset="0"/>
                <a:sym typeface="+mn-ea"/>
              </a:rPr>
              <a:t> </a:t>
            </a:r>
            <a:r>
              <a:rPr lang="en-US" sz="2000" b="1" dirty="0">
                <a:solidFill>
                  <a:schemeClr val="tx1">
                    <a:lumMod val="50000"/>
                    <a:lumOff val="50000"/>
                  </a:schemeClr>
                </a:solidFill>
                <a:latin typeface="Raleway Medium" panose="020B0603030101060003" pitchFamily="34" charset="0"/>
                <a:sym typeface="+mn-ea"/>
              </a:rPr>
              <a:t>”Smart Transportation Application using Global Positioning System”</a:t>
            </a:r>
          </a:p>
          <a:p>
            <a:pPr>
              <a:spcAft>
                <a:spcPts val="300"/>
              </a:spcAft>
            </a:pPr>
            <a:r>
              <a:rPr lang="en-US" dirty="0">
                <a:solidFill>
                  <a:schemeClr val="bg1">
                    <a:lumMod val="50000"/>
                  </a:schemeClr>
                </a:solidFill>
                <a:latin typeface="Raleway" panose="020B0503030101060003" pitchFamily="34" charset="0"/>
              </a:rPr>
              <a:t>(IJACSA) International Journal of Advanced Computer Science and Applications, Vol. 6, No. 6, 2015</a:t>
            </a:r>
            <a:endParaRPr lang="en-IN" dirty="0">
              <a:solidFill>
                <a:schemeClr val="bg1">
                  <a:lumMod val="50000"/>
                </a:schemeClr>
              </a:solidFill>
              <a:latin typeface="Raleway" panose="020B0503030101060003" pitchFamily="34" charset="0"/>
            </a:endParaRPr>
          </a:p>
        </p:txBody>
      </p:sp>
      <p:sp>
        <p:nvSpPr>
          <p:cNvPr id="3" name="TextBox 2"/>
          <p:cNvSpPr txBox="1"/>
          <p:nvPr/>
        </p:nvSpPr>
        <p:spPr>
          <a:xfrm>
            <a:off x="852805" y="2590749"/>
            <a:ext cx="10614991" cy="1746632"/>
          </a:xfrm>
          <a:prstGeom prst="rect">
            <a:avLst/>
          </a:prstGeom>
          <a:noFill/>
        </p:spPr>
        <p:txBody>
          <a:bodyPr wrap="square" rtlCol="0">
            <a:spAutoFit/>
          </a:bodyPr>
          <a:lstStyle/>
          <a:p>
            <a:pPr>
              <a:spcAft>
                <a:spcPts val="600"/>
              </a:spcAft>
            </a:pPr>
            <a:r>
              <a:rPr lang="en-US" b="1" dirty="0">
                <a:solidFill>
                  <a:schemeClr val="tx1">
                    <a:lumMod val="95000"/>
                    <a:lumOff val="5000"/>
                  </a:schemeClr>
                </a:solidFill>
                <a:latin typeface="Raleway Medium" panose="020B0603030101060003" pitchFamily="34" charset="0"/>
              </a:rPr>
              <a:t>PROS:-</a:t>
            </a:r>
          </a:p>
          <a:p>
            <a:pPr marL="285750" indent="-285750">
              <a:spcAft>
                <a:spcPts val="500"/>
              </a:spcAft>
              <a:buFont typeface="Arial" panose="020B0604020202020204" pitchFamily="34" charset="0"/>
              <a:buChar char="•"/>
            </a:pPr>
            <a:r>
              <a:rPr lang="en-US" dirty="0">
                <a:solidFill>
                  <a:schemeClr val="tx1">
                    <a:lumMod val="75000"/>
                    <a:lumOff val="25000"/>
                  </a:schemeClr>
                </a:solidFill>
                <a:latin typeface="Raleway" panose="020B0503030101060003" pitchFamily="34" charset="0"/>
              </a:rPr>
              <a:t>Provides shortest route between source and destination.</a:t>
            </a:r>
          </a:p>
          <a:p>
            <a:pPr marL="285750" indent="-285750">
              <a:spcAft>
                <a:spcPts val="500"/>
              </a:spcAft>
              <a:buFont typeface="Arial" panose="020B0604020202020204" pitchFamily="34" charset="0"/>
              <a:buChar char="•"/>
            </a:pPr>
            <a:r>
              <a:rPr lang="en-US" dirty="0">
                <a:solidFill>
                  <a:schemeClr val="tx1">
                    <a:lumMod val="75000"/>
                    <a:lumOff val="25000"/>
                  </a:schemeClr>
                </a:solidFill>
                <a:latin typeface="Raleway" panose="020B0503030101060003" pitchFamily="34" charset="0"/>
              </a:rPr>
              <a:t>Displays approximate time of travel</a:t>
            </a:r>
          </a:p>
          <a:p>
            <a:pPr marL="285750" indent="-285750">
              <a:spcAft>
                <a:spcPts val="500"/>
              </a:spcAft>
              <a:buFont typeface="Arial" panose="020B0604020202020204" pitchFamily="34" charset="0"/>
              <a:buChar char="•"/>
            </a:pPr>
            <a:r>
              <a:rPr lang="en-US" dirty="0">
                <a:solidFill>
                  <a:schemeClr val="tx1">
                    <a:lumMod val="75000"/>
                    <a:lumOff val="25000"/>
                  </a:schemeClr>
                </a:solidFill>
                <a:latin typeface="Raleway" panose="020B0503030101060003" pitchFamily="34" charset="0"/>
              </a:rPr>
              <a:t>Advanced reservation and seat availability details through short message service (SMS)</a:t>
            </a:r>
          </a:p>
          <a:p>
            <a:pPr marL="285750" indent="-285750">
              <a:spcAft>
                <a:spcPts val="500"/>
              </a:spcAft>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The application is based on GPS and GNSS using mobile interface to access the information. </a:t>
            </a:r>
          </a:p>
        </p:txBody>
      </p:sp>
      <p:sp>
        <p:nvSpPr>
          <p:cNvPr id="5" name="TextBox 4"/>
          <p:cNvSpPr txBox="1"/>
          <p:nvPr/>
        </p:nvSpPr>
        <p:spPr>
          <a:xfrm>
            <a:off x="870350" y="4672595"/>
            <a:ext cx="10614991" cy="1554272"/>
          </a:xfrm>
          <a:prstGeom prst="rect">
            <a:avLst/>
          </a:prstGeom>
          <a:noFill/>
        </p:spPr>
        <p:txBody>
          <a:bodyPr wrap="square" rtlCol="0">
            <a:spAutoFit/>
          </a:bodyPr>
          <a:lstStyle/>
          <a:p>
            <a:pPr>
              <a:spcAft>
                <a:spcPts val="600"/>
              </a:spcAft>
            </a:pPr>
            <a:r>
              <a:rPr lang="en-IN" b="1" dirty="0">
                <a:latin typeface="Raleway Medium" panose="020B0603030101060003" pitchFamily="34" charset="0"/>
              </a:rPr>
              <a:t>CONS:-</a:t>
            </a:r>
          </a:p>
          <a:p>
            <a:pPr marL="285750" indent="-285750">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Real time seat availability between any two stops is not calculated so it can result in replication of seat availability.</a:t>
            </a:r>
          </a:p>
          <a:p>
            <a:pPr marL="285750" indent="-285750">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No optimization measures taken for the transport vehicles</a:t>
            </a:r>
          </a:p>
          <a:p>
            <a:endParaRPr lang="en-IN" b="1" dirty="0"/>
          </a:p>
        </p:txBody>
      </p:sp>
    </p:spTree>
    <p:extLst>
      <p:ext uri="{BB962C8B-B14F-4D97-AF65-F5344CB8AC3E}">
        <p14:creationId xmlns:p14="http://schemas.microsoft.com/office/powerpoint/2010/main" val="240369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102787"/>
            <a:ext cx="10515600" cy="1325563"/>
          </a:xfrm>
        </p:spPr>
        <p:txBody>
          <a:bodyPr/>
          <a:lstStyle/>
          <a:p>
            <a:r>
              <a:rPr lang="en-US" dirty="0">
                <a:solidFill>
                  <a:srgbClr val="FFB600"/>
                </a:solidFill>
                <a:latin typeface="Raleway ExtraBold" panose="020B0903030101060003" charset="0"/>
              </a:rPr>
              <a:t>Literature</a:t>
            </a:r>
            <a:r>
              <a:rPr lang="en-US" dirty="0">
                <a:latin typeface="Raleway ExtraBold" panose="020B0903030101060003" charset="0"/>
              </a:rPr>
              <a:t> </a:t>
            </a:r>
            <a:r>
              <a:rPr lang="en-US" dirty="0">
                <a:solidFill>
                  <a:srgbClr val="434343"/>
                </a:solidFill>
                <a:latin typeface="Raleway ExtraBold" panose="020B0903030101060003" charset="0"/>
              </a:rPr>
              <a:t>Survey</a:t>
            </a:r>
          </a:p>
        </p:txBody>
      </p:sp>
      <p:sp>
        <p:nvSpPr>
          <p:cNvPr id="2" name="TextBox 1"/>
          <p:cNvSpPr txBox="1"/>
          <p:nvPr/>
        </p:nvSpPr>
        <p:spPr>
          <a:xfrm>
            <a:off x="852805" y="1311967"/>
            <a:ext cx="10650082" cy="1061829"/>
          </a:xfrm>
          <a:prstGeom prst="rect">
            <a:avLst/>
          </a:prstGeom>
          <a:noFill/>
        </p:spPr>
        <p:txBody>
          <a:bodyPr wrap="square" rtlCol="0">
            <a:spAutoFit/>
          </a:bodyPr>
          <a:lstStyle/>
          <a:p>
            <a:pPr>
              <a:spcAft>
                <a:spcPts val="300"/>
              </a:spcAft>
            </a:pPr>
            <a:r>
              <a:rPr lang="en-IN" sz="2000" dirty="0">
                <a:latin typeface="Raleway Medium" panose="020B0603030101060003" pitchFamily="34" charset="0"/>
              </a:rPr>
              <a:t>Hans-Arno Jacobsen, Kaiwen Zhang, Yingqi Yue,</a:t>
            </a:r>
          </a:p>
          <a:p>
            <a:pPr>
              <a:spcAft>
                <a:spcPts val="300"/>
              </a:spcAft>
            </a:pPr>
            <a:r>
              <a:rPr lang="en-US" sz="2000" b="1" dirty="0">
                <a:solidFill>
                  <a:schemeClr val="tx1">
                    <a:lumMod val="50000"/>
                    <a:lumOff val="50000"/>
                  </a:schemeClr>
                </a:solidFill>
                <a:latin typeface="Raleway Medium" panose="020B0603030101060003" pitchFamily="34" charset="0"/>
                <a:sym typeface="+mn-ea"/>
              </a:rPr>
              <a:t>”Smart Phone Application for Connected Vehicles and Smart Transportation”</a:t>
            </a:r>
          </a:p>
          <a:p>
            <a:pPr>
              <a:spcAft>
                <a:spcPts val="300"/>
              </a:spcAft>
            </a:pPr>
            <a:r>
              <a:rPr lang="en-US" dirty="0">
                <a:solidFill>
                  <a:schemeClr val="bg1">
                    <a:lumMod val="50000"/>
                  </a:schemeClr>
                </a:solidFill>
                <a:latin typeface="Raleway" panose="020B0503030101060003" pitchFamily="34" charset="0"/>
                <a:sym typeface="+mn-ea"/>
              </a:rPr>
              <a:t>Middleware 2013 Posters and Demos Track, December 9-13, 2013, Beijing, China</a:t>
            </a:r>
            <a:endParaRPr lang="en-IN" dirty="0">
              <a:solidFill>
                <a:schemeClr val="bg1">
                  <a:lumMod val="50000"/>
                </a:schemeClr>
              </a:solidFill>
              <a:latin typeface="Raleway" panose="020B0503030101060003" pitchFamily="34" charset="0"/>
            </a:endParaRPr>
          </a:p>
        </p:txBody>
      </p:sp>
      <p:sp>
        <p:nvSpPr>
          <p:cNvPr id="3" name="TextBox 2"/>
          <p:cNvSpPr txBox="1"/>
          <p:nvPr/>
        </p:nvSpPr>
        <p:spPr>
          <a:xfrm>
            <a:off x="852805" y="2637433"/>
            <a:ext cx="10515600" cy="1985159"/>
          </a:xfrm>
          <a:prstGeom prst="rect">
            <a:avLst/>
          </a:prstGeom>
          <a:noFill/>
        </p:spPr>
        <p:txBody>
          <a:bodyPr wrap="square" rtlCol="0">
            <a:spAutoFit/>
          </a:bodyPr>
          <a:lstStyle/>
          <a:p>
            <a:pPr>
              <a:spcAft>
                <a:spcPts val="600"/>
              </a:spcAft>
            </a:pPr>
            <a:r>
              <a:rPr lang="en-US" b="1" dirty="0">
                <a:solidFill>
                  <a:schemeClr val="tx1">
                    <a:lumMod val="95000"/>
                    <a:lumOff val="5000"/>
                  </a:schemeClr>
                </a:solidFill>
                <a:latin typeface="Raleway Medium" panose="020B0603030101060003" pitchFamily="34" charset="0"/>
              </a:rPr>
              <a:t>PROS:-</a:t>
            </a:r>
          </a:p>
          <a:p>
            <a:pPr marL="285750" indent="-285750" algn="just">
              <a:spcAft>
                <a:spcPts val="500"/>
              </a:spcAft>
              <a:buFont typeface="Arial" panose="020B0604020202020204" pitchFamily="34" charset="0"/>
              <a:buChar char="•"/>
            </a:pPr>
            <a:r>
              <a:rPr lang="en-US" dirty="0">
                <a:solidFill>
                  <a:schemeClr val="tx1">
                    <a:lumMod val="75000"/>
                    <a:lumOff val="25000"/>
                  </a:schemeClr>
                </a:solidFill>
                <a:latin typeface="Raleway" panose="020B0503030101060003" pitchFamily="34" charset="0"/>
              </a:rPr>
              <a:t>Uses image processing and sensors installed at highways and signal to detect traffic congestion.</a:t>
            </a:r>
          </a:p>
          <a:p>
            <a:pPr marL="285750" indent="-285750" algn="just">
              <a:spcAft>
                <a:spcPts val="500"/>
              </a:spcAft>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It also gathers information about road conditions and time gap to move to next place according to GPS, to access the traffic intensity.</a:t>
            </a:r>
          </a:p>
          <a:p>
            <a:pPr marL="285750" indent="-285750">
              <a:spcAft>
                <a:spcPts val="600"/>
              </a:spcAft>
              <a:buFont typeface="Arial" panose="020B0604020202020204" pitchFamily="34" charset="0"/>
              <a:buChar char="•"/>
            </a:pPr>
            <a:endParaRPr lang="en-US" dirty="0">
              <a:solidFill>
                <a:schemeClr val="tx1">
                  <a:lumMod val="95000"/>
                  <a:lumOff val="5000"/>
                </a:schemeClr>
              </a:solidFill>
              <a:latin typeface="Raleway Medium" panose="020B0603030101060003" pitchFamily="34" charset="0"/>
            </a:endParaRPr>
          </a:p>
        </p:txBody>
      </p:sp>
      <p:sp>
        <p:nvSpPr>
          <p:cNvPr id="5" name="TextBox 4"/>
          <p:cNvSpPr txBox="1"/>
          <p:nvPr/>
        </p:nvSpPr>
        <p:spPr>
          <a:xfrm>
            <a:off x="866057" y="4479230"/>
            <a:ext cx="10614991" cy="1405513"/>
          </a:xfrm>
          <a:prstGeom prst="rect">
            <a:avLst/>
          </a:prstGeom>
          <a:noFill/>
        </p:spPr>
        <p:txBody>
          <a:bodyPr wrap="square" rtlCol="0">
            <a:spAutoFit/>
          </a:bodyPr>
          <a:lstStyle/>
          <a:p>
            <a:pPr>
              <a:spcAft>
                <a:spcPts val="600"/>
              </a:spcAft>
            </a:pPr>
            <a:r>
              <a:rPr lang="en-IN" b="1" dirty="0">
                <a:latin typeface="Raleway Medium" panose="020B0603030101060003" pitchFamily="34" charset="0"/>
              </a:rPr>
              <a:t>CONS:-</a:t>
            </a:r>
          </a:p>
          <a:p>
            <a:pPr marL="285750" indent="-285750" algn="just">
              <a:spcAft>
                <a:spcPts val="500"/>
              </a:spcAft>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Doesn’t deal with seat availability and estimate time of boarding. </a:t>
            </a:r>
          </a:p>
          <a:p>
            <a:pPr marL="285750" indent="-285750" algn="just">
              <a:spcAft>
                <a:spcPts val="500"/>
              </a:spcAft>
              <a:buFont typeface="Arial" panose="020B0604020202020204" pitchFamily="34" charset="0"/>
              <a:buChar char="•"/>
            </a:pPr>
            <a:r>
              <a:rPr lang="en-IN" dirty="0">
                <a:solidFill>
                  <a:schemeClr val="tx1">
                    <a:lumMod val="75000"/>
                    <a:lumOff val="25000"/>
                  </a:schemeClr>
                </a:solidFill>
                <a:latin typeface="Raleway" panose="020B0503030101060003" pitchFamily="34" charset="0"/>
              </a:rPr>
              <a:t>No optimization for transport vehicles done in this project</a:t>
            </a:r>
          </a:p>
          <a:p>
            <a:endParaRPr lang="en-IN" b="1" dirty="0">
              <a:solidFill>
                <a:schemeClr val="bg1">
                  <a:lumMod val="50000"/>
                </a:schemeClr>
              </a:solidFill>
              <a:latin typeface="Raleway Medium" panose="020B0603030101060003" pitchFamily="34" charset="0"/>
            </a:endParaRPr>
          </a:p>
        </p:txBody>
      </p:sp>
    </p:spTree>
    <p:extLst>
      <p:ext uri="{BB962C8B-B14F-4D97-AF65-F5344CB8AC3E}">
        <p14:creationId xmlns:p14="http://schemas.microsoft.com/office/powerpoint/2010/main" val="36996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Existing</a:t>
            </a:r>
            <a:r>
              <a:rPr lang="en-US" dirty="0">
                <a:latin typeface="Raleway ExtraBold" panose="020B0903030101060003" charset="0"/>
              </a:rPr>
              <a:t> </a:t>
            </a:r>
            <a:r>
              <a:rPr lang="en-US" dirty="0">
                <a:solidFill>
                  <a:srgbClr val="434343"/>
                </a:solidFill>
                <a:latin typeface="Raleway ExtraBold" panose="020B0903030101060003" charset="0"/>
              </a:rPr>
              <a:t>System – Drawbacks</a:t>
            </a:r>
          </a:p>
        </p:txBody>
      </p:sp>
      <p:sp>
        <p:nvSpPr>
          <p:cNvPr id="5" name="TextBox 4"/>
          <p:cNvSpPr txBox="1"/>
          <p:nvPr/>
        </p:nvSpPr>
        <p:spPr>
          <a:xfrm>
            <a:off x="986971" y="1719898"/>
            <a:ext cx="10381434" cy="373159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Today’s existing system implements each of the features independently, most applications are based on traffic analysis but doesn’t consider the ease of access to the customer.</a:t>
            </a:r>
          </a:p>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These data is often not recorded to gain useful insights. The availability of seat in a particular bus route at a particular time and the demand for a particular route is often neglected.</a:t>
            </a:r>
          </a:p>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supply of seat in a selected bus path at a selected time and the demand for a specific course is frequently not noted.</a:t>
            </a:r>
          </a:p>
        </p:txBody>
      </p:sp>
    </p:spTree>
    <p:extLst>
      <p:ext uri="{BB962C8B-B14F-4D97-AF65-F5344CB8AC3E}">
        <p14:creationId xmlns:p14="http://schemas.microsoft.com/office/powerpoint/2010/main" val="55072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Proposed</a:t>
            </a:r>
            <a:r>
              <a:rPr lang="en-US" dirty="0">
                <a:latin typeface="Raleway ExtraBold" panose="020B0903030101060003" charset="0"/>
              </a:rPr>
              <a:t> </a:t>
            </a:r>
            <a:r>
              <a:rPr lang="en-US" dirty="0">
                <a:solidFill>
                  <a:srgbClr val="434343"/>
                </a:solidFill>
                <a:latin typeface="Raleway ExtraBold" panose="020B0903030101060003" charset="0"/>
              </a:rPr>
              <a:t>Method</a:t>
            </a:r>
          </a:p>
        </p:txBody>
      </p:sp>
      <p:sp>
        <p:nvSpPr>
          <p:cNvPr id="2" name="TextBox 1"/>
          <p:cNvSpPr txBox="1"/>
          <p:nvPr/>
        </p:nvSpPr>
        <p:spPr>
          <a:xfrm>
            <a:off x="972457" y="1611086"/>
            <a:ext cx="10395948"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Smart Transit System provides user interface through the users mobile as well as a touch screen installed at the bus station. </a:t>
            </a:r>
          </a:p>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GPS installed in each bus sends signal about its location to a centralized server, the server then provides information about the bus to the commuter's user interface for the user to plan their travel. </a:t>
            </a:r>
          </a:p>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The seat availability is monitored and updated through the conductor's user interface (smartphone- web application). </a:t>
            </a:r>
          </a:p>
          <a:p>
            <a:pPr marL="342900" indent="-342900" algn="just">
              <a:lnSpc>
                <a:spcPct val="150000"/>
              </a:lnSpc>
              <a:buFont typeface="Arial" panose="020B0604020202020204" pitchFamily="34" charset="0"/>
              <a:buChar char="•"/>
            </a:pPr>
            <a:r>
              <a:rPr lang="en-IN" sz="2000" dirty="0">
                <a:solidFill>
                  <a:schemeClr val="tx1">
                    <a:lumMod val="75000"/>
                    <a:lumOff val="25000"/>
                  </a:schemeClr>
                </a:solidFill>
                <a:latin typeface="Raleway" panose="020B0503030101060003" pitchFamily="34" charset="0"/>
              </a:rPr>
              <a:t>Each request by the commuter is recorded in the centralized server to </a:t>
            </a:r>
            <a:r>
              <a:rPr lang="en-IN" sz="2000" dirty="0" err="1">
                <a:solidFill>
                  <a:schemeClr val="tx1">
                    <a:lumMod val="75000"/>
                    <a:lumOff val="25000"/>
                  </a:schemeClr>
                </a:solidFill>
                <a:latin typeface="Raleway" panose="020B0503030101060003" pitchFamily="34" charset="0"/>
              </a:rPr>
              <a:t>analyze</a:t>
            </a:r>
            <a:r>
              <a:rPr lang="en-IN" sz="2000" dirty="0">
                <a:solidFill>
                  <a:schemeClr val="tx1">
                    <a:lumMod val="75000"/>
                    <a:lumOff val="25000"/>
                  </a:schemeClr>
                </a:solidFill>
                <a:latin typeface="Raleway" panose="020B0503030101060003" pitchFamily="34" charset="0"/>
              </a:rPr>
              <a:t> the aggregated data and use time series analysis to identify the demand and optimize.</a:t>
            </a:r>
          </a:p>
          <a:p>
            <a:endParaRPr lang="en-IN" dirty="0">
              <a:solidFill>
                <a:schemeClr val="tx1">
                  <a:lumMod val="75000"/>
                  <a:lumOff val="25000"/>
                </a:schemeClr>
              </a:solidFill>
              <a:latin typeface="Raleway" panose="020B0503030101060003" pitchFamily="34" charset="0"/>
            </a:endParaRPr>
          </a:p>
        </p:txBody>
      </p:sp>
    </p:spTree>
    <p:extLst>
      <p:ext uri="{BB962C8B-B14F-4D97-AF65-F5344CB8AC3E}">
        <p14:creationId xmlns:p14="http://schemas.microsoft.com/office/powerpoint/2010/main" val="221443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2805" y="394335"/>
            <a:ext cx="10515600" cy="1325563"/>
          </a:xfrm>
        </p:spPr>
        <p:txBody>
          <a:bodyPr/>
          <a:lstStyle/>
          <a:p>
            <a:r>
              <a:rPr lang="en-US" dirty="0">
                <a:solidFill>
                  <a:srgbClr val="FFB600"/>
                </a:solidFill>
                <a:latin typeface="Raleway ExtraBold" panose="020B0903030101060003" charset="0"/>
              </a:rPr>
              <a:t>Architecture</a:t>
            </a:r>
            <a:r>
              <a:rPr lang="en-US" dirty="0">
                <a:latin typeface="Raleway ExtraBold" panose="020B0903030101060003" charset="0"/>
              </a:rPr>
              <a:t> </a:t>
            </a:r>
            <a:r>
              <a:rPr lang="en-US" dirty="0">
                <a:solidFill>
                  <a:srgbClr val="434343"/>
                </a:solidFill>
                <a:latin typeface="Raleway ExtraBold" panose="020B0903030101060003" charset="0"/>
              </a:rPr>
              <a:t>Diagram</a:t>
            </a:r>
          </a:p>
        </p:txBody>
      </p:sp>
      <p:pic>
        <p:nvPicPr>
          <p:cNvPr id="5" name="Picture 4">
            <a:extLst>
              <a:ext uri="{FF2B5EF4-FFF2-40B4-BE49-F238E27FC236}">
                <a16:creationId xmlns:a16="http://schemas.microsoft.com/office/drawing/2014/main" id="{BE5BA880-48A2-490E-B6E7-C4AABF738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10" y="1339000"/>
            <a:ext cx="6917580" cy="5251714"/>
          </a:xfrm>
          <a:prstGeom prst="rect">
            <a:avLst/>
          </a:prstGeom>
        </p:spPr>
      </p:pic>
    </p:spTree>
    <p:extLst>
      <p:ext uri="{BB962C8B-B14F-4D97-AF65-F5344CB8AC3E}">
        <p14:creationId xmlns:p14="http://schemas.microsoft.com/office/powerpoint/2010/main" val="158862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1826</Words>
  <Application>Microsoft Office PowerPoint</Application>
  <PresentationFormat>Widescreen</PresentationFormat>
  <Paragraphs>178</Paragraphs>
  <Slides>30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Raleway</vt:lpstr>
      <vt:lpstr>Raleway ExtraBold</vt:lpstr>
      <vt:lpstr>Raleway Medium</vt:lpstr>
      <vt:lpstr>Raleway SemiBold</vt:lpstr>
      <vt:lpstr>Wingdings</vt:lpstr>
      <vt:lpstr>Office Theme</vt:lpstr>
      <vt:lpstr>PowerPoint Presentation</vt:lpstr>
      <vt:lpstr>Objectives</vt:lpstr>
      <vt:lpstr>Introduction</vt:lpstr>
      <vt:lpstr>Introduction</vt:lpstr>
      <vt:lpstr>Literature Survey</vt:lpstr>
      <vt:lpstr>Literature Survey</vt:lpstr>
      <vt:lpstr>Existing System – Drawbacks</vt:lpstr>
      <vt:lpstr>Proposed Method</vt:lpstr>
      <vt:lpstr>Architecture Diagram</vt:lpstr>
      <vt:lpstr>Component Description</vt:lpstr>
      <vt:lpstr>Bus Proximity Identification</vt:lpstr>
      <vt:lpstr>Bus Proximity Identification</vt:lpstr>
      <vt:lpstr>Algorithm</vt:lpstr>
      <vt:lpstr>Algorithm</vt:lpstr>
      <vt:lpstr>Booking and AVL</vt:lpstr>
      <vt:lpstr>Booking and AVL</vt:lpstr>
      <vt:lpstr>Analytic Interface - Procedure</vt:lpstr>
      <vt:lpstr>Analytic Interface - Dataset</vt:lpstr>
      <vt:lpstr>Analytic Interface - Trend Analysis</vt:lpstr>
      <vt:lpstr>Analytic Interface - Bus count estimation</vt:lpstr>
      <vt:lpstr>Screenshots</vt:lpstr>
      <vt:lpstr>Screenshots</vt:lpstr>
      <vt:lpstr>Results and Discussion</vt:lpstr>
      <vt:lpstr>Results and Discussion</vt:lpstr>
      <vt:lpstr>Results and Discussion</vt:lpstr>
      <vt:lpstr>Results and Discussion</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Vigneshbabu</dc:creator>
  <cp:lastModifiedBy>Vigneshbabu</cp:lastModifiedBy>
  <cp:revision>247</cp:revision>
  <dcterms:created xsi:type="dcterms:W3CDTF">2018-02-14T14:59:00Z</dcterms:created>
  <dcterms:modified xsi:type="dcterms:W3CDTF">2018-04-17T14:03:01Z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