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oGiieTJciePThHSQ2/7hgiKPP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4DF2B5-8600-4DB8-9E4C-0F4FA47BD958}">
  <a:tblStyle styleId="{EB4DF2B5-8600-4DB8-9E4C-0F4FA47BD95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347A93E-4765-4967-B9BD-B1496E534E2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8EAAC63-6CDF-475F-8542-91188AF7E86D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3d3e00db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653d3e00d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seperated 65 VIP customers and then we conducted RFM analysis. Star segment has score 111 and Drain segment has score 4 from Monetary.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Kelly mentioned earlier about 80/20 rule, about 12% customers bring 80% total margin and drain segment decreases about 4% of total margin</a:t>
            </a: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90% of customer is from United Kingdom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as you can see on the right chart, most margin is from North region in United Kingdom</a:t>
            </a: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revenue and margin chart, Bar chart represent the revenue and the line chart represent the margin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Drain segment’s revenue is almost half of VIP, however their margin is negtaive</a:t>
            </a: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top margin products chart. Washer, nut, bolt have large impact to our total margin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Washer and Bolt are the main products that decrease the total margin in Drain </a:t>
            </a:r>
            <a:r>
              <a:rPr lang="en-US" dirty="0" err="1"/>
              <a:t>segement</a:t>
            </a:r>
            <a:endParaRPr dirty="0"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9" descr="https://3.bp.blogspot.com/-sWiPCw6mozE/W-HgNHxRZnI/AAAAAAAAAAk/0L_Br_XXJnode3uFiUPcCO4GLNHhq3HfwCHMYCw/s1600/free-light-blue-abstract-background-png-download-free-clip-art.jpg"/>
          <p:cNvPicPr preferRelativeResize="0"/>
          <p:nvPr/>
        </p:nvPicPr>
        <p:blipFill rotWithShape="1">
          <a:blip r:embed="rId2">
            <a:alphaModFix/>
          </a:blip>
          <a:srcRect l="8716" t="11187" r="8715" b="1120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4849" y="6267632"/>
            <a:ext cx="2418371" cy="50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/>
        </p:nvSpPr>
        <p:spPr>
          <a:xfrm>
            <a:off x="0" y="2129185"/>
            <a:ext cx="12192000" cy="259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11297E"/>
                </a:solidFill>
                <a:latin typeface="Calibri"/>
                <a:ea typeface="Calibri"/>
                <a:cs typeface="Calibri"/>
                <a:sym typeface="Calibri"/>
              </a:rPr>
              <a:t>ANALYTICS PRACTICUM</a:t>
            </a:r>
            <a:br>
              <a:rPr lang="en-US" sz="6000" b="1" i="0" u="none" strike="noStrike" cap="none">
                <a:solidFill>
                  <a:srgbClr val="26ABE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 strike="noStrike" cap="none">
                <a:solidFill>
                  <a:srgbClr val="A2C400"/>
                </a:solidFill>
                <a:latin typeface="Calibri"/>
                <a:ea typeface="Calibri"/>
                <a:cs typeface="Calibri"/>
                <a:sym typeface="Calibri"/>
              </a:rPr>
              <a:t>INTUILIZE</a:t>
            </a:r>
            <a:br>
              <a:rPr lang="en-US" sz="6000" b="1" i="0" u="none" strike="noStrike" cap="none">
                <a:solidFill>
                  <a:srgbClr val="A2C4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1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GROUP 1</a:t>
            </a: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/>
        </p:nvSpPr>
        <p:spPr>
          <a:xfrm>
            <a:off x="325500" y="385011"/>
            <a:ext cx="11541000" cy="5915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11297E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3600" b="1" i="0" u="none" strike="noStrike" cap="none">
              <a:solidFill>
                <a:srgbClr val="1129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53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Mission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Journey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Segments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53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Impactful Stock Codes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53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Elasticity Analysis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Inventory Analysis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/>
          <p:nvPr/>
        </p:nvSpPr>
        <p:spPr>
          <a:xfrm>
            <a:off x="101600" y="101601"/>
            <a:ext cx="6409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11297E"/>
                </a:solidFill>
                <a:latin typeface="Calibri"/>
                <a:ea typeface="Calibri"/>
                <a:cs typeface="Calibri"/>
                <a:sym typeface="Calibri"/>
              </a:rPr>
              <a:t>Our Mission</a:t>
            </a:r>
            <a:endParaRPr/>
          </a:p>
        </p:txBody>
      </p:sp>
      <p:pic>
        <p:nvPicPr>
          <p:cNvPr id="91" name="Google Shape;9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750" y="1288101"/>
            <a:ext cx="4600500" cy="53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/>
        </p:nvSpPr>
        <p:spPr>
          <a:xfrm>
            <a:off x="430701" y="1570375"/>
            <a:ext cx="3812700" cy="3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Current gross margin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600"/>
              <a:t>A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pproximately </a:t>
            </a:r>
            <a:r>
              <a:rPr lang="en-US" sz="4800" b="1" i="0" u="none" strike="noStrike" cap="none">
                <a:solidFill>
                  <a:srgbClr val="FF0000"/>
                </a:solidFill>
              </a:rPr>
              <a:t>14%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8454886" y="1570383"/>
            <a:ext cx="3021600" cy="30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Assumption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healthy margin for this business is </a:t>
            </a:r>
            <a:r>
              <a:rPr lang="en-US" sz="4800" b="1" i="0" u="none" strike="noStrike" cap="none">
                <a:solidFill>
                  <a:srgbClr val="1155CC"/>
                </a:solidFill>
              </a:rPr>
              <a:t>20+%</a:t>
            </a:r>
            <a:endParaRPr sz="4800" b="1">
              <a:solidFill>
                <a:srgbClr val="1155C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101600" y="101601"/>
            <a:ext cx="6409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11297E"/>
                </a:solidFill>
                <a:latin typeface="Calibri"/>
                <a:ea typeface="Calibri"/>
                <a:cs typeface="Calibri"/>
                <a:sym typeface="Calibri"/>
              </a:rPr>
              <a:t>Make Data Useful</a:t>
            </a:r>
            <a:endParaRPr/>
          </a:p>
        </p:txBody>
      </p:sp>
      <p:pic>
        <p:nvPicPr>
          <p:cNvPr id="99" name="Google Shape;99;p5" descr="Image result for data cleansing png transpar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4101" y="1320909"/>
            <a:ext cx="4649821" cy="464982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/>
        </p:nvSpPr>
        <p:spPr>
          <a:xfrm>
            <a:off x="553039" y="1320909"/>
            <a:ext cx="5184862" cy="464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the data</a:t>
            </a:r>
            <a:b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Products with No Cost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marL="5080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Extreme Outliers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 Records)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marL="5080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Incorrect Dates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(Feb 29, 2018 -&gt; Feb 28, 2018)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3d3e00db_0_13"/>
          <p:cNvSpPr/>
          <p:nvPr/>
        </p:nvSpPr>
        <p:spPr>
          <a:xfrm>
            <a:off x="101600" y="101601"/>
            <a:ext cx="6409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11297E"/>
                </a:solidFill>
                <a:latin typeface="Calibri"/>
                <a:ea typeface="Calibri"/>
                <a:cs typeface="Calibri"/>
                <a:sym typeface="Calibri"/>
              </a:rPr>
              <a:t>Most Important Customers?</a:t>
            </a:r>
            <a:endParaRPr/>
          </a:p>
        </p:txBody>
      </p:sp>
      <p:pic>
        <p:nvPicPr>
          <p:cNvPr id="106" name="Google Shape;106;g653d3e00db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812" y="1126513"/>
            <a:ext cx="10124376" cy="50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101600" y="101600"/>
            <a:ext cx="6409500" cy="68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1297E"/>
                </a:solidFill>
                <a:latin typeface="Calibri"/>
                <a:ea typeface="Calibri"/>
                <a:cs typeface="Calibri"/>
                <a:sym typeface="Calibri"/>
              </a:rPr>
              <a:t>Customer Segments – RFM Analysis</a:t>
            </a:r>
            <a:endParaRPr/>
          </a:p>
        </p:txBody>
      </p:sp>
      <p:graphicFrame>
        <p:nvGraphicFramePr>
          <p:cNvPr id="128" name="Google Shape;128;p8"/>
          <p:cNvGraphicFramePr/>
          <p:nvPr/>
        </p:nvGraphicFramePr>
        <p:xfrm>
          <a:off x="671862" y="883920"/>
          <a:ext cx="10848325" cy="4480500"/>
        </p:xfrm>
        <a:graphic>
          <a:graphicData uri="http://schemas.openxmlformats.org/drawingml/2006/table">
            <a:tbl>
              <a:tblPr firstRow="1" bandRow="1">
                <a:noFill/>
                <a:tableStyleId>{8347A93E-4765-4967-B9BD-B1496E534E2E}</a:tableStyleId>
              </a:tblPr>
              <a:tblGrid>
                <a:gridCol w="179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/>
                        <a:t>Size (%)</a:t>
                      </a:r>
                      <a:endParaRPr sz="12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/>
                        <a:t>Margin (%)</a:t>
                      </a:r>
                      <a:endParaRPr sz="12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/>
                        <a:t>R</a:t>
                      </a:r>
                      <a:r>
                        <a:rPr lang="en-US" sz="2000" b="1" u="none" strike="noStrike" cap="none"/>
                        <a:t>ecency</a:t>
                      </a:r>
                      <a:endParaRPr sz="2800" b="1" u="none" strike="noStrike" cap="none"/>
                    </a:p>
                  </a:txBody>
                  <a:tcPr marL="91450" marR="91450" marT="45725" marB="457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/>
                        <a:t>F</a:t>
                      </a:r>
                      <a:r>
                        <a:rPr lang="en-US" sz="2000" b="1" u="none" strike="noStrike" cap="none"/>
                        <a:t>requency</a:t>
                      </a:r>
                      <a:endParaRPr sz="2800" b="1" u="none" strike="noStrike" cap="none"/>
                    </a:p>
                  </a:txBody>
                  <a:tcPr marL="91450" marR="91450" marT="45725" marB="457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/>
                        <a:t>M</a:t>
                      </a:r>
                      <a:r>
                        <a:rPr lang="en-US" sz="2000" b="1" u="none" strike="noStrike" cap="none"/>
                        <a:t>onetary</a:t>
                      </a:r>
                      <a:endParaRPr sz="2800" b="1" u="none" strike="noStrike" cap="none"/>
                    </a:p>
                  </a:txBody>
                  <a:tcPr marL="91450" marR="91450" marT="45725" marB="45725" anchor="ctr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dk1"/>
                          </a:solidFill>
                        </a:rPr>
                        <a:t>VIP</a:t>
                      </a:r>
                      <a:endParaRPr sz="12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00FF"/>
                          </a:solidFill>
                        </a:rPr>
                        <a:t>1.6%</a:t>
                      </a:r>
                      <a:endParaRPr sz="12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00FF"/>
                          </a:solidFill>
                        </a:rPr>
                        <a:t>44.2%</a:t>
                      </a:r>
                      <a:endParaRPr sz="12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dk1"/>
                          </a:solidFill>
                        </a:rPr>
                        <a:t>Star</a:t>
                      </a:r>
                      <a:endParaRPr sz="1200" b="1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00FF"/>
                          </a:solidFill>
                        </a:rPr>
                        <a:t>10.1%</a:t>
                      </a:r>
                      <a:endParaRPr sz="12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00FF"/>
                          </a:solidFill>
                        </a:rPr>
                        <a:t>35.1%</a:t>
                      </a:r>
                      <a:endParaRPr sz="12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dk1"/>
                          </a:solidFill>
                        </a:rPr>
                        <a:t>Core</a:t>
                      </a:r>
                      <a:endParaRPr sz="1200" b="1" u="none" strike="noStrike" cap="none"/>
                    </a:p>
                  </a:txBody>
                  <a:tcPr marL="91450" marR="91450" marT="45725" marB="45725" anchor="ctr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63.7%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24.3%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1 – 4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1 – 4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2 or 3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dk1"/>
                          </a:solidFill>
                        </a:rPr>
                        <a:t>Drain</a:t>
                      </a:r>
                      <a:endParaRPr sz="1200" b="1" u="none" strike="noStrike" cap="none"/>
                    </a:p>
                  </a:txBody>
                  <a:tcPr marL="91450" marR="91450" marT="45725" marB="45725" anchor="ctr">
                    <a:solidFill>
                      <a:srgbClr val="7440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FF0000"/>
                          </a:solidFill>
                        </a:rPr>
                        <a:t>24.6%</a:t>
                      </a:r>
                      <a:endParaRPr sz="12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FF0000"/>
                          </a:solidFill>
                        </a:rPr>
                        <a:t>-3.6%</a:t>
                      </a:r>
                      <a:endParaRPr sz="12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1 – 4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1 – 4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9" name="Google Shape;129;p8"/>
          <p:cNvSpPr/>
          <p:nvPr/>
        </p:nvSpPr>
        <p:spPr>
          <a:xfrm>
            <a:off x="0" y="5637229"/>
            <a:ext cx="12192000" cy="1220700"/>
          </a:xfrm>
          <a:prstGeom prst="rect">
            <a:avLst/>
          </a:prstGeom>
          <a:solidFill>
            <a:schemeClr val="dk1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537700" y="5801479"/>
            <a:ext cx="96528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11.7% customers bring 79.3% total margin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Bottom 25% customers decrease total margin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/>
          <p:nvPr/>
        </p:nvSpPr>
        <p:spPr>
          <a:xfrm>
            <a:off x="0" y="5637229"/>
            <a:ext cx="12192000" cy="122077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/>
          <p:nvPr/>
        </p:nvSpPr>
        <p:spPr>
          <a:xfrm>
            <a:off x="101600" y="101600"/>
            <a:ext cx="7496404" cy="68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1297E"/>
                </a:solidFill>
                <a:latin typeface="Calibri"/>
                <a:ea typeface="Calibri"/>
                <a:cs typeface="Calibri"/>
                <a:sym typeface="Calibri"/>
              </a:rPr>
              <a:t>Country &amp; Region</a:t>
            </a:r>
            <a:endParaRPr/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l="13975" r="8468"/>
          <a:stretch/>
        </p:blipFill>
        <p:spPr>
          <a:xfrm>
            <a:off x="343816" y="929943"/>
            <a:ext cx="3373798" cy="425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9"/>
          <p:cNvSpPr/>
          <p:nvPr/>
        </p:nvSpPr>
        <p:spPr>
          <a:xfrm>
            <a:off x="955194" y="1132210"/>
            <a:ext cx="1382700" cy="1382700"/>
          </a:xfrm>
          <a:prstGeom prst="ellipse">
            <a:avLst/>
          </a:prstGeom>
          <a:solidFill>
            <a:srgbClr val="FF0000">
              <a:alpha val="4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/>
          <p:nvPr/>
        </p:nvSpPr>
        <p:spPr>
          <a:xfrm>
            <a:off x="343826" y="5779282"/>
            <a:ext cx="9846549" cy="88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90% of customer is from United Kingdom</a:t>
            </a:r>
            <a:endParaRPr/>
          </a:p>
          <a:p>
            <a:pPr marL="5080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Most margin is from North region in UK</a:t>
            </a:r>
            <a:endParaRPr/>
          </a:p>
        </p:txBody>
      </p:sp>
      <p:pic>
        <p:nvPicPr>
          <p:cNvPr id="140" name="Google Shape;14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225" y="876350"/>
            <a:ext cx="7316576" cy="436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/>
          <p:nvPr/>
        </p:nvSpPr>
        <p:spPr>
          <a:xfrm>
            <a:off x="0" y="5637229"/>
            <a:ext cx="12192000" cy="122077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101600" y="101600"/>
            <a:ext cx="7496404" cy="68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1297E"/>
                </a:solidFill>
                <a:latin typeface="Calibri"/>
                <a:ea typeface="Calibri"/>
                <a:cs typeface="Calibri"/>
                <a:sym typeface="Calibri"/>
              </a:rPr>
              <a:t>Revenue &amp; Margin</a:t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>
            <a:off x="343826" y="5779282"/>
            <a:ext cx="9846549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Drain segment’s margin is negative </a:t>
            </a:r>
            <a:b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 though their revenue is almost half of VIP segment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587" y="642100"/>
            <a:ext cx="8252826" cy="49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/>
          <p:nvPr/>
        </p:nvSpPr>
        <p:spPr>
          <a:xfrm>
            <a:off x="0" y="5637229"/>
            <a:ext cx="12192000" cy="12207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101600" y="101600"/>
            <a:ext cx="7496404" cy="68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1297E"/>
                </a:solidFill>
                <a:latin typeface="Calibri"/>
                <a:ea typeface="Calibri"/>
                <a:cs typeface="Calibri"/>
                <a:sym typeface="Calibri"/>
              </a:rPr>
              <a:t>Top Margin Products</a:t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343826" y="5804929"/>
            <a:ext cx="98466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937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Highly impactful products = Washer / Nut / Bolt </a:t>
            </a:r>
            <a:endParaRPr/>
          </a:p>
          <a:p>
            <a:pPr marL="3937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Drain segment decreases total margin from Washer / Bolt</a:t>
            </a:r>
            <a:endParaRPr/>
          </a:p>
        </p:txBody>
      </p:sp>
      <p:pic>
        <p:nvPicPr>
          <p:cNvPr id="156" name="Google Shape;15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088" y="657450"/>
            <a:ext cx="8213824" cy="4862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Widescreen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Yohan Park</cp:lastModifiedBy>
  <cp:revision>1</cp:revision>
  <dcterms:modified xsi:type="dcterms:W3CDTF">2019-11-25T03:41:16Z</dcterms:modified>
</cp:coreProperties>
</file>