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D59DB-1ED9-4729-AD12-377E7B192067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5C44D-BB96-4234-BFBD-F73F7B3FB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6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891" name="Rectangle 3"/>
          <p:cNvSpPr>
            <a:spLocks noChangeArrowheads="1"/>
          </p:cNvSpPr>
          <p:nvPr/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>
                <a:latin typeface="Univers" pitchFamily="34" charset="0"/>
              </a:rPr>
              <a:t>26</a:t>
            </a: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89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895" name="Rectangle 7"/>
          <p:cNvSpPr>
            <a:spLocks noChangeArrowheads="1"/>
          </p:cNvSpPr>
          <p:nvPr/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>
                <a:latin typeface="Univers" pitchFamily="34" charset="0"/>
              </a:rPr>
              <a:t>26</a:t>
            </a:r>
          </a:p>
        </p:txBody>
      </p:sp>
      <p:sp>
        <p:nvSpPr>
          <p:cNvPr id="933896" name="Rectangle 8"/>
          <p:cNvSpPr>
            <a:spLocks noChangeArrowheads="1"/>
          </p:cNvSpPr>
          <p:nvPr/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897" name="Rectangle 9"/>
          <p:cNvSpPr>
            <a:spLocks noChangeArrowheads="1"/>
          </p:cNvSpPr>
          <p:nvPr/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898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899" name="Rectangle 11"/>
          <p:cNvSpPr>
            <a:spLocks noChangeArrowheads="1"/>
          </p:cNvSpPr>
          <p:nvPr/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>
                <a:latin typeface="Univers" pitchFamily="34" charset="0"/>
              </a:rPr>
              <a:t>23</a:t>
            </a:r>
          </a:p>
        </p:txBody>
      </p:sp>
      <p:sp>
        <p:nvSpPr>
          <p:cNvPr id="933900" name="Rectangle 12"/>
          <p:cNvSpPr>
            <a:spLocks noChangeArrowheads="1"/>
          </p:cNvSpPr>
          <p:nvPr/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901" name="Rectangle 13"/>
          <p:cNvSpPr>
            <a:spLocks noChangeArrowheads="1"/>
          </p:cNvSpPr>
          <p:nvPr/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902" name="Rectangle 14"/>
          <p:cNvSpPr>
            <a:spLocks noChangeArrowheads="1"/>
          </p:cNvSpPr>
          <p:nvPr/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903" name="Rectangle 15"/>
          <p:cNvSpPr>
            <a:spLocks noChangeArrowheads="1"/>
          </p:cNvSpPr>
          <p:nvPr/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>
                <a:latin typeface="Univers" pitchFamily="34" charset="0"/>
              </a:rPr>
              <a:t>23</a:t>
            </a:r>
          </a:p>
        </p:txBody>
      </p:sp>
      <p:sp>
        <p:nvSpPr>
          <p:cNvPr id="933904" name="Rectangle 16"/>
          <p:cNvSpPr>
            <a:spLocks noChangeArrowheads="1"/>
          </p:cNvSpPr>
          <p:nvPr/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905" name="Rectangle 17"/>
          <p:cNvSpPr>
            <a:spLocks noChangeArrowheads="1"/>
          </p:cNvSpPr>
          <p:nvPr/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906" name="Rectangle 18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ln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93390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80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735-DCED-4992-BEFD-2ED3FAD961B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1D79-2AC1-448F-B4C7-931DFEB1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735-DCED-4992-BEFD-2ED3FAD961B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1D79-2AC1-448F-B4C7-931DFEB1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6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735-DCED-4992-BEFD-2ED3FAD961B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1D79-2AC1-448F-B4C7-931DFEB1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1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20705-D422-4A03-9420-1083D23C3B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6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735-DCED-4992-BEFD-2ED3FAD961B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1D79-2AC1-448F-B4C7-931DFEB1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8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735-DCED-4992-BEFD-2ED3FAD961B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1D79-2AC1-448F-B4C7-931DFEB1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735-DCED-4992-BEFD-2ED3FAD961B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1D79-2AC1-448F-B4C7-931DFEB1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6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735-DCED-4992-BEFD-2ED3FAD961B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1D79-2AC1-448F-B4C7-931DFEB1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4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735-DCED-4992-BEFD-2ED3FAD961B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1D79-2AC1-448F-B4C7-931DFEB1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4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735-DCED-4992-BEFD-2ED3FAD961B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1D79-2AC1-448F-B4C7-931DFEB1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735-DCED-4992-BEFD-2ED3FAD961B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1D79-2AC1-448F-B4C7-931DFEB1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6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735-DCED-4992-BEFD-2ED3FAD961B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1D79-2AC1-448F-B4C7-931DFEB1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8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BA735-DCED-4992-BEFD-2ED3FAD961BB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71D79-2AC1-448F-B4C7-931DFEB1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Murthi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14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Evaluating the Solution</a:t>
            </a:r>
          </a:p>
        </p:txBody>
      </p:sp>
      <p:graphicFrame>
        <p:nvGraphicFramePr>
          <p:cNvPr id="218154" name="Group 42"/>
          <p:cNvGraphicFramePr>
            <a:graphicFrameLocks noGrp="1"/>
          </p:cNvGraphicFramePr>
          <p:nvPr>
            <p:ph type="tbl" idx="1"/>
            <p:extLst/>
          </p:nvPr>
        </p:nvGraphicFramePr>
        <p:xfrm>
          <a:off x="1981200" y="1371600"/>
          <a:ext cx="8229600" cy="3568756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6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Concept Measured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Remarks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RMSSTD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(root mean squared standard deviation)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Homogeneity of New Cluster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Should be small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(semi partial R-squared)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Loss of homogeneity of merged clusters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 should be small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Heterogeneity of Clusters 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Should be large (0 to 1)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9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 between two clusters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Homogeneity of merged clusters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Should be small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3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2438400"/>
            <a:ext cx="7389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Scaling of variables is of great importance in clustering</a:t>
            </a:r>
          </a:p>
          <a:p>
            <a:endParaRPr lang="en-US" sz="2400" dirty="0"/>
          </a:p>
          <a:p>
            <a:r>
              <a:rPr lang="en-US" sz="2400" dirty="0"/>
              <a:t>Distance for a variable with large values (e.g. mean=1000)</a:t>
            </a:r>
          </a:p>
          <a:p>
            <a:r>
              <a:rPr lang="en-US" sz="2400" dirty="0"/>
              <a:t>will dominate </a:t>
            </a:r>
            <a:r>
              <a:rPr lang="en-US" sz="2400" dirty="0" smtClean="0"/>
              <a:t>variable </a:t>
            </a:r>
            <a:r>
              <a:rPr lang="en-US" sz="2400" dirty="0"/>
              <a:t>with smaller values (mean=1.5).</a:t>
            </a:r>
          </a:p>
          <a:p>
            <a:endParaRPr lang="en-US" sz="2400" dirty="0"/>
          </a:p>
          <a:p>
            <a:r>
              <a:rPr lang="en-US" sz="2400" dirty="0"/>
              <a:t>Standardization</a:t>
            </a:r>
          </a:p>
          <a:p>
            <a:r>
              <a:rPr lang="en-US" sz="2400" dirty="0"/>
              <a:t>Convert to a 0 to 1 scale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929720"/>
              </p:ext>
            </p:extLst>
          </p:nvPr>
        </p:nvGraphicFramePr>
        <p:xfrm>
          <a:off x="7151716" y="5543203"/>
          <a:ext cx="2133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Clip" r:id="rId3" imgW="1161720" imgH="484560" progId="MS_ClipArt_Gallery.2">
                  <p:embed/>
                </p:oleObj>
              </mc:Choice>
              <mc:Fallback>
                <p:oleObj name="Clip" r:id="rId3" imgW="1161720" imgH="484560" progId="MS_ClipArt_Gallery.2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716" y="5543203"/>
                        <a:ext cx="2133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61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2209801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different distance measures and different cluster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Split data and run both halves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Solve with subset of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6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207" y="1417639"/>
            <a:ext cx="8952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 Analysis tells you how many segments to retain.</a:t>
            </a:r>
          </a:p>
          <a:p>
            <a:endParaRPr lang="en-US" sz="2400" dirty="0" smtClean="0"/>
          </a:p>
          <a:p>
            <a:r>
              <a:rPr lang="en-US" sz="2400" dirty="0" smtClean="0"/>
              <a:t>Find means of behavioral variables to explain how the segments might be different from each other.</a:t>
            </a:r>
          </a:p>
          <a:p>
            <a:endParaRPr lang="en-US" sz="2400" dirty="0" smtClean="0"/>
          </a:p>
          <a:p>
            <a:r>
              <a:rPr lang="en-US" sz="2400" dirty="0" smtClean="0"/>
              <a:t>What are the sizes of each segment and which segments are attractive?</a:t>
            </a:r>
          </a:p>
          <a:p>
            <a:endParaRPr lang="en-US" sz="2400" dirty="0"/>
          </a:p>
          <a:p>
            <a:r>
              <a:rPr lang="en-US" sz="2400" dirty="0" smtClean="0"/>
              <a:t>Find average values of demographic and media variables for targeting the desired segments.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874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ChangeArrowheads="1"/>
          </p:cNvSpPr>
          <p:nvPr/>
        </p:nvSpPr>
        <p:spPr bwMode="auto">
          <a:xfrm>
            <a:off x="20955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867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868" name="Rectangle 4"/>
          <p:cNvSpPr>
            <a:spLocks noChangeArrowheads="1"/>
          </p:cNvSpPr>
          <p:nvPr/>
        </p:nvSpPr>
        <p:spPr bwMode="auto">
          <a:xfrm>
            <a:off x="20955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869" name="Rectangle 5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870" name="Rectangle 6"/>
          <p:cNvSpPr>
            <a:spLocks noChangeArrowheads="1"/>
          </p:cNvSpPr>
          <p:nvPr/>
        </p:nvSpPr>
        <p:spPr bwMode="auto">
          <a:xfrm>
            <a:off x="20955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871" name="Rectangle 7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872" name="Rectangle 8"/>
          <p:cNvSpPr>
            <a:spLocks noChangeArrowheads="1"/>
          </p:cNvSpPr>
          <p:nvPr/>
        </p:nvSpPr>
        <p:spPr bwMode="auto">
          <a:xfrm>
            <a:off x="20955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873" name="Rectangle 9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874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324350" y="1047750"/>
          <a:ext cx="352425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hart" r:id="rId4" imgW="3524178" imgH="3314871" progId="MSGraph.Chart.8">
                  <p:embed followColorScheme="full"/>
                </p:oleObj>
              </mc:Choice>
              <mc:Fallback>
                <p:oleObj name="Chart" r:id="rId4" imgW="3524178" imgH="3314871" progId="MSGraph.Chart.8">
                  <p:embed followColorScheme="full"/>
                  <p:pic>
                    <p:nvPicPr>
                      <p:cNvPr id="932874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1047750"/>
                        <a:ext cx="352425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875" name="Rectangle 11"/>
          <p:cNvSpPr>
            <a:spLocks noChangeArrowheads="1"/>
          </p:cNvSpPr>
          <p:nvPr/>
        </p:nvSpPr>
        <p:spPr bwMode="auto">
          <a:xfrm>
            <a:off x="7734300" y="4133850"/>
            <a:ext cx="2724150" cy="2457450"/>
          </a:xfrm>
          <a:prstGeom prst="rect">
            <a:avLst/>
          </a:prstGeom>
          <a:noFill/>
          <a:ln w="25400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876" name="Rectangle 12"/>
          <p:cNvSpPr>
            <a:spLocks noChangeArrowheads="1"/>
          </p:cNvSpPr>
          <p:nvPr/>
        </p:nvSpPr>
        <p:spPr bwMode="auto">
          <a:xfrm>
            <a:off x="1714500" y="4133850"/>
            <a:ext cx="2724150" cy="2457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877" name="Rectangle 13"/>
          <p:cNvSpPr>
            <a:spLocks noChangeArrowheads="1"/>
          </p:cNvSpPr>
          <p:nvPr/>
        </p:nvSpPr>
        <p:spPr bwMode="auto">
          <a:xfrm>
            <a:off x="4724400" y="4133850"/>
            <a:ext cx="2724150" cy="2457450"/>
          </a:xfrm>
          <a:prstGeom prst="rect">
            <a:avLst/>
          </a:prstGeom>
          <a:noFill/>
          <a:ln w="25400">
            <a:solidFill>
              <a:srgbClr val="FAFD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878" name="Rectangle 14"/>
          <p:cNvSpPr>
            <a:spLocks noChangeArrowheads="1"/>
          </p:cNvSpPr>
          <p:nvPr/>
        </p:nvSpPr>
        <p:spPr bwMode="auto">
          <a:xfrm>
            <a:off x="7734300" y="1562100"/>
            <a:ext cx="2724150" cy="245745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879" name="Rectangle 15"/>
          <p:cNvSpPr>
            <a:spLocks noChangeArrowheads="1"/>
          </p:cNvSpPr>
          <p:nvPr/>
        </p:nvSpPr>
        <p:spPr bwMode="auto">
          <a:xfrm>
            <a:off x="1714500" y="1562100"/>
            <a:ext cx="2724150" cy="245745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880" name="Rectangle 16"/>
          <p:cNvSpPr>
            <a:spLocks noChangeArrowheads="1"/>
          </p:cNvSpPr>
          <p:nvPr/>
        </p:nvSpPr>
        <p:spPr bwMode="auto">
          <a:xfrm>
            <a:off x="7754939" y="1708441"/>
            <a:ext cx="2714625" cy="184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>
            <a:lvl1pPr algn="l">
              <a:tabLst>
                <a:tab pos="635000" algn="l"/>
                <a:tab pos="1206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635000" algn="l"/>
                <a:tab pos="1206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635000" algn="l"/>
                <a:tab pos="1206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635000" algn="l"/>
                <a:tab pos="1206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635000" algn="l"/>
                <a:tab pos="1206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  <a:tab pos="1206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  <a:tab pos="1206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  <a:tab pos="1206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  <a:tab pos="12065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		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6020202030204" pitchFamily="34" charset="0"/>
              </a:rPr>
              <a:t>Price Pumpers</a:t>
            </a:r>
          </a:p>
          <a:p>
            <a:endParaRPr lang="en-US" altLang="en-US" sz="1000" b="1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Who:	White Collar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Usage:	Moderate, very high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	regular (79%)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Need:	Cheapest gas available,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	don't see difference between 	gas brands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Industry:	$80/customer/yr;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 Margin:	7% of margin</a:t>
            </a:r>
          </a:p>
          <a:p>
            <a:pPr latinLnBrk="1"/>
            <a:endParaRPr lang="en-US" altLang="en-US" sz="1000" b="1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32881" name="Rectangle 17"/>
          <p:cNvSpPr>
            <a:spLocks noChangeArrowheads="1"/>
          </p:cNvSpPr>
          <p:nvPr/>
        </p:nvSpPr>
        <p:spPr bwMode="auto">
          <a:xfrm>
            <a:off x="7754939" y="4298597"/>
            <a:ext cx="2714625" cy="2305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>
            <a:lvl1pPr algn="l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  <a:latin typeface="Arial Narrow" panose="020B0606020202030204" pitchFamily="34" charset="0"/>
              </a:rPr>
              <a:t>    Bargain Food and Fuelers</a:t>
            </a:r>
          </a:p>
          <a:p>
            <a:endParaRPr lang="en-US" altLang="en-US" sz="1000" b="1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Who:	Older, males, moderate 		income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Usage:	High, high regular (57%), 		credit payer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Need:	C-stores, fast food, 		promotions, very low price 		sensitivity, don’t see 		difference between gas 		brands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Industry: 	$105/customer/yr; 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Margin:	8% of margin</a:t>
            </a:r>
          </a:p>
          <a:p>
            <a:pPr latinLnBrk="1"/>
            <a:endParaRPr lang="en-US" altLang="en-US" sz="1000" b="1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32882" name="Rectangle 18"/>
          <p:cNvSpPr>
            <a:spLocks noChangeArrowheads="1"/>
          </p:cNvSpPr>
          <p:nvPr/>
        </p:nvSpPr>
        <p:spPr bwMode="auto">
          <a:xfrm>
            <a:off x="4732339" y="4294189"/>
            <a:ext cx="27146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>
            <a:lvl1pPr algn="l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6020202030204" pitchFamily="34" charset="0"/>
              </a:rPr>
              <a:t>Safe and Secure</a:t>
            </a:r>
          </a:p>
          <a:p>
            <a:endParaRPr lang="en-US" altLang="en-US" sz="1000" b="1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Who:	Older, single females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Usage:	Low, high premium (47%) 		cash payers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Need:	Lighting, security, good 		gas, courteous English 		speaking employees, don’t 		like promos, low price 		sensitivity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Industry: 	$90/customer/yr; 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Margin:	15% of margin</a:t>
            </a:r>
          </a:p>
          <a:p>
            <a:endParaRPr lang="en-US" altLang="en-US" sz="1000" b="1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eaLnBrk="1"/>
            <a:endParaRPr lang="en-US" altLang="en-US" sz="1000" b="1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32883" name="Rectangle 19"/>
          <p:cNvSpPr>
            <a:spLocks noChangeArrowheads="1"/>
          </p:cNvSpPr>
          <p:nvPr/>
        </p:nvSpPr>
        <p:spPr bwMode="auto">
          <a:xfrm>
            <a:off x="1722439" y="4249739"/>
            <a:ext cx="27146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>
            <a:lvl1pPr algn="l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 Narrow" panose="020B0606020202030204" pitchFamily="34" charset="0"/>
              </a:rPr>
              <a:t>         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6020202030204" pitchFamily="34" charset="0"/>
              </a:rPr>
              <a:t>Quality Fuel Quickly</a:t>
            </a:r>
          </a:p>
          <a:p>
            <a:endParaRPr lang="en-US" altLang="en-US" sz="1000" b="1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Who:	High Income, White Collar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Usage:	High, high premium (51%) 		credit payers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Need:	Gasoline quality, 		performance and cleaning, 		in and out quickly, 		moderately price sensitive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Industry:	$110/customer/yr; 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Margin:	28% of margin</a:t>
            </a:r>
          </a:p>
        </p:txBody>
      </p:sp>
      <p:sp>
        <p:nvSpPr>
          <p:cNvPr id="932884" name="Rectangle 20"/>
          <p:cNvSpPr>
            <a:spLocks noChangeArrowheads="1"/>
          </p:cNvSpPr>
          <p:nvPr/>
        </p:nvSpPr>
        <p:spPr bwMode="auto">
          <a:xfrm>
            <a:off x="1722439" y="1706564"/>
            <a:ext cx="271462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>
            <a:lvl1pPr algn="l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Arial Narrow" panose="020B0606020202030204" pitchFamily="34" charset="0"/>
              </a:rPr>
              <a:t>         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6020202030204" pitchFamily="34" charset="0"/>
              </a:rPr>
              <a:t>One-Stop Shoppers</a:t>
            </a:r>
          </a:p>
          <a:p>
            <a:endParaRPr lang="en-US" altLang="en-US" sz="1000" b="1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Who:	Younger, more ethnic, 		lower income and 		education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Usage:	High, above average 		premium (37%)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Need:	C-stores, fast food, 		parking, phones, coupons, 		low price sensitivity and 		product quality demand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Industry:	$120/customer/yr; 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Arial Narrow" panose="020B0606020202030204" pitchFamily="34" charset="0"/>
              </a:rPr>
              <a:t>Margin:	41% of margin</a:t>
            </a:r>
            <a:endParaRPr lang="en-US" altLang="en-US" sz="2000" b="1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eaLnBrk="1"/>
            <a:endParaRPr lang="en-US" altLang="en-US" sz="2000" b="1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32885" name="Rectangle 21"/>
          <p:cNvSpPr>
            <a:spLocks noChangeArrowheads="1"/>
          </p:cNvSpPr>
          <p:nvPr/>
        </p:nvSpPr>
        <p:spPr bwMode="auto">
          <a:xfrm>
            <a:off x="4078289" y="763588"/>
            <a:ext cx="4048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2000" b="1"/>
          </a:p>
        </p:txBody>
      </p:sp>
      <p:sp>
        <p:nvSpPr>
          <p:cNvPr id="93288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Segmentation</a:t>
            </a:r>
          </a:p>
        </p:txBody>
      </p:sp>
      <p:sp>
        <p:nvSpPr>
          <p:cNvPr id="932887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1568681" y="190500"/>
            <a:ext cx="8612188" cy="5029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Gasoline Company Example</a:t>
            </a:r>
          </a:p>
        </p:txBody>
      </p:sp>
    </p:spTree>
    <p:extLst>
      <p:ext uri="{BB962C8B-B14F-4D97-AF65-F5344CB8AC3E}">
        <p14:creationId xmlns:p14="http://schemas.microsoft.com/office/powerpoint/2010/main" val="30751751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960" y="286605"/>
            <a:ext cx="7543800" cy="1084996"/>
          </a:xfrm>
        </p:spPr>
        <p:txBody>
          <a:bodyPr/>
          <a:lstStyle/>
          <a:p>
            <a:pPr eaLnBrk="1" hangingPunct="1"/>
            <a:r>
              <a:rPr lang="en-US" dirty="0" smtClean="0"/>
              <a:t>What is Cluster Analysis?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Group </a:t>
            </a:r>
            <a:r>
              <a:rPr lang="en-US" dirty="0" smtClean="0"/>
              <a:t>items in </a:t>
            </a:r>
            <a:r>
              <a:rPr lang="en-US" dirty="0" smtClean="0"/>
              <a:t>such a way that members within a group are similar to each other. And differences between </a:t>
            </a:r>
            <a:r>
              <a:rPr lang="en-US" dirty="0" smtClean="0"/>
              <a:t>groups is </a:t>
            </a:r>
            <a:r>
              <a:rPr lang="en-US" dirty="0" smtClean="0"/>
              <a:t>large.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What </a:t>
            </a:r>
            <a:r>
              <a:rPr lang="en-US" dirty="0" smtClean="0"/>
              <a:t>is a measure of </a:t>
            </a:r>
            <a:r>
              <a:rPr lang="en-US" dirty="0" smtClean="0"/>
              <a:t>similarity between two points?</a:t>
            </a:r>
            <a:endParaRPr lang="en-US" dirty="0" smtClean="0"/>
          </a:p>
          <a:p>
            <a:pPr lvl="1"/>
            <a:r>
              <a:rPr lang="en-US" dirty="0" smtClean="0"/>
              <a:t>Euclidean distance – shortest distance between two points</a:t>
            </a:r>
          </a:p>
          <a:p>
            <a:pPr lvl="1"/>
            <a:r>
              <a:rPr lang="en-US" dirty="0" smtClean="0"/>
              <a:t>Cosine (theta) – angle between two vectors</a:t>
            </a:r>
          </a:p>
          <a:p>
            <a:pPr lvl="1"/>
            <a:r>
              <a:rPr lang="en-US" dirty="0" smtClean="0"/>
              <a:t>Or other measures of distance – city block distance, drive time etc.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5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1008796"/>
          </a:xfrm>
        </p:spPr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346960" y="1295401"/>
          <a:ext cx="5638800" cy="5053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6153496" imgH="5515213" progId="Excel.Sheet.8">
                  <p:embed/>
                </p:oleObj>
              </mc:Choice>
              <mc:Fallback>
                <p:oleObj name="Worksheet" r:id="rId3" imgW="6153496" imgH="5515213" progId="Excel.Sheet.8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960" y="1295401"/>
                        <a:ext cx="5638800" cy="5053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399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960" y="286605"/>
            <a:ext cx="7543800" cy="1237396"/>
          </a:xfrm>
        </p:spPr>
        <p:txBody>
          <a:bodyPr/>
          <a:lstStyle/>
          <a:p>
            <a:pPr eaLnBrk="1" hangingPunct="1"/>
            <a:r>
              <a:rPr lang="en-US" dirty="0" smtClean="0"/>
              <a:t>Distance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aseline="30000" dirty="0" smtClean="0"/>
              <a:t> </a:t>
            </a:r>
            <a:r>
              <a:rPr lang="en-US" dirty="0" smtClean="0"/>
              <a:t>More generally, if there are </a:t>
            </a:r>
            <a:r>
              <a:rPr lang="en-US" i="1" dirty="0" smtClean="0"/>
              <a:t>p</a:t>
            </a:r>
            <a:r>
              <a:rPr lang="en-US" dirty="0" smtClean="0"/>
              <a:t> variables: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en-US" i="1" dirty="0" smtClean="0"/>
              <a:t>Distance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smtClean="0"/>
              <a:t>) = </a:t>
            </a:r>
            <a:r>
              <a:rPr lang="en-US" dirty="0" err="1" smtClean="0"/>
              <a:t>sqrt</a:t>
            </a:r>
            <a:r>
              <a:rPr lang="en-US" dirty="0" smtClean="0"/>
              <a:t> [</a:t>
            </a:r>
            <a:r>
              <a:rPr lang="en-US" dirty="0" smtClean="0">
                <a:sym typeface="Symbol" pitchFamily="18" charset="2"/>
              </a:rPr>
              <a:t></a:t>
            </a:r>
            <a:r>
              <a:rPr lang="en-US" i="1" baseline="-25000" dirty="0" smtClean="0">
                <a:sym typeface="Symbol" pitchFamily="18" charset="2"/>
              </a:rPr>
              <a:t>k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ik</a:t>
            </a:r>
            <a:r>
              <a:rPr lang="en-US" dirty="0" smtClean="0"/>
              <a:t> -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jk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12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Naïve Approaches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Median Split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 Flag each observation as above or below the median on each of the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 Classify each observation in one of four cells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Simple Approach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 Even with 3, 4 variables the number of groups (clusters) can be very large </a:t>
            </a:r>
          </a:p>
        </p:txBody>
      </p:sp>
    </p:spTree>
    <p:extLst>
      <p:ext uri="{BB962C8B-B14F-4D97-AF65-F5344CB8AC3E}">
        <p14:creationId xmlns:p14="http://schemas.microsoft.com/office/powerpoint/2010/main" val="43129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Clustering Techniques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Hierarchical Clustering</a:t>
            </a:r>
          </a:p>
          <a:p>
            <a:pPr lvl="1" eaLnBrk="1" hangingPunct="1"/>
            <a:r>
              <a:rPr lang="en-US" dirty="0" smtClean="0"/>
              <a:t>When the number of clusters is not known a priori </a:t>
            </a:r>
          </a:p>
          <a:p>
            <a:pPr lvl="1" eaLnBrk="1" hangingPunct="1"/>
            <a:r>
              <a:rPr lang="en-US" dirty="0" smtClean="0"/>
              <a:t>Use when </a:t>
            </a:r>
            <a:r>
              <a:rPr lang="en-US" dirty="0" smtClean="0"/>
              <a:t>there are few observations (50-100)</a:t>
            </a:r>
          </a:p>
          <a:p>
            <a:pPr lvl="1" eaLnBrk="1" hangingPunct="1"/>
            <a:r>
              <a:rPr lang="en-US" dirty="0" smtClean="0"/>
              <a:t>Use for exploratory </a:t>
            </a:r>
            <a:r>
              <a:rPr lang="en-US" dirty="0" smtClean="0"/>
              <a:t>purposes</a:t>
            </a: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Non-Hierarchical Clustering</a:t>
            </a:r>
          </a:p>
          <a:p>
            <a:pPr lvl="1" eaLnBrk="1" hangingPunct="1"/>
            <a:r>
              <a:rPr lang="en-US" dirty="0" smtClean="0"/>
              <a:t>When the number of clusters is decided by management based on feasibility of serving them.</a:t>
            </a:r>
          </a:p>
          <a:p>
            <a:endParaRPr lang="en-US" sz="1800" dirty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445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measure distance </a:t>
            </a:r>
            <a:r>
              <a:rPr lang="en-US" dirty="0" smtClean="0"/>
              <a:t>between groups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A. Nearest-Neighbor </a:t>
            </a:r>
            <a:r>
              <a:rPr lang="en-US" dirty="0" smtClean="0"/>
              <a:t>(shortest d) or </a:t>
            </a:r>
            <a:r>
              <a:rPr lang="en-US" dirty="0"/>
              <a:t>Single-Linkage</a:t>
            </a:r>
          </a:p>
          <a:p>
            <a:r>
              <a:rPr lang="en-US" dirty="0" smtClean="0"/>
              <a:t>B. Farthest-Neighbor </a:t>
            </a:r>
            <a:r>
              <a:rPr lang="en-US" dirty="0" smtClean="0"/>
              <a:t>(largest d) or </a:t>
            </a:r>
            <a:r>
              <a:rPr lang="en-US" dirty="0" smtClean="0"/>
              <a:t>Complete-Linkage</a:t>
            </a:r>
          </a:p>
          <a:p>
            <a:r>
              <a:rPr lang="en-US" dirty="0"/>
              <a:t>C. Centroid Method</a:t>
            </a:r>
          </a:p>
          <a:p>
            <a:r>
              <a:rPr lang="en-US" dirty="0" smtClean="0"/>
              <a:t>Average-Linkage</a:t>
            </a:r>
            <a:endParaRPr lang="en-US" dirty="0"/>
          </a:p>
          <a:p>
            <a:r>
              <a:rPr lang="en-US" dirty="0"/>
              <a:t>Ward’s </a:t>
            </a:r>
            <a:r>
              <a:rPr lang="en-US" dirty="0" smtClean="0"/>
              <a:t>Method – </a:t>
            </a:r>
            <a:r>
              <a:rPr lang="en-US" dirty="0" smtClean="0"/>
              <a:t>does not use distance but minimizes ‘within </a:t>
            </a:r>
            <a:r>
              <a:rPr lang="en-US" dirty="0" smtClean="0"/>
              <a:t>cluster </a:t>
            </a:r>
            <a:r>
              <a:rPr lang="en-US" dirty="0" smtClean="0"/>
              <a:t>variance’</a:t>
            </a:r>
            <a:endParaRPr lang="en-US" dirty="0"/>
          </a:p>
          <a:p>
            <a:pPr eaLnBrk="1" hangingPunct="1"/>
            <a:endParaRPr lang="en-US" dirty="0" smtClean="0"/>
          </a:p>
        </p:txBody>
      </p:sp>
      <p:sp>
        <p:nvSpPr>
          <p:cNvPr id="2" name="Oval 1"/>
          <p:cNvSpPr/>
          <p:nvPr/>
        </p:nvSpPr>
        <p:spPr>
          <a:xfrm>
            <a:off x="3550150" y="1876214"/>
            <a:ext cx="12192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069224" y="2183934"/>
            <a:ext cx="21336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endCxn id="3" idx="2"/>
          </p:cNvCxnSpPr>
          <p:nvPr/>
        </p:nvCxnSpPr>
        <p:spPr>
          <a:xfrm>
            <a:off x="4769350" y="2907834"/>
            <a:ext cx="12998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0" y="2971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72382" y="2819400"/>
            <a:ext cx="463044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00339" y="23958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159750" y="3048000"/>
            <a:ext cx="30792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15175" y="20984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99375" y="2464268"/>
            <a:ext cx="188228" cy="44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1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Hierarchical clustering</a:t>
            </a:r>
            <a:br>
              <a:rPr lang="en-US" dirty="0" smtClean="0"/>
            </a:br>
            <a:r>
              <a:rPr lang="en-US" sz="3600" dirty="0" err="1" smtClean="0"/>
              <a:t>Dendogram</a:t>
            </a:r>
            <a:r>
              <a:rPr lang="en-US" sz="3600" dirty="0" smtClean="0"/>
              <a:t> </a:t>
            </a:r>
            <a:r>
              <a:rPr lang="en-US" sz="3600" dirty="0" smtClean="0"/>
              <a:t>for the Data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 flipV="1">
            <a:off x="3276600" y="2057400"/>
            <a:ext cx="0" cy="373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rot="5400000" flipV="1">
            <a:off x="6248400" y="2819400"/>
            <a:ext cx="0" cy="594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581400" y="5867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648200" y="5867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C2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5486400" y="5867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C3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324600" y="5867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C4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7239000" y="5867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C5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8077200" y="5867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C6</a:t>
            </a:r>
          </a:p>
        </p:txBody>
      </p:sp>
      <p:grpSp>
        <p:nvGrpSpPr>
          <p:cNvPr id="22539" name="Group 14"/>
          <p:cNvGrpSpPr>
            <a:grpSpLocks/>
          </p:cNvGrpSpPr>
          <p:nvPr/>
        </p:nvGrpSpPr>
        <p:grpSpPr bwMode="auto">
          <a:xfrm>
            <a:off x="3886200" y="5410200"/>
            <a:ext cx="1143000" cy="304800"/>
            <a:chOff x="1488" y="3408"/>
            <a:chExt cx="720" cy="192"/>
          </a:xfrm>
        </p:grpSpPr>
        <p:sp>
          <p:nvSpPr>
            <p:cNvPr id="22555" name="Line 11"/>
            <p:cNvSpPr>
              <a:spLocks noChangeShapeType="1"/>
            </p:cNvSpPr>
            <p:nvPr/>
          </p:nvSpPr>
          <p:spPr bwMode="auto">
            <a:xfrm>
              <a:off x="1488" y="34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6" name="Line 12"/>
            <p:cNvSpPr>
              <a:spLocks noChangeShapeType="1"/>
            </p:cNvSpPr>
            <p:nvPr/>
          </p:nvSpPr>
          <p:spPr bwMode="auto">
            <a:xfrm>
              <a:off x="148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7" name="Line 13"/>
            <p:cNvSpPr>
              <a:spLocks noChangeShapeType="1"/>
            </p:cNvSpPr>
            <p:nvPr/>
          </p:nvSpPr>
          <p:spPr bwMode="auto">
            <a:xfrm>
              <a:off x="220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40" name="Group 15"/>
          <p:cNvGrpSpPr>
            <a:grpSpLocks/>
          </p:cNvGrpSpPr>
          <p:nvPr/>
        </p:nvGrpSpPr>
        <p:grpSpPr bwMode="auto">
          <a:xfrm>
            <a:off x="5638800" y="5410200"/>
            <a:ext cx="1143000" cy="304800"/>
            <a:chOff x="1488" y="3408"/>
            <a:chExt cx="720" cy="192"/>
          </a:xfrm>
        </p:grpSpPr>
        <p:sp>
          <p:nvSpPr>
            <p:cNvPr id="22552" name="Line 16"/>
            <p:cNvSpPr>
              <a:spLocks noChangeShapeType="1"/>
            </p:cNvSpPr>
            <p:nvPr/>
          </p:nvSpPr>
          <p:spPr bwMode="auto">
            <a:xfrm>
              <a:off x="1488" y="34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3" name="Line 17"/>
            <p:cNvSpPr>
              <a:spLocks noChangeShapeType="1"/>
            </p:cNvSpPr>
            <p:nvPr/>
          </p:nvSpPr>
          <p:spPr bwMode="auto">
            <a:xfrm>
              <a:off x="148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4" name="Line 18"/>
            <p:cNvSpPr>
              <a:spLocks noChangeShapeType="1"/>
            </p:cNvSpPr>
            <p:nvPr/>
          </p:nvSpPr>
          <p:spPr bwMode="auto">
            <a:xfrm>
              <a:off x="220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41" name="Group 19"/>
          <p:cNvGrpSpPr>
            <a:grpSpLocks/>
          </p:cNvGrpSpPr>
          <p:nvPr/>
        </p:nvGrpSpPr>
        <p:grpSpPr bwMode="auto">
          <a:xfrm>
            <a:off x="7391400" y="4800600"/>
            <a:ext cx="1143000" cy="914400"/>
            <a:chOff x="1488" y="3408"/>
            <a:chExt cx="720" cy="192"/>
          </a:xfrm>
        </p:grpSpPr>
        <p:sp>
          <p:nvSpPr>
            <p:cNvPr id="22549" name="Line 20"/>
            <p:cNvSpPr>
              <a:spLocks noChangeShapeType="1"/>
            </p:cNvSpPr>
            <p:nvPr/>
          </p:nvSpPr>
          <p:spPr bwMode="auto">
            <a:xfrm>
              <a:off x="1488" y="34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0" name="Line 21"/>
            <p:cNvSpPr>
              <a:spLocks noChangeShapeType="1"/>
            </p:cNvSpPr>
            <p:nvPr/>
          </p:nvSpPr>
          <p:spPr bwMode="auto">
            <a:xfrm>
              <a:off x="148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1" name="Line 22"/>
            <p:cNvSpPr>
              <a:spLocks noChangeShapeType="1"/>
            </p:cNvSpPr>
            <p:nvPr/>
          </p:nvSpPr>
          <p:spPr bwMode="auto">
            <a:xfrm>
              <a:off x="220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42" name="Group 27"/>
          <p:cNvGrpSpPr>
            <a:grpSpLocks/>
          </p:cNvGrpSpPr>
          <p:nvPr/>
        </p:nvGrpSpPr>
        <p:grpSpPr bwMode="auto">
          <a:xfrm>
            <a:off x="6019800" y="3810000"/>
            <a:ext cx="1905000" cy="1600200"/>
            <a:chOff x="2832" y="2400"/>
            <a:chExt cx="1200" cy="1008"/>
          </a:xfrm>
        </p:grpSpPr>
        <p:sp>
          <p:nvSpPr>
            <p:cNvPr id="22546" name="Line 24"/>
            <p:cNvSpPr>
              <a:spLocks noChangeShapeType="1"/>
            </p:cNvSpPr>
            <p:nvPr/>
          </p:nvSpPr>
          <p:spPr bwMode="auto">
            <a:xfrm>
              <a:off x="2832" y="240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7" name="Line 25"/>
            <p:cNvSpPr>
              <a:spLocks noChangeShapeType="1"/>
            </p:cNvSpPr>
            <p:nvPr/>
          </p:nvSpPr>
          <p:spPr bwMode="auto">
            <a:xfrm>
              <a:off x="2832" y="240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8" name="Line 26"/>
            <p:cNvSpPr>
              <a:spLocks noChangeShapeType="1"/>
            </p:cNvSpPr>
            <p:nvPr/>
          </p:nvSpPr>
          <p:spPr bwMode="auto">
            <a:xfrm>
              <a:off x="4032" y="240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543" name="Line 29"/>
          <p:cNvSpPr>
            <a:spLocks noChangeShapeType="1"/>
          </p:cNvSpPr>
          <p:nvPr/>
        </p:nvSpPr>
        <p:spPr bwMode="auto">
          <a:xfrm>
            <a:off x="4343400" y="2743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44" name="Line 30"/>
          <p:cNvSpPr>
            <a:spLocks noChangeShapeType="1"/>
          </p:cNvSpPr>
          <p:nvPr/>
        </p:nvSpPr>
        <p:spPr bwMode="auto">
          <a:xfrm>
            <a:off x="4343400" y="2743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45" name="Line 31"/>
          <p:cNvSpPr>
            <a:spLocks noChangeShapeType="1"/>
          </p:cNvSpPr>
          <p:nvPr/>
        </p:nvSpPr>
        <p:spPr bwMode="auto">
          <a:xfrm>
            <a:off x="6934200" y="2743201"/>
            <a:ext cx="0" cy="1038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535382" y="3483033"/>
            <a:ext cx="6684818" cy="4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552007" y="4555375"/>
            <a:ext cx="6668193" cy="3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52007" y="5128953"/>
            <a:ext cx="666819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74242" y="3278939"/>
            <a:ext cx="19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segment solution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412342" y="4370709"/>
            <a:ext cx="19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segment solution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426196" y="4944287"/>
            <a:ext cx="19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segment solution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1698421" y="3781543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Basic Steps in Non-Hierarchical Clustering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600"/>
              <a:t>Select K initial cluster centroids</a:t>
            </a:r>
          </a:p>
          <a:p>
            <a:pPr eaLnBrk="1" hangingPunct="1"/>
            <a:r>
              <a:rPr lang="en-US" sz="2600"/>
              <a:t>Assign each observation to the cluster to which it is closest</a:t>
            </a:r>
          </a:p>
          <a:p>
            <a:pPr eaLnBrk="1" hangingPunct="1"/>
            <a:r>
              <a:rPr lang="en-US" sz="2600"/>
              <a:t>Reassign or reallocate each observation to one of the K clusters according to a pre-determined stopping rule</a:t>
            </a:r>
          </a:p>
          <a:p>
            <a:pPr eaLnBrk="1" hangingPunct="1"/>
            <a:r>
              <a:rPr lang="en-US" sz="2600"/>
              <a:t>Stop if there is no reallocation</a:t>
            </a:r>
          </a:p>
          <a:p>
            <a:pPr eaLnBrk="1" hangingPunct="1"/>
            <a:r>
              <a:rPr lang="en-US" sz="2600" b="1"/>
              <a:t>Approaches differ in Step 1 and/or step 3</a:t>
            </a:r>
          </a:p>
        </p:txBody>
      </p:sp>
    </p:spTree>
    <p:extLst>
      <p:ext uri="{BB962C8B-B14F-4D97-AF65-F5344CB8AC3E}">
        <p14:creationId xmlns:p14="http://schemas.microsoft.com/office/powerpoint/2010/main" val="21150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510</Words>
  <Application>Microsoft Office PowerPoint</Application>
  <PresentationFormat>Widescreen</PresentationFormat>
  <Paragraphs>145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Arial Narrow</vt:lpstr>
      <vt:lpstr>Calibri</vt:lpstr>
      <vt:lpstr>Calibri Light</vt:lpstr>
      <vt:lpstr>Symbol</vt:lpstr>
      <vt:lpstr>Times New Roman</vt:lpstr>
      <vt:lpstr>Univers</vt:lpstr>
      <vt:lpstr>Wingdings</vt:lpstr>
      <vt:lpstr>Office Theme</vt:lpstr>
      <vt:lpstr>Worksheet</vt:lpstr>
      <vt:lpstr>Clip</vt:lpstr>
      <vt:lpstr>Microsoft Graph 97 Chart</vt:lpstr>
      <vt:lpstr>Cluster Analysis</vt:lpstr>
      <vt:lpstr>What is Cluster Analysis?</vt:lpstr>
      <vt:lpstr>Euclidean distance</vt:lpstr>
      <vt:lpstr>Distance</vt:lpstr>
      <vt:lpstr>Naïve Approaches</vt:lpstr>
      <vt:lpstr>Clustering Techniques</vt:lpstr>
      <vt:lpstr>How to measure distance between groups</vt:lpstr>
      <vt:lpstr>Hierarchical clustering Dendogram for the Data</vt:lpstr>
      <vt:lpstr>Basic Steps in Non-Hierarchical Clustering</vt:lpstr>
      <vt:lpstr>Evaluating the Solution</vt:lpstr>
      <vt:lpstr>Important</vt:lpstr>
      <vt:lpstr>Reliability</vt:lpstr>
      <vt:lpstr>Segmentation</vt:lpstr>
      <vt:lpstr>Benefits 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Murthi, B</dc:creator>
  <cp:lastModifiedBy>Murthi, B</cp:lastModifiedBy>
  <cp:revision>3</cp:revision>
  <dcterms:created xsi:type="dcterms:W3CDTF">2019-03-27T20:10:26Z</dcterms:created>
  <dcterms:modified xsi:type="dcterms:W3CDTF">2019-09-27T16:29:14Z</dcterms:modified>
</cp:coreProperties>
</file>