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21"/>
  </p:handoutMasterIdLst>
  <p:sldIdLst>
    <p:sldId id="290" r:id="rId2"/>
    <p:sldId id="289" r:id="rId3"/>
    <p:sldId id="261" r:id="rId4"/>
    <p:sldId id="264" r:id="rId5"/>
    <p:sldId id="266" r:id="rId6"/>
    <p:sldId id="265" r:id="rId7"/>
    <p:sldId id="267" r:id="rId8"/>
    <p:sldId id="268" r:id="rId9"/>
    <p:sldId id="269" r:id="rId10"/>
    <p:sldId id="270" r:id="rId11"/>
    <p:sldId id="272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88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6F315A4A-B4EE-4C19-A04D-D949C37F05D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30ED5-9921-439F-AD1C-90C05D77DB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56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C7D5E0-126B-45B9-9683-B1C7E168A2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63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A03E8-71A8-47E4-BA5A-ED31E38705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10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BEB98-178C-4A85-A8A7-263689FBA1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81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3714D-A808-409A-AFB6-2B68C915F5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07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88F649-1679-4D79-AFF0-5B136B96EC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45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50365-6C76-458C-A13C-0AC3C86CAB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00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889C5-104C-4BF5-81ED-274389B246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09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83BEB-F1E7-4E2D-9200-C810C70E3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31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5F32D-22B3-4D79-9974-EEB16A3EF4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74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56B886-2EE0-4917-82CA-9B7E462136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85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FF486D8D-DDCB-4D6D-8A9D-86CF7E6E81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Discriminant Analysis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7162800" cy="175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To find out variables that best discriminate </a:t>
            </a:r>
            <a:r>
              <a:rPr lang="en-US" altLang="en-US" dirty="0" smtClean="0"/>
              <a:t>between </a:t>
            </a:r>
            <a:r>
              <a:rPr lang="en-US" altLang="en-US" dirty="0" smtClean="0"/>
              <a:t>different </a:t>
            </a:r>
            <a:r>
              <a:rPr lang="en-US" altLang="en-US" dirty="0" smtClean="0"/>
              <a:t>clusters</a:t>
            </a:r>
          </a:p>
          <a:p>
            <a:pPr eaLnBrk="1" hangingPunct="1"/>
            <a:r>
              <a:rPr lang="en-US" altLang="en-US" dirty="0" smtClean="0"/>
              <a:t>i.e. which variables best separate the clusters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Classification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Discriminant Function: The line that separates the members of the two groups</a:t>
            </a:r>
          </a:p>
          <a:p>
            <a:pPr eaLnBrk="1" hangingPunct="1"/>
            <a:r>
              <a:rPr lang="en-US" altLang="en-US" smtClean="0"/>
              <a:t>Methods of Classification</a:t>
            </a:r>
          </a:p>
          <a:p>
            <a:pPr lvl="1" eaLnBrk="1" hangingPunct="1"/>
            <a:r>
              <a:rPr lang="en-US" altLang="en-US" smtClean="0"/>
              <a:t>Cut-Off Value Method</a:t>
            </a:r>
          </a:p>
          <a:p>
            <a:pPr lvl="1" eaLnBrk="1" hangingPunct="1"/>
            <a:r>
              <a:rPr lang="en-US" altLang="en-US" smtClean="0"/>
              <a:t>Decision Theory Approach</a:t>
            </a:r>
          </a:p>
          <a:p>
            <a:pPr lvl="1" eaLnBrk="1" hangingPunct="1"/>
            <a:r>
              <a:rPr lang="en-US" altLang="en-US" smtClean="0"/>
              <a:t>Classification Function Approach</a:t>
            </a:r>
          </a:p>
          <a:p>
            <a:pPr lvl="1" eaLnBrk="1" hangingPunct="1"/>
            <a:r>
              <a:rPr lang="en-US" altLang="en-US" smtClean="0"/>
              <a:t>Mahalanobis Distance Method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Cut-Off Value Method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Uses the Discriminant Function line to score new observations (prospects) and classify them into one of two groups based on a cut-off value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Classification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676400" y="3733800"/>
            <a:ext cx="6553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4724400" y="2286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239000" y="3962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048000" y="2743200"/>
            <a:ext cx="106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i="1">
                <a:latin typeface="Times New Roman" panose="02020603050405020304" pitchFamily="18" charset="0"/>
              </a:rPr>
              <a:t>Cut-off Value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3962400" y="3048000"/>
            <a:ext cx="685800" cy="609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667000" y="4114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R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867400" y="4114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R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Classification Function Approach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Classifications based on this approach are identical to those done by Decision Theory approach</a:t>
            </a:r>
          </a:p>
          <a:p>
            <a:pPr eaLnBrk="1" hangingPunct="1"/>
            <a:r>
              <a:rPr lang="en-US" altLang="en-US" smtClean="0"/>
              <a:t>Classification functions are computed for each group: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i="1" smtClean="0"/>
              <a:t>C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 = -7.87 + 61.237*GEA + 21.027*ROI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i="1" smtClean="0"/>
              <a:t>C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 = -0.004 + 2.551*GEA – 1.404*ROI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Idea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Score each new observation using these two scoring functions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The observation gets assigned to the group with the higher score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What To Look For In The Results?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Significance of the Discriminating Variables</a:t>
            </a:r>
          </a:p>
          <a:p>
            <a:pPr lvl="1" eaLnBrk="1" hangingPunct="1"/>
            <a:r>
              <a:rPr lang="en-US" altLang="en-US" smtClean="0"/>
              <a:t>Idea is to test whether the means of the discriminating variables are statistically different across the two groups</a:t>
            </a:r>
          </a:p>
          <a:p>
            <a:pPr lvl="1" eaLnBrk="1" hangingPunct="1"/>
            <a:r>
              <a:rPr lang="en-US" altLang="en-US" smtClean="0"/>
              <a:t>Statistic: </a:t>
            </a:r>
            <a:r>
              <a:rPr lang="en-US" altLang="en-US" i="1" smtClean="0"/>
              <a:t>Wilks’ Lamda</a:t>
            </a:r>
            <a:r>
              <a:rPr lang="en-US" altLang="en-US" smtClean="0"/>
              <a:t> must be small (Look for the </a:t>
            </a:r>
            <a:r>
              <a:rPr lang="en-US" altLang="en-US" i="1" smtClean="0"/>
              <a:t>p</a:t>
            </a:r>
            <a:r>
              <a:rPr lang="en-US" altLang="en-US" smtClean="0"/>
              <a:t> value/significance level)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Estimate of The Discriminant Function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Canonical Discriminant Function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smtClean="0"/>
              <a:t>	Z = -2.0018 + 15.0919*</a:t>
            </a:r>
            <a:r>
              <a:rPr lang="en-US" altLang="en-US" sz="2600" i="1" smtClean="0"/>
              <a:t>GEA</a:t>
            </a:r>
            <a:r>
              <a:rPr lang="en-US" altLang="en-US" sz="2600" smtClean="0"/>
              <a:t> + 5.769*</a:t>
            </a:r>
            <a:r>
              <a:rPr lang="en-US" altLang="en-US" sz="2600" i="1" smtClean="0"/>
              <a:t>ROI</a:t>
            </a:r>
            <a:endParaRPr lang="en-US" altLang="en-US" sz="2600" smtClean="0"/>
          </a:p>
          <a:p>
            <a:pPr eaLnBrk="1" hangingPunct="1"/>
            <a:r>
              <a:rPr lang="en-US" altLang="en-US" sz="2600" smtClean="0"/>
              <a:t>It is possible that the group means are statistically different even though for all practical purposes, the differences between the groups may not be large</a:t>
            </a:r>
          </a:p>
          <a:p>
            <a:pPr eaLnBrk="1" hangingPunct="1"/>
            <a:r>
              <a:rPr lang="en-US" altLang="en-US" sz="2600" smtClean="0"/>
              <a:t>Look at the squared Canonical Correlation: ratio of between group SS/Total SS (High is good)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900" smtClean="0"/>
              <a:t>Importance of the Discriminant Variables and the Discriminant Function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How important is a variable to the Discriminant Function?</a:t>
            </a:r>
          </a:p>
          <a:p>
            <a:pPr eaLnBrk="1" hangingPunct="1"/>
            <a:r>
              <a:rPr lang="en-US" altLang="en-US" sz="2600" smtClean="0"/>
              <a:t>Look at the structure loadings: </a:t>
            </a:r>
            <a:r>
              <a:rPr lang="en-US" altLang="en-US" sz="2600" i="1" smtClean="0"/>
              <a:t>Pooled Within Canonical Structure</a:t>
            </a:r>
          </a:p>
          <a:p>
            <a:pPr lvl="1" eaLnBrk="1" hangingPunct="1"/>
            <a:r>
              <a:rPr lang="en-US" altLang="en-US" sz="2200" smtClean="0"/>
              <a:t>Variable with the higher loading is relatively more important</a:t>
            </a:r>
          </a:p>
          <a:p>
            <a:pPr lvl="1" eaLnBrk="1" hangingPunct="1"/>
            <a:r>
              <a:rPr lang="en-US" altLang="en-US" sz="2200" smtClean="0"/>
              <a:t>Caution: If the variables are highly correlated relative importance of the variables can change with sample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Classification Summary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Look at Cross-Validation results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95400" y="2590800"/>
          <a:ext cx="6096000" cy="1381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7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Actual data</a:t>
                      </a:r>
                      <a:endParaRPr lang="en-US" sz="1800" dirty="0"/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Predicted </a:t>
                      </a:r>
                    </a:p>
                    <a:p>
                      <a:r>
                        <a:rPr lang="en-US" sz="1800" dirty="0" smtClean="0"/>
                        <a:t>Group 1</a:t>
                      </a:r>
                      <a:endParaRPr lang="en-US" sz="1800" dirty="0"/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Predicted </a:t>
                      </a:r>
                    </a:p>
                    <a:p>
                      <a:r>
                        <a:rPr lang="en-US" sz="1800" dirty="0" smtClean="0"/>
                        <a:t>Group 2</a:t>
                      </a:r>
                    </a:p>
                  </a:txBody>
                  <a:tcPr marT="45699" marB="4569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Group 1</a:t>
                      </a:r>
                      <a:endParaRPr lang="en-US" sz="1800" dirty="0"/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33%</a:t>
                      </a:r>
                      <a:endParaRPr lang="en-US" sz="1800" dirty="0"/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5%</a:t>
                      </a:r>
                      <a:endParaRPr lang="en-US" sz="1800" dirty="0"/>
                    </a:p>
                  </a:txBody>
                  <a:tcPr marT="45699" marB="4569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Group 2</a:t>
                      </a:r>
                      <a:endParaRPr lang="en-US" sz="1800" dirty="0"/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8%</a:t>
                      </a:r>
                      <a:endParaRPr lang="en-US" sz="1800" dirty="0"/>
                    </a:p>
                  </a:txBody>
                  <a:tcPr marT="45699" marB="4569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54%</a:t>
                      </a:r>
                      <a:endParaRPr lang="en-US" sz="1800" dirty="0"/>
                    </a:p>
                  </a:txBody>
                  <a:tcPr marT="45699" marB="4569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598" name="TextBox 2"/>
          <p:cNvSpPr txBox="1">
            <a:spLocks noChangeArrowheads="1"/>
          </p:cNvSpPr>
          <p:nvPr/>
        </p:nvSpPr>
        <p:spPr bwMode="auto">
          <a:xfrm>
            <a:off x="1905000" y="4648200"/>
            <a:ext cx="31797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rate = 5% + 8% = 13%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Accuracy of prediction = 87%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Discriminant Analysis</a:t>
            </a:r>
          </a:p>
          <a:p>
            <a:pPr eaLnBrk="1" hangingPunct="1"/>
            <a:r>
              <a:rPr lang="en-US" altLang="en-US" smtClean="0"/>
              <a:t>Extremely Useful Response Analysis tool</a:t>
            </a:r>
          </a:p>
          <a:p>
            <a:pPr eaLnBrk="1" hangingPunct="1"/>
            <a:r>
              <a:rPr lang="en-US" altLang="en-US" smtClean="0"/>
              <a:t>Intermediate step in the overall picture – helps classify prospects and devise the appropriate targeting strategies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Factor</a:t>
            </a:r>
            <a:r>
              <a:rPr lang="en-US" altLang="en-US" dirty="0"/>
              <a:t>/</a:t>
            </a:r>
            <a:r>
              <a:rPr lang="en-US" altLang="en-US" dirty="0" smtClean="0"/>
              <a:t> Cluster/ Discriminant</a:t>
            </a:r>
          </a:p>
        </p:txBody>
      </p:sp>
      <p:grpSp>
        <p:nvGrpSpPr>
          <p:cNvPr id="4099" name="Group 1027"/>
          <p:cNvGrpSpPr>
            <a:grpSpLocks noChangeAspect="1"/>
          </p:cNvGrpSpPr>
          <p:nvPr/>
        </p:nvGrpSpPr>
        <p:grpSpPr bwMode="auto">
          <a:xfrm>
            <a:off x="457200" y="1828800"/>
            <a:ext cx="7251700" cy="2459038"/>
            <a:chOff x="144" y="1344"/>
            <a:chExt cx="5378" cy="1824"/>
          </a:xfrm>
        </p:grpSpPr>
        <p:sp>
          <p:nvSpPr>
            <p:cNvPr id="4110" name="Oval 1028"/>
            <p:cNvSpPr>
              <a:spLocks noChangeAspect="1" noChangeArrowheads="1"/>
            </p:cNvSpPr>
            <p:nvPr/>
          </p:nvSpPr>
          <p:spPr bwMode="auto">
            <a:xfrm>
              <a:off x="192" y="1680"/>
              <a:ext cx="1200" cy="96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1" name="Text Box 1029"/>
            <p:cNvSpPr txBox="1">
              <a:spLocks noChangeAspect="1" noChangeArrowheads="1"/>
            </p:cNvSpPr>
            <p:nvPr/>
          </p:nvSpPr>
          <p:spPr bwMode="auto">
            <a:xfrm>
              <a:off x="144" y="2016"/>
              <a:ext cx="1345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dirty="0" smtClean="0"/>
                <a:t>Group </a:t>
              </a:r>
              <a:r>
                <a:rPr lang="en-US" altLang="en-US" sz="2000" dirty="0" smtClean="0"/>
                <a:t>needs</a:t>
              </a:r>
              <a:endParaRPr lang="en-US" altLang="en-US" sz="2000" dirty="0"/>
            </a:p>
          </p:txBody>
        </p:sp>
        <p:sp>
          <p:nvSpPr>
            <p:cNvPr id="4112" name="AutoShape 1030"/>
            <p:cNvSpPr>
              <a:spLocks noChangeAspect="1" noChangeArrowheads="1"/>
            </p:cNvSpPr>
            <p:nvPr/>
          </p:nvSpPr>
          <p:spPr bwMode="auto">
            <a:xfrm>
              <a:off x="1536" y="2064"/>
              <a:ext cx="528" cy="240"/>
            </a:xfrm>
            <a:prstGeom prst="rightArrow">
              <a:avLst>
                <a:gd name="adj1" fmla="val 50000"/>
                <a:gd name="adj2" fmla="val 55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3" name="Oval 1031"/>
            <p:cNvSpPr>
              <a:spLocks noChangeAspect="1" noChangeArrowheads="1"/>
            </p:cNvSpPr>
            <p:nvPr/>
          </p:nvSpPr>
          <p:spPr bwMode="auto">
            <a:xfrm>
              <a:off x="2208" y="1344"/>
              <a:ext cx="1152" cy="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4" name="Oval 1032"/>
            <p:cNvSpPr>
              <a:spLocks noChangeAspect="1" noChangeArrowheads="1"/>
            </p:cNvSpPr>
            <p:nvPr/>
          </p:nvSpPr>
          <p:spPr bwMode="auto">
            <a:xfrm>
              <a:off x="2208" y="2448"/>
              <a:ext cx="1152" cy="7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5" name="Text Box 1033"/>
            <p:cNvSpPr txBox="1">
              <a:spLocks noChangeAspect="1" noChangeArrowheads="1"/>
            </p:cNvSpPr>
            <p:nvPr/>
          </p:nvSpPr>
          <p:spPr bwMode="auto">
            <a:xfrm>
              <a:off x="2113" y="1536"/>
              <a:ext cx="134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Segment 1</a:t>
              </a:r>
            </a:p>
          </p:txBody>
        </p:sp>
        <p:sp>
          <p:nvSpPr>
            <p:cNvPr id="4116" name="Text Box 1034"/>
            <p:cNvSpPr txBox="1">
              <a:spLocks noChangeAspect="1" noChangeArrowheads="1"/>
            </p:cNvSpPr>
            <p:nvPr/>
          </p:nvSpPr>
          <p:spPr bwMode="auto">
            <a:xfrm>
              <a:off x="2113" y="2688"/>
              <a:ext cx="1343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/>
                <a:t>Segment 2</a:t>
              </a:r>
            </a:p>
          </p:txBody>
        </p:sp>
        <p:grpSp>
          <p:nvGrpSpPr>
            <p:cNvPr id="4117" name="Group 1035"/>
            <p:cNvGrpSpPr>
              <a:grpSpLocks noChangeAspect="1"/>
            </p:cNvGrpSpPr>
            <p:nvPr/>
          </p:nvGrpSpPr>
          <p:grpSpPr bwMode="auto">
            <a:xfrm>
              <a:off x="4179" y="1728"/>
              <a:ext cx="1343" cy="960"/>
              <a:chOff x="4179" y="1728"/>
              <a:chExt cx="1343" cy="960"/>
            </a:xfrm>
          </p:grpSpPr>
          <p:sp>
            <p:nvSpPr>
              <p:cNvPr id="4119" name="Oval 1036"/>
              <p:cNvSpPr>
                <a:spLocks noChangeAspect="1" noChangeArrowheads="1"/>
              </p:cNvSpPr>
              <p:nvPr/>
            </p:nvSpPr>
            <p:spPr bwMode="auto">
              <a:xfrm flipH="1">
                <a:off x="4272" y="1728"/>
                <a:ext cx="1200" cy="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20" name="Text Box 1037"/>
              <p:cNvSpPr txBox="1">
                <a:spLocks noChangeAspect="1" noChangeArrowheads="1"/>
              </p:cNvSpPr>
              <p:nvPr/>
            </p:nvSpPr>
            <p:spPr bwMode="auto">
              <a:xfrm flipH="1">
                <a:off x="4179" y="1920"/>
                <a:ext cx="1343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2000"/>
                  <a:t>Secondary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altLang="en-US" sz="2000"/>
                  <a:t>Data</a:t>
                </a:r>
              </a:p>
            </p:txBody>
          </p:sp>
        </p:grpSp>
        <p:sp>
          <p:nvSpPr>
            <p:cNvPr id="4118" name="AutoShape 1038"/>
            <p:cNvSpPr>
              <a:spLocks noChangeAspect="1" noChangeArrowheads="1"/>
            </p:cNvSpPr>
            <p:nvPr/>
          </p:nvSpPr>
          <p:spPr bwMode="auto">
            <a:xfrm>
              <a:off x="3600" y="2112"/>
              <a:ext cx="528" cy="240"/>
            </a:xfrm>
            <a:prstGeom prst="rightArrow">
              <a:avLst>
                <a:gd name="adj1" fmla="val 50000"/>
                <a:gd name="adj2" fmla="val 55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0" name="Group 1039"/>
          <p:cNvGrpSpPr>
            <a:grpSpLocks noChangeAspect="1"/>
          </p:cNvGrpSpPr>
          <p:nvPr/>
        </p:nvGrpSpPr>
        <p:grpSpPr bwMode="auto">
          <a:xfrm>
            <a:off x="5897563" y="4648200"/>
            <a:ext cx="3246437" cy="1298575"/>
            <a:chOff x="2736" y="3216"/>
            <a:chExt cx="2401" cy="960"/>
          </a:xfrm>
        </p:grpSpPr>
        <p:grpSp>
          <p:nvGrpSpPr>
            <p:cNvPr id="4106" name="Group 1040"/>
            <p:cNvGrpSpPr>
              <a:grpSpLocks noChangeAspect="1"/>
            </p:cNvGrpSpPr>
            <p:nvPr/>
          </p:nvGrpSpPr>
          <p:grpSpPr bwMode="auto">
            <a:xfrm>
              <a:off x="3313" y="3216"/>
              <a:ext cx="1824" cy="960"/>
              <a:chOff x="4177" y="1728"/>
              <a:chExt cx="1344" cy="960"/>
            </a:xfrm>
          </p:grpSpPr>
          <p:sp>
            <p:nvSpPr>
              <p:cNvPr id="4108" name="Oval 1041"/>
              <p:cNvSpPr>
                <a:spLocks noChangeAspect="1" noChangeArrowheads="1"/>
              </p:cNvSpPr>
              <p:nvPr/>
            </p:nvSpPr>
            <p:spPr bwMode="auto">
              <a:xfrm flipH="1">
                <a:off x="4272" y="1728"/>
                <a:ext cx="1200" cy="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09" name="Text Box 1042"/>
              <p:cNvSpPr txBox="1">
                <a:spLocks noChangeAspect="1" noChangeArrowheads="1"/>
              </p:cNvSpPr>
              <p:nvPr/>
            </p:nvSpPr>
            <p:spPr bwMode="auto">
              <a:xfrm flipH="1">
                <a:off x="4177" y="1920"/>
                <a:ext cx="1344" cy="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Distinguishing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Characteristics</a:t>
                </a:r>
                <a:r>
                  <a:rPr lang="en-US" altLang="en-US" sz="2400"/>
                  <a:t> </a:t>
                </a:r>
              </a:p>
            </p:txBody>
          </p:sp>
        </p:grpSp>
        <p:sp>
          <p:nvSpPr>
            <p:cNvPr id="4107" name="AutoShape 1043"/>
            <p:cNvSpPr>
              <a:spLocks noChangeAspect="1" noChangeArrowheads="1"/>
            </p:cNvSpPr>
            <p:nvPr/>
          </p:nvSpPr>
          <p:spPr bwMode="auto">
            <a:xfrm>
              <a:off x="2736" y="3696"/>
              <a:ext cx="480" cy="240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1" name="AutoShape 1044"/>
          <p:cNvSpPr>
            <a:spLocks noChangeArrowheads="1"/>
          </p:cNvSpPr>
          <p:nvPr/>
        </p:nvSpPr>
        <p:spPr bwMode="auto">
          <a:xfrm flipV="1">
            <a:off x="7848600" y="3200400"/>
            <a:ext cx="914400" cy="914400"/>
          </a:xfrm>
          <a:custGeom>
            <a:avLst/>
            <a:gdLst>
              <a:gd name="T0" fmla="*/ 653161 w 21600"/>
              <a:gd name="T1" fmla="*/ 0 h 21600"/>
              <a:gd name="T2" fmla="*/ 391880 w 21600"/>
              <a:gd name="T3" fmla="*/ 304800 h 21600"/>
              <a:gd name="T4" fmla="*/ 0 w 21600"/>
              <a:gd name="T5" fmla="*/ 762042 h 21600"/>
              <a:gd name="T6" fmla="*/ 391880 w 21600"/>
              <a:gd name="T7" fmla="*/ 914400 h 21600"/>
              <a:gd name="T8" fmla="*/ 783759 w 21600"/>
              <a:gd name="T9" fmla="*/ 635000 h 21600"/>
              <a:gd name="T10" fmla="*/ 914400 w 21600"/>
              <a:gd name="T11" fmla="*/ 3048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Text Box 1045"/>
          <p:cNvSpPr txBox="1">
            <a:spLocks noChangeArrowheads="1"/>
          </p:cNvSpPr>
          <p:nvPr/>
        </p:nvSpPr>
        <p:spPr bwMode="auto">
          <a:xfrm>
            <a:off x="3352800" y="5257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Targeting</a:t>
            </a:r>
          </a:p>
        </p:txBody>
      </p:sp>
      <p:sp>
        <p:nvSpPr>
          <p:cNvPr id="4103" name="Text Box 1046"/>
          <p:cNvSpPr txBox="1">
            <a:spLocks noChangeArrowheads="1"/>
          </p:cNvSpPr>
          <p:nvPr/>
        </p:nvSpPr>
        <p:spPr bwMode="auto">
          <a:xfrm>
            <a:off x="577201" y="3992562"/>
            <a:ext cx="175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Factor Analysis</a:t>
            </a:r>
          </a:p>
        </p:txBody>
      </p:sp>
      <p:sp>
        <p:nvSpPr>
          <p:cNvPr id="4104" name="Text Box 1047"/>
          <p:cNvSpPr txBox="1">
            <a:spLocks noChangeArrowheads="1"/>
          </p:cNvSpPr>
          <p:nvPr/>
        </p:nvSpPr>
        <p:spPr bwMode="auto">
          <a:xfrm>
            <a:off x="3352800" y="4343400"/>
            <a:ext cx="175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Cluster Analysis</a:t>
            </a:r>
          </a:p>
        </p:txBody>
      </p:sp>
      <p:sp>
        <p:nvSpPr>
          <p:cNvPr id="4105" name="Text Box 1048"/>
          <p:cNvSpPr txBox="1">
            <a:spLocks noChangeArrowheads="1"/>
          </p:cNvSpPr>
          <p:nvPr/>
        </p:nvSpPr>
        <p:spPr bwMode="auto">
          <a:xfrm>
            <a:off x="5867400" y="3733800"/>
            <a:ext cx="1752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/>
              <a:t>Discriminant/Logit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762000" y="1752600"/>
          <a:ext cx="7620000" cy="37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Worksheet" r:id="rId3" imgW="4277134" imgH="2114922" progId="Excel.Sheet.8">
                  <p:embed/>
                </p:oleObj>
              </mc:Choice>
              <mc:Fallback>
                <p:oleObj name="Worksheet" r:id="rId3" imgW="4277134" imgH="2114922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7620000" cy="376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57400" y="136714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stocks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13510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stocks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mtClean="0"/>
              <a:t>All Stocks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447800" y="1320800"/>
          <a:ext cx="6477000" cy="463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Chart" r:id="rId3" imgW="4886554" imgH="3543728" progId="Excel.Chart.8">
                  <p:embed/>
                </p:oleObj>
              </mc:Choice>
              <mc:Fallback>
                <p:oleObj name="Chart" r:id="rId3" imgW="4886554" imgH="3543728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20800"/>
                        <a:ext cx="6477000" cy="463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4419600" y="3352800"/>
            <a:ext cx="1219200" cy="1524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2819400" y="2667000"/>
            <a:ext cx="4800600" cy="3276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Identifying the Best Discriminators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groups appear to be well separated on each ratio: ROI and GE/A</a:t>
            </a:r>
          </a:p>
          <a:p>
            <a:pPr eaLnBrk="1" hangingPunct="1"/>
            <a:r>
              <a:rPr lang="en-US" altLang="en-US" smtClean="0"/>
              <a:t>Also well separated in two dimensional space</a:t>
            </a:r>
          </a:p>
          <a:p>
            <a:pPr eaLnBrk="1" hangingPunct="1"/>
            <a:r>
              <a:rPr lang="en-US" altLang="en-US" smtClean="0"/>
              <a:t>But this need not always be the case!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Discriminating </a:t>
            </a:r>
            <a:r>
              <a:rPr lang="en-US" altLang="en-US" dirty="0" smtClean="0"/>
              <a:t>Variables: 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is better</a:t>
            </a:r>
            <a:endParaRPr lang="en-US" altLang="en-US" dirty="0" smtClean="0"/>
          </a:p>
        </p:txBody>
      </p:sp>
      <p:sp>
        <p:nvSpPr>
          <p:cNvPr id="12291" name="Oval 3"/>
          <p:cNvSpPr>
            <a:spLocks noChangeAspect="1" noChangeArrowheads="1"/>
          </p:cNvSpPr>
          <p:nvPr/>
        </p:nvSpPr>
        <p:spPr bwMode="auto">
          <a:xfrm>
            <a:off x="3124200" y="1581150"/>
            <a:ext cx="1430338" cy="2058988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2" name="Oval 4"/>
          <p:cNvSpPr>
            <a:spLocks noChangeAspect="1" noChangeArrowheads="1"/>
          </p:cNvSpPr>
          <p:nvPr/>
        </p:nvSpPr>
        <p:spPr bwMode="auto">
          <a:xfrm>
            <a:off x="5411788" y="1524000"/>
            <a:ext cx="1430337" cy="2058988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3" name="Line 6"/>
          <p:cNvSpPr>
            <a:spLocks noChangeAspect="1" noChangeShapeType="1"/>
          </p:cNvSpPr>
          <p:nvPr/>
        </p:nvSpPr>
        <p:spPr bwMode="auto">
          <a:xfrm>
            <a:off x="2667000" y="2552700"/>
            <a:ext cx="46894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4" name="Oval 9"/>
          <p:cNvSpPr>
            <a:spLocks noChangeAspect="1" noChangeArrowheads="1"/>
          </p:cNvSpPr>
          <p:nvPr/>
        </p:nvSpPr>
        <p:spPr bwMode="auto">
          <a:xfrm>
            <a:off x="3276600" y="4133850"/>
            <a:ext cx="1430338" cy="2058988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10"/>
          <p:cNvSpPr>
            <a:spLocks noChangeAspect="1" noChangeArrowheads="1"/>
          </p:cNvSpPr>
          <p:nvPr/>
        </p:nvSpPr>
        <p:spPr bwMode="auto">
          <a:xfrm>
            <a:off x="4343400" y="4114800"/>
            <a:ext cx="1430338" cy="2058988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Line 11"/>
          <p:cNvSpPr>
            <a:spLocks noChangeAspect="1" noChangeShapeType="1"/>
          </p:cNvSpPr>
          <p:nvPr/>
        </p:nvSpPr>
        <p:spPr bwMode="auto">
          <a:xfrm>
            <a:off x="2819400" y="5105400"/>
            <a:ext cx="46894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 useBgFill="1">
        <p:nvSpPr>
          <p:cNvPr id="12297" name="Rectangle 5"/>
          <p:cNvSpPr>
            <a:spLocks noChangeArrowheads="1"/>
          </p:cNvSpPr>
          <p:nvPr/>
        </p:nvSpPr>
        <p:spPr bwMode="auto">
          <a:xfrm>
            <a:off x="1676400" y="2590800"/>
            <a:ext cx="6629400" cy="1219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 useBgFill="1">
        <p:nvSpPr>
          <p:cNvPr id="12298" name="Rectangle 12"/>
          <p:cNvSpPr>
            <a:spLocks noChangeArrowheads="1"/>
          </p:cNvSpPr>
          <p:nvPr/>
        </p:nvSpPr>
        <p:spPr bwMode="auto">
          <a:xfrm>
            <a:off x="2819400" y="5105400"/>
            <a:ext cx="4343400" cy="1143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Line 13"/>
          <p:cNvSpPr>
            <a:spLocks noChangeAspect="1" noChangeShapeType="1"/>
          </p:cNvSpPr>
          <p:nvPr/>
        </p:nvSpPr>
        <p:spPr bwMode="auto">
          <a:xfrm>
            <a:off x="2819400" y="5105400"/>
            <a:ext cx="46132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0" name="Text Box 14"/>
          <p:cNvSpPr txBox="1">
            <a:spLocks noChangeArrowheads="1"/>
          </p:cNvSpPr>
          <p:nvPr/>
        </p:nvSpPr>
        <p:spPr bwMode="auto">
          <a:xfrm>
            <a:off x="4572000" y="2971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01" name="Text Box 15"/>
          <p:cNvSpPr txBox="1">
            <a:spLocks noChangeArrowheads="1"/>
          </p:cNvSpPr>
          <p:nvPr/>
        </p:nvSpPr>
        <p:spPr bwMode="auto">
          <a:xfrm>
            <a:off x="4724400" y="5486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Discriminant 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Identify a set of variables that best discriminate between the two groups</a:t>
            </a:r>
          </a:p>
          <a:p>
            <a:pPr eaLnBrk="1" hangingPunct="1"/>
            <a:r>
              <a:rPr lang="en-US" altLang="en-US" smtClean="0"/>
              <a:t>Does so by choosing a new line that maximizes the similarity between members of the same group and minimizing the similarity between members belonging to different groups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Discriminant Function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</a:t>
            </a:r>
            <a:r>
              <a:rPr lang="en-US" altLang="en-US" i="1" smtClean="0"/>
              <a:t>Z</a:t>
            </a:r>
            <a:r>
              <a:rPr lang="en-US" altLang="en-US" smtClean="0"/>
              <a:t> = </a:t>
            </a:r>
            <a:r>
              <a:rPr lang="en-US" altLang="en-US" i="1" smtClean="0"/>
              <a:t>w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 </a:t>
            </a:r>
            <a:r>
              <a:rPr lang="en-US" altLang="en-US" i="1" smtClean="0"/>
              <a:t>GEA </a:t>
            </a:r>
            <a:r>
              <a:rPr lang="en-US" altLang="en-US" smtClean="0"/>
              <a:t>+ </a:t>
            </a:r>
            <a:r>
              <a:rPr lang="en-US" altLang="en-US" i="1" smtClean="0"/>
              <a:t>w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 </a:t>
            </a:r>
            <a:r>
              <a:rPr lang="en-US" altLang="en-US" i="1" smtClean="0"/>
              <a:t>ROI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i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/>
              <a:t>Between-Group Sum of Squares – SS</a:t>
            </a:r>
            <a:r>
              <a:rPr lang="en-US" altLang="en-US" i="1" baseline="-25000" smtClean="0"/>
              <a:t>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/>
              <a:t>Within-Group Sum of Squares – SS</a:t>
            </a:r>
            <a:r>
              <a:rPr lang="en-US" altLang="en-US" i="1" baseline="-25000" smtClean="0"/>
              <a:t>w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>
                <a:sym typeface="Symbol" panose="05050102010706020507" pitchFamily="18" charset="2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>
                <a:sym typeface="Symbol" panose="05050102010706020507" pitchFamily="18" charset="2"/>
              </a:rPr>
              <a:t>				=	</a:t>
            </a:r>
            <a:r>
              <a:rPr lang="en-US" altLang="en-US" smtClean="0">
                <a:sym typeface="Symbol" panose="05050102010706020507" pitchFamily="18" charset="2"/>
              </a:rPr>
              <a:t>(</a:t>
            </a:r>
            <a:r>
              <a:rPr lang="en-US" altLang="en-US" i="1" smtClean="0"/>
              <a:t>SS</a:t>
            </a:r>
            <a:r>
              <a:rPr lang="en-US" altLang="en-US" i="1" baseline="-25000" smtClean="0"/>
              <a:t>b</a:t>
            </a:r>
            <a:r>
              <a:rPr lang="en-US" altLang="en-US" smtClean="0">
                <a:sym typeface="Symbol" panose="05050102010706020507" pitchFamily="18" charset="2"/>
              </a:rPr>
              <a:t>/</a:t>
            </a:r>
            <a:r>
              <a:rPr lang="en-US" altLang="en-US" i="1" smtClean="0"/>
              <a:t>SS</a:t>
            </a:r>
            <a:r>
              <a:rPr lang="en-US" altLang="en-US" i="1" baseline="-25000" smtClean="0"/>
              <a:t>w</a:t>
            </a:r>
            <a:r>
              <a:rPr lang="en-US" altLang="en-US" smtClean="0"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on the Criterion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Z to provide maximum separation between the groups, the following must be satisfied:</a:t>
            </a:r>
          </a:p>
          <a:p>
            <a:pPr lvl="1" eaLnBrk="1" hangingPunct="1"/>
            <a:r>
              <a:rPr lang="en-US" altLang="en-US" smtClean="0"/>
              <a:t>The means of Z for the two groups should be as far apart as possible (or high </a:t>
            </a:r>
            <a:r>
              <a:rPr lang="en-US" altLang="en-US" i="1" smtClean="0"/>
              <a:t>SS</a:t>
            </a:r>
            <a:r>
              <a:rPr lang="en-US" altLang="en-US" i="1" baseline="-25000" smtClean="0"/>
              <a:t>b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smtClean="0"/>
              <a:t>Values of Z for each group should be as homogenous as possible (or low </a:t>
            </a:r>
            <a:r>
              <a:rPr lang="en-US" altLang="en-US" i="1" smtClean="0"/>
              <a:t>SS</a:t>
            </a:r>
            <a:r>
              <a:rPr lang="en-US" altLang="en-US" i="1" baseline="-25000" smtClean="0"/>
              <a:t>w</a:t>
            </a:r>
            <a:r>
              <a:rPr lang="en-US" altLang="en-US" smtClean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5458</TotalTime>
  <Words>494</Words>
  <Application>Microsoft Office PowerPoint</Application>
  <PresentationFormat>On-screen Show (4:3)</PresentationFormat>
  <Paragraphs>99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Garamond</vt:lpstr>
      <vt:lpstr>Symbol</vt:lpstr>
      <vt:lpstr>Times New Roman</vt:lpstr>
      <vt:lpstr>Wingdings</vt:lpstr>
      <vt:lpstr>Edge</vt:lpstr>
      <vt:lpstr>Worksheet</vt:lpstr>
      <vt:lpstr>Chart</vt:lpstr>
      <vt:lpstr>Discriminant Analysis</vt:lpstr>
      <vt:lpstr>Factor/ Cluster/ Discriminant</vt:lpstr>
      <vt:lpstr>Data</vt:lpstr>
      <vt:lpstr>All Stocks</vt:lpstr>
      <vt:lpstr>Identifying the Best Discriminators</vt:lpstr>
      <vt:lpstr>Discriminating Variables: X1 is better</vt:lpstr>
      <vt:lpstr>Discriminant Analysis</vt:lpstr>
      <vt:lpstr>Discriminant Function</vt:lpstr>
      <vt:lpstr>More on the Criterion</vt:lpstr>
      <vt:lpstr>Classification</vt:lpstr>
      <vt:lpstr>Cut-Off Value Method</vt:lpstr>
      <vt:lpstr>Classification</vt:lpstr>
      <vt:lpstr>Classification Function Approach</vt:lpstr>
      <vt:lpstr>Basic Idea</vt:lpstr>
      <vt:lpstr>What To Look For In The Results?</vt:lpstr>
      <vt:lpstr>Estimate of The Discriminant Function</vt:lpstr>
      <vt:lpstr>Importance of the Discriminant Variables and the Discriminant Function</vt:lpstr>
      <vt:lpstr>Classification Summary</vt:lpstr>
      <vt:lpstr>Summary</vt:lpstr>
    </vt:vector>
  </TitlesOfParts>
  <Company>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Discriminant Analysis</dc:title>
  <dc:creator>Nanda Kumar</dc:creator>
  <cp:lastModifiedBy>Murthi, B</cp:lastModifiedBy>
  <cp:revision>25</cp:revision>
  <dcterms:created xsi:type="dcterms:W3CDTF">2000-11-13T16:24:19Z</dcterms:created>
  <dcterms:modified xsi:type="dcterms:W3CDTF">2019-09-27T16:36:46Z</dcterms:modified>
</cp:coreProperties>
</file>