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9" r:id="rId10"/>
    <p:sldId id="260" r:id="rId11"/>
    <p:sldId id="257" r:id="rId12"/>
    <p:sldId id="258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8EE-8C01-4091-B2F8-B6825AA72A5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B642-9CEC-4DCF-98E3-28A3B439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3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insights from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“Retirement kills more people than hard work ever did” – Malcolm Forbes.</a:t>
            </a:r>
          </a:p>
          <a:p>
            <a:r>
              <a:rPr lang="en-US" dirty="0" smtClean="0"/>
              <a:t>Crime rises after public sporting events.</a:t>
            </a:r>
          </a:p>
          <a:p>
            <a:r>
              <a:rPr lang="en-US" dirty="0" smtClean="0"/>
              <a:t>Hungry judges rule negatively. After a food break, 65% more favorable.</a:t>
            </a:r>
          </a:p>
          <a:p>
            <a:r>
              <a:rPr lang="en-US" dirty="0" smtClean="0"/>
              <a:t>Vegetarians miss fewer flights.</a:t>
            </a:r>
          </a:p>
          <a:p>
            <a:r>
              <a:rPr lang="en-US" dirty="0" smtClean="0"/>
              <a:t>Job promotions increase quitting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does not imply causation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 cream consumption is positively correlated with incidence of shark attacks.</a:t>
            </a:r>
          </a:p>
          <a:p>
            <a:r>
              <a:rPr lang="en-US" dirty="0" smtClean="0"/>
              <a:t>Causation implies:</a:t>
            </a:r>
            <a:endParaRPr lang="en-US" dirty="0"/>
          </a:p>
          <a:p>
            <a:r>
              <a:rPr lang="en-US" dirty="0" smtClean="0"/>
              <a:t>Eat ice cream &gt; taste yummy &gt; shark attacks you</a:t>
            </a:r>
          </a:p>
          <a:p>
            <a:endParaRPr lang="en-US" dirty="0" smtClean="0"/>
          </a:p>
          <a:p>
            <a:r>
              <a:rPr lang="en-US" dirty="0" smtClean="0"/>
              <a:t>Correlation may be due to </a:t>
            </a:r>
          </a:p>
          <a:p>
            <a:r>
              <a:rPr lang="en-US" dirty="0" smtClean="0"/>
              <a:t>Warm weather &gt; more ice cream</a:t>
            </a:r>
          </a:p>
          <a:p>
            <a:r>
              <a:rPr lang="en-US" dirty="0" smtClean="0"/>
              <a:t>Warm weather &gt; more swimming - sharks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Smokers have less carpel tunnel syndrome.</a:t>
            </a:r>
          </a:p>
          <a:p>
            <a:r>
              <a:rPr lang="en-US" dirty="0" smtClean="0"/>
              <a:t>People who receive hormone therapy  have less heart disease.</a:t>
            </a:r>
          </a:p>
          <a:p>
            <a:r>
              <a:rPr lang="en-US" dirty="0" smtClean="0"/>
              <a:t>If a number of blogs express anxiety, stock market goes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types of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7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– What is happening?</a:t>
            </a:r>
          </a:p>
          <a:p>
            <a:r>
              <a:rPr lang="en-US" dirty="0" smtClean="0"/>
              <a:t>Diagnostic – Why did it happen?</a:t>
            </a:r>
          </a:p>
          <a:p>
            <a:r>
              <a:rPr lang="en-US" dirty="0" smtClean="0"/>
              <a:t>Predictive – What is likely to happen?</a:t>
            </a:r>
          </a:p>
          <a:p>
            <a:r>
              <a:rPr lang="en-US" dirty="0" smtClean="0"/>
              <a:t>Prescriptive – What should I do about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4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level and value in Analytics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67000" y="1828800"/>
            <a:ext cx="0" cy="419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9310" y="6022109"/>
            <a:ext cx="571269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6274" y="6285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796533" y="3657600"/>
            <a:ext cx="104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 level</a:t>
            </a:r>
          </a:p>
        </p:txBody>
      </p:sp>
      <p:sp>
        <p:nvSpPr>
          <p:cNvPr id="11" name="Right Arrow 10"/>
          <p:cNvSpPr/>
          <p:nvPr/>
        </p:nvSpPr>
        <p:spPr>
          <a:xfrm rot="19722246">
            <a:off x="2605558" y="3806753"/>
            <a:ext cx="6412543" cy="498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0" y="1992826"/>
            <a:ext cx="12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Prescriptive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684" y="2545742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3252" y="3739634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2250" y="4364108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</a:t>
            </a:r>
          </a:p>
        </p:txBody>
      </p:sp>
      <p:sp>
        <p:nvSpPr>
          <p:cNvPr id="16" name="TextBox 15"/>
          <p:cNvSpPr txBox="1"/>
          <p:nvPr/>
        </p:nvSpPr>
        <p:spPr>
          <a:xfrm rot="19702391">
            <a:off x="2981921" y="5188281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17" name="TextBox 16"/>
          <p:cNvSpPr txBox="1"/>
          <p:nvPr/>
        </p:nvSpPr>
        <p:spPr>
          <a:xfrm rot="19751066">
            <a:off x="6970509" y="2721048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5499551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302" y="5499613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nsight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6702" y="5532581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Hindsight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7975" y="3067734"/>
            <a:ext cx="10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730972" y="2274332"/>
            <a:ext cx="69628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15373" y="2276641"/>
            <a:ext cx="69628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2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Analytics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67000" y="1828800"/>
            <a:ext cx="0" cy="419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9310" y="6022109"/>
            <a:ext cx="571269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3701" y="641459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Breadth of Analytics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367573" y="3657600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of Analytics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150" y="4876801"/>
            <a:ext cx="229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Dashboards, </a:t>
            </a:r>
          </a:p>
          <a:p>
            <a:r>
              <a:rPr lang="en-US" dirty="0" err="1"/>
              <a:t>InfoApps</a:t>
            </a:r>
            <a:r>
              <a:rPr lang="en-US" dirty="0"/>
              <a:t>, Reports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9698" y="2361076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2590" y="3739634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2249" y="4364108"/>
            <a:ext cx="26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Based Applications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6691" y="6040581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9" y="6031345"/>
            <a:ext cx="19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Unstructured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51929" y="3096704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Text/Word Analytics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707859" y="2274332"/>
            <a:ext cx="69628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2091" y="2377239"/>
            <a:ext cx="19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8150" y="3102507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Discovery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1987" y="3739634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AdHoc</a:t>
            </a:r>
            <a:r>
              <a:rPr lang="en-US" dirty="0"/>
              <a:t> Query &amp;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4364108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9183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predict?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 Analytics</a:t>
            </a:r>
          </a:p>
          <a:p>
            <a:r>
              <a:rPr lang="en-US" dirty="0" smtClean="0"/>
              <a:t>Retail Analytics</a:t>
            </a:r>
          </a:p>
          <a:p>
            <a:r>
              <a:rPr lang="en-US" dirty="0" smtClean="0"/>
              <a:t>Financial services Analytics</a:t>
            </a:r>
          </a:p>
          <a:p>
            <a:r>
              <a:rPr lang="en-US" dirty="0" smtClean="0"/>
              <a:t>Insurance analytics</a:t>
            </a:r>
          </a:p>
          <a:p>
            <a:r>
              <a:rPr lang="en-US" dirty="0" smtClean="0"/>
              <a:t>Consumer analytics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Human Resources (HR)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Who are the most productive salespeople, employee?</a:t>
            </a:r>
          </a:p>
          <a:p>
            <a:pPr>
              <a:defRPr/>
            </a:pPr>
            <a:r>
              <a:rPr lang="en-US" dirty="0" smtClean="0"/>
              <a:t>Which managers have the highest retention rates? What do they do?</a:t>
            </a:r>
          </a:p>
          <a:p>
            <a:pPr>
              <a:defRPr/>
            </a:pPr>
            <a:r>
              <a:rPr lang="en-US" dirty="0" smtClean="0"/>
              <a:t>Which training program is best for an employee?</a:t>
            </a:r>
          </a:p>
          <a:p>
            <a:pPr>
              <a:defRPr/>
            </a:pPr>
            <a:r>
              <a:rPr lang="en-US" dirty="0" smtClean="0"/>
              <a:t>Why do people leave?</a:t>
            </a:r>
          </a:p>
          <a:p>
            <a:pPr>
              <a:defRPr/>
            </a:pPr>
            <a:r>
              <a:rPr lang="en-US" dirty="0" smtClean="0"/>
              <a:t>What is the cost of turnover?</a:t>
            </a:r>
          </a:p>
          <a:p>
            <a:pPr>
              <a:defRPr/>
            </a:pPr>
            <a:r>
              <a:rPr lang="en-US" dirty="0" smtClean="0"/>
              <a:t>Why do people join the organization?</a:t>
            </a:r>
          </a:p>
        </p:txBody>
      </p:sp>
    </p:spTree>
    <p:extLst>
      <p:ext uri="{BB962C8B-B14F-4D97-AF65-F5344CB8AC3E}">
        <p14:creationId xmlns:p14="http://schemas.microsoft.com/office/powerpoint/2010/main" val="253815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Firm-Product Analysis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are our most/least profitable products?</a:t>
            </a:r>
          </a:p>
          <a:p>
            <a:pPr eaLnBrk="1" hangingPunct="1"/>
            <a:r>
              <a:rPr lang="en-US" altLang="en-US" dirty="0" smtClean="0"/>
              <a:t>What are our production costs &amp; how can we lower them?</a:t>
            </a:r>
          </a:p>
          <a:p>
            <a:pPr eaLnBrk="1" hangingPunct="1"/>
            <a:r>
              <a:rPr lang="en-US" altLang="en-US" dirty="0" smtClean="0"/>
              <a:t>What is our quality level &amp; how can we improve that (Fed Ex)?</a:t>
            </a:r>
          </a:p>
          <a:p>
            <a:pPr eaLnBrk="1" hangingPunct="1"/>
            <a:r>
              <a:rPr lang="en-US" altLang="en-US" dirty="0" smtClean="0"/>
              <a:t>What is our cycle time &amp; how can we lower it?</a:t>
            </a:r>
          </a:p>
          <a:p>
            <a:pPr eaLnBrk="1" hangingPunct="1"/>
            <a:r>
              <a:rPr lang="en-US" altLang="en-US" dirty="0" smtClean="0"/>
              <a:t>What are the sources of product innovation?</a:t>
            </a:r>
          </a:p>
          <a:p>
            <a:pPr eaLnBrk="1" hangingPunct="1"/>
            <a:r>
              <a:rPr lang="en-US" altLang="en-US" dirty="0" smtClean="0"/>
              <a:t>What impacts the demand of our product?</a:t>
            </a:r>
          </a:p>
        </p:txBody>
      </p:sp>
    </p:spTree>
    <p:extLst>
      <p:ext uri="{BB962C8B-B14F-4D97-AF65-F5344CB8AC3E}">
        <p14:creationId xmlns:p14="http://schemas.microsoft.com/office/powerpoint/2010/main" val="181696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Financial Services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Who to give a loan?</a:t>
            </a:r>
          </a:p>
          <a:p>
            <a:pPr eaLnBrk="1" hangingPunct="1"/>
            <a:r>
              <a:rPr lang="en-US" altLang="en-US" dirty="0" smtClean="0"/>
              <a:t>What interest rate to offer?</a:t>
            </a:r>
          </a:p>
          <a:p>
            <a:pPr eaLnBrk="1" hangingPunct="1"/>
            <a:r>
              <a:rPr lang="en-US" altLang="en-US" dirty="0" smtClean="0"/>
              <a:t>How much amount of loan to offer?</a:t>
            </a:r>
          </a:p>
          <a:p>
            <a:pPr eaLnBrk="1" hangingPunct="1"/>
            <a:r>
              <a:rPr lang="en-US" altLang="en-US" dirty="0" smtClean="0"/>
              <a:t>Who is likely to default?</a:t>
            </a:r>
          </a:p>
          <a:p>
            <a:pPr eaLnBrk="1" hangingPunct="1"/>
            <a:r>
              <a:rPr lang="en-US" altLang="en-US" dirty="0" smtClean="0"/>
              <a:t>How accurate are the financial forecasts?</a:t>
            </a:r>
          </a:p>
          <a:p>
            <a:pPr eaLnBrk="1" hangingPunct="1"/>
            <a:r>
              <a:rPr lang="en-US" altLang="en-US" dirty="0" smtClean="0"/>
              <a:t>Where to invest and how much risk to take?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4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Customer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Who are the most/least profitable customers?</a:t>
            </a:r>
          </a:p>
          <a:p>
            <a:pPr>
              <a:defRPr/>
            </a:pPr>
            <a:r>
              <a:rPr lang="en-US" dirty="0" smtClean="0"/>
              <a:t>Who are the most/least satisfied customers?</a:t>
            </a:r>
          </a:p>
          <a:p>
            <a:pPr>
              <a:defRPr/>
            </a:pPr>
            <a:r>
              <a:rPr lang="en-US" dirty="0" smtClean="0"/>
              <a:t>What is fastest/slowest customer segment?</a:t>
            </a:r>
          </a:p>
          <a:p>
            <a:pPr>
              <a:defRPr/>
            </a:pPr>
            <a:r>
              <a:rPr lang="en-US" dirty="0" smtClean="0"/>
              <a:t>What type of ads bring most customers?</a:t>
            </a:r>
          </a:p>
          <a:p>
            <a:pPr>
              <a:defRPr/>
            </a:pPr>
            <a:r>
              <a:rPr lang="en-US" dirty="0" smtClean="0"/>
              <a:t>What is our customer experience like &amp; how can we improve it?</a:t>
            </a:r>
          </a:p>
          <a:p>
            <a:pPr>
              <a:defRPr/>
            </a:pPr>
            <a:r>
              <a:rPr lang="en-US" dirty="0" smtClean="0"/>
              <a:t>What is the cost of customer acquisition?</a:t>
            </a:r>
          </a:p>
          <a:p>
            <a:pPr>
              <a:defRPr/>
            </a:pPr>
            <a:r>
              <a:rPr lang="en-US" dirty="0" smtClean="0"/>
              <a:t>What are the reasons for losing customer?</a:t>
            </a:r>
          </a:p>
          <a:p>
            <a:pPr>
              <a:defRPr/>
            </a:pPr>
            <a:r>
              <a:rPr lang="en-US" dirty="0" smtClean="0"/>
              <a:t>What are the costs of customer transactions?</a:t>
            </a:r>
          </a:p>
        </p:txBody>
      </p:sp>
    </p:spTree>
    <p:extLst>
      <p:ext uri="{BB962C8B-B14F-4D97-AF65-F5344CB8AC3E}">
        <p14:creationId xmlns:p14="http://schemas.microsoft.com/office/powerpoint/2010/main" val="161363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Successful use of Analytics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Revenue Management (airlines, hotels)</a:t>
            </a:r>
          </a:p>
          <a:p>
            <a:pPr eaLnBrk="1" hangingPunct="1"/>
            <a:r>
              <a:rPr lang="en-US" altLang="en-US" dirty="0" smtClean="0"/>
              <a:t>Logistics (UPS)</a:t>
            </a:r>
          </a:p>
          <a:p>
            <a:pPr eaLnBrk="1" hangingPunct="1"/>
            <a:r>
              <a:rPr lang="en-US" altLang="en-US" dirty="0" smtClean="0"/>
              <a:t>Churn - Customer turnover (telecom, Sprint)</a:t>
            </a:r>
          </a:p>
          <a:p>
            <a:pPr eaLnBrk="1" hangingPunct="1"/>
            <a:r>
              <a:rPr lang="en-US" altLang="en-US" dirty="0" smtClean="0"/>
              <a:t>Customer service (Hannah Casino)</a:t>
            </a:r>
          </a:p>
          <a:p>
            <a:pPr eaLnBrk="1" hangingPunct="1"/>
            <a:r>
              <a:rPr lang="en-US" altLang="en-US" dirty="0" smtClean="0"/>
              <a:t>Pricing of premiums (insurance)</a:t>
            </a:r>
          </a:p>
          <a:p>
            <a:pPr eaLnBrk="1" hangingPunct="1"/>
            <a:r>
              <a:rPr lang="en-US" altLang="en-US" dirty="0" smtClean="0"/>
              <a:t>Trading (financial institution)</a:t>
            </a:r>
          </a:p>
          <a:p>
            <a:pPr eaLnBrk="1" hangingPunct="1"/>
            <a:r>
              <a:rPr lang="en-US" altLang="en-US" dirty="0" smtClean="0"/>
              <a:t>Product selection (pharmaceutical companies)</a:t>
            </a:r>
          </a:p>
          <a:p>
            <a:pPr eaLnBrk="1" hangingPunct="1"/>
            <a:r>
              <a:rPr lang="en-US" altLang="en-US" dirty="0" smtClean="0"/>
              <a:t>Employee performance (baseball)</a:t>
            </a:r>
          </a:p>
        </p:txBody>
      </p:sp>
    </p:spTree>
    <p:extLst>
      <p:ext uri="{BB962C8B-B14F-4D97-AF65-F5344CB8AC3E}">
        <p14:creationId xmlns:p14="http://schemas.microsoft.com/office/powerpoint/2010/main" val="255238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insights from “Predictive analytics”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Siegel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of Diapers and beer go together.</a:t>
            </a:r>
          </a:p>
          <a:p>
            <a:r>
              <a:rPr lang="en-US" dirty="0" smtClean="0"/>
              <a:t>Sales of staplers predict number of hires</a:t>
            </a:r>
          </a:p>
          <a:p>
            <a:r>
              <a:rPr lang="en-US" dirty="0" smtClean="0"/>
              <a:t>Mac users book more expensive hotels (</a:t>
            </a:r>
            <a:r>
              <a:rPr lang="en-US" dirty="0" err="1" smtClean="0"/>
              <a:t>Orbitz</a:t>
            </a:r>
            <a:r>
              <a:rPr lang="en-US" dirty="0" smtClean="0"/>
              <a:t> study).</a:t>
            </a:r>
          </a:p>
          <a:p>
            <a:r>
              <a:rPr lang="en-US" dirty="0" smtClean="0"/>
              <a:t>Best time for inclination to buy </a:t>
            </a:r>
          </a:p>
          <a:p>
            <a:pPr lvl="1"/>
            <a:r>
              <a:rPr lang="en-US" dirty="0" smtClean="0"/>
              <a:t>Retail websites: 8.00 pm</a:t>
            </a:r>
          </a:p>
          <a:p>
            <a:pPr lvl="1"/>
            <a:r>
              <a:rPr lang="en-US" dirty="0" smtClean="0"/>
              <a:t>Dating: Late at night</a:t>
            </a:r>
          </a:p>
          <a:p>
            <a:pPr lvl="1"/>
            <a:r>
              <a:rPr lang="en-US" dirty="0" smtClean="0"/>
              <a:t>Finance: 1.00 pm</a:t>
            </a:r>
          </a:p>
          <a:p>
            <a:pPr lvl="1"/>
            <a:r>
              <a:rPr lang="en-US" dirty="0" smtClean="0"/>
              <a:t>Travel: after 10am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596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Predictive analytics</vt:lpstr>
      <vt:lpstr>What do you want to predict? </vt:lpstr>
      <vt:lpstr>HR Analytics</vt:lpstr>
      <vt:lpstr>Firm-Product Analysis</vt:lpstr>
      <vt:lpstr>Financial Services</vt:lpstr>
      <vt:lpstr>Customer related</vt:lpstr>
      <vt:lpstr>Successful use of Analytics</vt:lpstr>
      <vt:lpstr>Interesting insights from “Predictive analytics” </vt:lpstr>
      <vt:lpstr>Insights</vt:lpstr>
      <vt:lpstr>Interesting insights from Analytics</vt:lpstr>
      <vt:lpstr>Correlation does not imply causation </vt:lpstr>
      <vt:lpstr>Other examples</vt:lpstr>
      <vt:lpstr>Four types of analytics</vt:lpstr>
      <vt:lpstr>Four types of Analytics</vt:lpstr>
      <vt:lpstr>Skill level and value in Analytics</vt:lpstr>
      <vt:lpstr>Applications and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</dc:creator>
  <cp:lastModifiedBy>Murthi, B</cp:lastModifiedBy>
  <cp:revision>6</cp:revision>
  <dcterms:created xsi:type="dcterms:W3CDTF">2017-01-10T23:25:29Z</dcterms:created>
  <dcterms:modified xsi:type="dcterms:W3CDTF">2018-01-08T22:50:30Z</dcterms:modified>
</cp:coreProperties>
</file>