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83" r:id="rId2"/>
    <p:sldId id="264" r:id="rId3"/>
    <p:sldId id="265" r:id="rId4"/>
    <p:sldId id="266" r:id="rId5"/>
    <p:sldId id="270" r:id="rId6"/>
    <p:sldId id="271" r:id="rId7"/>
    <p:sldId id="272" r:id="rId8"/>
    <p:sldId id="273" r:id="rId9"/>
    <p:sldId id="274" r:id="rId10"/>
    <p:sldId id="278" r:id="rId11"/>
    <p:sldId id="279" r:id="rId12"/>
    <p:sldId id="258" r:id="rId13"/>
    <p:sldId id="275" r:id="rId14"/>
    <p:sldId id="260" r:id="rId15"/>
    <p:sldId id="259" r:id="rId16"/>
    <p:sldId id="261" r:id="rId17"/>
    <p:sldId id="281" r:id="rId18"/>
    <p:sldId id="277" r:id="rId19"/>
    <p:sldId id="280" r:id="rId20"/>
    <p:sldId id="262" r:id="rId21"/>
    <p:sldId id="263" r:id="rId22"/>
    <p:sldId id="282" r:id="rId23"/>
    <p:sldId id="276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0D96A-2D83-4D7A-9DC1-550AC6D1B80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A5A89-AAC2-416A-BBA3-B8DF93DC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90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A5A89-AAC2-416A-BBA3-B8DF93DCEE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38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A5A89-AAC2-416A-BBA3-B8DF93DCEE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64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A5A89-AAC2-416A-BBA3-B8DF93DCEE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9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A5A89-AAC2-416A-BBA3-B8DF93DCEE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A5A89-AAC2-416A-BBA3-B8DF93DCEE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46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A5A89-AAC2-416A-BBA3-B8DF93DCEE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6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2D4-7C8F-4FEA-988B-4A39A4EEE3A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3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2D4-7C8F-4FEA-988B-4A39A4EEE3A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4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2D4-7C8F-4FEA-988B-4A39A4EEE3A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4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2D4-7C8F-4FEA-988B-4A39A4EEE3A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1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2D4-7C8F-4FEA-988B-4A39A4EEE3A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2D4-7C8F-4FEA-988B-4A39A4EEE3A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4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2D4-7C8F-4FEA-988B-4A39A4EEE3A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7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2D4-7C8F-4FEA-988B-4A39A4EEE3A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2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2D4-7C8F-4FEA-988B-4A39A4EEE3A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2D4-7C8F-4FEA-988B-4A39A4EEE3A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1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2D4-7C8F-4FEA-988B-4A39A4EEE3A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4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AB2D4-7C8F-4FEA-988B-4A39A4EEE3A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urthi@utdalla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data and their use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B.P.S. Murthi</a:t>
            </a:r>
          </a:p>
          <a:p>
            <a:r>
              <a:rPr lang="en-US" dirty="0"/>
              <a:t>972-883-6355</a:t>
            </a:r>
          </a:p>
          <a:p>
            <a:r>
              <a:rPr lang="en-US" dirty="0">
                <a:hlinkClick r:id="rId2"/>
              </a:rPr>
              <a:t>murthi@utdallas.edu</a:t>
            </a:r>
            <a:endParaRPr lang="en-US" dirty="0"/>
          </a:p>
          <a:p>
            <a:r>
              <a:rPr lang="en-US" dirty="0"/>
              <a:t>13.320</a:t>
            </a:r>
          </a:p>
        </p:txBody>
      </p:sp>
    </p:spTree>
    <p:extLst>
      <p:ext uri="{BB962C8B-B14F-4D97-AF65-F5344CB8AC3E}">
        <p14:creationId xmlns:p14="http://schemas.microsoft.com/office/powerpoint/2010/main" val="162084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Nielsen TV Ratings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Week 26 - (3/16 - 3/22, 1998)</a:t>
            </a:r>
          </a:p>
          <a:p>
            <a:pPr algn="ctr">
              <a:buFontTx/>
              <a:buNone/>
            </a:pPr>
            <a:r>
              <a:rPr lang="en-US" sz="2800"/>
              <a:t>ABC		8.1</a:t>
            </a:r>
          </a:p>
          <a:p>
            <a:pPr algn="ctr">
              <a:buFontTx/>
              <a:buNone/>
            </a:pPr>
            <a:r>
              <a:rPr lang="en-US" sz="2800"/>
              <a:t>CBS		8.8</a:t>
            </a:r>
          </a:p>
          <a:p>
            <a:pPr algn="ctr">
              <a:buFontTx/>
              <a:buNone/>
            </a:pPr>
            <a:r>
              <a:rPr lang="en-US" sz="2800"/>
              <a:t>NBC		9.6</a:t>
            </a:r>
          </a:p>
          <a:p>
            <a:pPr algn="ctr">
              <a:buFontTx/>
              <a:buNone/>
            </a:pPr>
            <a:r>
              <a:rPr lang="en-US" sz="2800"/>
              <a:t>FOX		6.7</a:t>
            </a:r>
          </a:p>
          <a:p>
            <a:pPr algn="ctr">
              <a:buFontTx/>
              <a:buNone/>
            </a:pPr>
            <a:r>
              <a:rPr lang="en-US" sz="2800"/>
              <a:t>WB		3.3</a:t>
            </a:r>
          </a:p>
          <a:p>
            <a:pPr algn="ctr">
              <a:buFontTx/>
              <a:buNone/>
            </a:pPr>
            <a:r>
              <a:rPr lang="en-US" sz="2800"/>
              <a:t>UPN		2.3</a:t>
            </a:r>
          </a:p>
          <a:p>
            <a:pPr>
              <a:buFontTx/>
              <a:buNone/>
            </a:pPr>
            <a:r>
              <a:rPr lang="en-US"/>
              <a:t>1 rating point = 1 exposure to 1% of the US households that own TVs = 980,000 HH</a:t>
            </a:r>
          </a:p>
        </p:txBody>
      </p:sp>
    </p:spTree>
    <p:extLst>
      <p:ext uri="{BB962C8B-B14F-4D97-AF65-F5344CB8AC3E}">
        <p14:creationId xmlns:p14="http://schemas.microsoft.com/office/powerpoint/2010/main" val="383803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Nielsen TV ratings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b="1" dirty="0"/>
              <a:t>Rank	Program	Rating		Share	       Audience</a:t>
            </a: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1		Seinfeld	20.8		31.0		20.39 m</a:t>
            </a:r>
          </a:p>
          <a:p>
            <a:pPr>
              <a:buFontTx/>
              <a:buNone/>
            </a:pPr>
            <a:r>
              <a:rPr lang="en-US" sz="2400" dirty="0"/>
              <a:t>2		Friends		15.9		26.0		15.60 m</a:t>
            </a:r>
          </a:p>
          <a:p>
            <a:pPr>
              <a:buFontTx/>
              <a:buNone/>
            </a:pPr>
            <a:r>
              <a:rPr lang="en-US" sz="2400" dirty="0"/>
              <a:t>3		Caroline	15.7		24.0		15.34 m</a:t>
            </a:r>
          </a:p>
          <a:p>
            <a:pPr>
              <a:buFontTx/>
              <a:buNone/>
            </a:pPr>
            <a:r>
              <a:rPr lang="en-US" sz="2400" dirty="0"/>
              <a:t>4		Just Shoot Me</a:t>
            </a:r>
            <a:r>
              <a:rPr lang="en-US" sz="2000" dirty="0"/>
              <a:t>	</a:t>
            </a:r>
            <a:r>
              <a:rPr lang="en-US" sz="2400" dirty="0"/>
              <a:t>15.7		25.0		15.43 m</a:t>
            </a:r>
          </a:p>
          <a:p>
            <a:pPr>
              <a:buFontTx/>
              <a:buNone/>
            </a:pPr>
            <a:r>
              <a:rPr lang="en-US" sz="2400" dirty="0"/>
              <a:t>5		Frasier		14.2		25.0		13.89 m</a:t>
            </a:r>
          </a:p>
          <a:p>
            <a:pPr>
              <a:buFontTx/>
              <a:buNone/>
            </a:pPr>
            <a:r>
              <a:rPr lang="en-US" sz="2400" dirty="0"/>
              <a:t>6		60 min		14.2		23.0		13.91 m</a:t>
            </a:r>
            <a:endParaRPr lang="en-US" sz="2000" dirty="0"/>
          </a:p>
          <a:p>
            <a:pPr>
              <a:buFontTx/>
              <a:buNone/>
            </a:pPr>
            <a:r>
              <a:rPr lang="en-US" sz="2800" dirty="0"/>
              <a:t>Rating point = #HH watching/#HH w/TV</a:t>
            </a:r>
          </a:p>
          <a:p>
            <a:pPr>
              <a:buFontTx/>
              <a:buNone/>
            </a:pPr>
            <a:r>
              <a:rPr lang="en-US" sz="2800" dirty="0"/>
              <a:t>Share = # HH watching/#HH w/TV on</a:t>
            </a:r>
          </a:p>
        </p:txBody>
      </p:sp>
    </p:spTree>
    <p:extLst>
      <p:ext uri="{BB962C8B-B14F-4D97-AF65-F5344CB8AC3E}">
        <p14:creationId xmlns:p14="http://schemas.microsoft.com/office/powerpoint/2010/main" val="2790747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Retail scanner data</a:t>
            </a:r>
          </a:p>
          <a:p>
            <a:pPr lvl="1"/>
            <a:r>
              <a:rPr lang="en-US" dirty="0"/>
              <a:t>35000 stores</a:t>
            </a:r>
          </a:p>
          <a:p>
            <a:r>
              <a:rPr lang="en-US" dirty="0"/>
              <a:t>Household data</a:t>
            </a:r>
          </a:p>
          <a:p>
            <a:pPr lvl="1"/>
            <a:r>
              <a:rPr lang="en-US" dirty="0"/>
              <a:t>40-60 K households</a:t>
            </a:r>
          </a:p>
          <a:p>
            <a:r>
              <a:rPr lang="en-US" dirty="0"/>
              <a:t>TV advertising data</a:t>
            </a:r>
          </a:p>
          <a:p>
            <a:endParaRPr lang="en-US" dirty="0"/>
          </a:p>
          <a:p>
            <a:r>
              <a:rPr lang="en-US" dirty="0"/>
              <a:t>Other types of data</a:t>
            </a:r>
          </a:p>
          <a:p>
            <a:pPr lvl="1"/>
            <a:r>
              <a:rPr lang="en-US" dirty="0"/>
              <a:t>Online data</a:t>
            </a:r>
          </a:p>
          <a:p>
            <a:pPr lvl="1"/>
            <a:r>
              <a:rPr lang="en-US" dirty="0"/>
              <a:t>Mobile data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046240"/>
            <a:ext cx="1539875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153" y="1943052"/>
            <a:ext cx="1622425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89742"/>
            <a:ext cx="174307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24" y="4343400"/>
            <a:ext cx="2054225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757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Scanner data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Household level</a:t>
            </a:r>
          </a:p>
          <a:p>
            <a:pPr lvl="1"/>
            <a:r>
              <a:rPr lang="en-US"/>
              <a:t>sample of household purchase data in selected small towns such as Sioux Falls</a:t>
            </a:r>
          </a:p>
          <a:p>
            <a:r>
              <a:rPr lang="en-US"/>
              <a:t>Store level</a:t>
            </a:r>
          </a:p>
          <a:p>
            <a:pPr lvl="1"/>
            <a:r>
              <a:rPr lang="en-US"/>
              <a:t>sample of randomly chosen stores across US</a:t>
            </a:r>
          </a:p>
          <a:p>
            <a:endParaRPr lang="en-US"/>
          </a:p>
          <a:p>
            <a:r>
              <a:rPr lang="en-US"/>
              <a:t>Which is more representative?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62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departments			Dry grocery</a:t>
            </a:r>
          </a:p>
          <a:p>
            <a:r>
              <a:rPr lang="en-US" dirty="0"/>
              <a:t>125 product groups			Gum</a:t>
            </a:r>
          </a:p>
          <a:p>
            <a:r>
              <a:rPr lang="en-US" dirty="0"/>
              <a:t>1100 product modules		Sugar free gum</a:t>
            </a:r>
          </a:p>
          <a:p>
            <a:r>
              <a:rPr lang="en-US" dirty="0"/>
              <a:t>175000 brands			Wrigley’s</a:t>
            </a:r>
          </a:p>
          <a:p>
            <a:r>
              <a:rPr lang="en-US" dirty="0"/>
              <a:t>3.6 million UPC codes		Size, flavor</a:t>
            </a:r>
          </a:p>
        </p:txBody>
      </p:sp>
    </p:spTree>
    <p:extLst>
      <p:ext uri="{BB962C8B-B14F-4D97-AF65-F5344CB8AC3E}">
        <p14:creationId xmlns:p14="http://schemas.microsoft.com/office/powerpoint/2010/main" val="2107754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 scanner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Week ending date</a:t>
            </a:r>
          </a:p>
          <a:p>
            <a:r>
              <a:rPr lang="en-US" dirty="0"/>
              <a:t>UPC code and description</a:t>
            </a:r>
          </a:p>
          <a:p>
            <a:r>
              <a:rPr lang="en-US" dirty="0"/>
              <a:t>Product characteristics (e.g., brand, size, flavor)</a:t>
            </a:r>
          </a:p>
          <a:p>
            <a:r>
              <a:rPr lang="en-US" dirty="0"/>
              <a:t>Units sold</a:t>
            </a:r>
          </a:p>
          <a:p>
            <a:r>
              <a:rPr lang="en-US" dirty="0"/>
              <a:t>Average price</a:t>
            </a:r>
          </a:p>
          <a:p>
            <a:r>
              <a:rPr lang="en-US" dirty="0"/>
              <a:t>Feature indicator: </a:t>
            </a:r>
          </a:p>
          <a:p>
            <a:pPr lvl="1"/>
            <a:r>
              <a:rPr lang="en-US" dirty="0"/>
              <a:t>Whether there was a newspaper flyer that week or not</a:t>
            </a:r>
          </a:p>
          <a:p>
            <a:r>
              <a:rPr lang="en-US" dirty="0"/>
              <a:t>Display indicator</a:t>
            </a:r>
          </a:p>
          <a:p>
            <a:pPr lvl="1"/>
            <a:r>
              <a:rPr lang="en-US" dirty="0"/>
              <a:t>Whether there was a store display or not in that week</a:t>
            </a:r>
          </a:p>
          <a:p>
            <a:r>
              <a:rPr lang="en-US" dirty="0"/>
              <a:t>Store location</a:t>
            </a:r>
          </a:p>
          <a:p>
            <a:r>
              <a:rPr lang="en-US" dirty="0"/>
              <a:t>Retail chain code and channel type</a:t>
            </a:r>
          </a:p>
        </p:txBody>
      </p:sp>
    </p:spTree>
    <p:extLst>
      <p:ext uri="{BB962C8B-B14F-4D97-AF65-F5344CB8AC3E}">
        <p14:creationId xmlns:p14="http://schemas.microsoft.com/office/powerpoint/2010/main" val="1799832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applications can be done with such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22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of Store level data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Price elasticity</a:t>
            </a:r>
          </a:p>
          <a:p>
            <a:r>
              <a:rPr lang="en-US"/>
              <a:t>Effectiveness of promotions</a:t>
            </a:r>
          </a:p>
          <a:p>
            <a:r>
              <a:rPr lang="en-US"/>
              <a:t>Coupon use</a:t>
            </a:r>
          </a:p>
          <a:p>
            <a:r>
              <a:rPr lang="en-US"/>
              <a:t>Movement of product categories - fast, slow</a:t>
            </a:r>
          </a:p>
          <a:p>
            <a:r>
              <a:rPr lang="en-US"/>
              <a:t>Relative shares of competitive brands</a:t>
            </a:r>
          </a:p>
          <a:p>
            <a:r>
              <a:rPr lang="en-US"/>
              <a:t>Effectiveness of alternate shelf locations </a:t>
            </a:r>
          </a:p>
        </p:txBody>
      </p:sp>
    </p:spTree>
    <p:extLst>
      <p:ext uri="{BB962C8B-B14F-4D97-AF65-F5344CB8AC3E}">
        <p14:creationId xmlns:p14="http://schemas.microsoft.com/office/powerpoint/2010/main" val="355269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Promotional effects and interactions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Percentage increase in sales due to:</a:t>
            </a:r>
          </a:p>
          <a:p>
            <a:pPr>
              <a:buFontTx/>
              <a:buNone/>
            </a:pPr>
            <a:r>
              <a:rPr lang="en-US" dirty="0"/>
              <a:t>%Price Cut		P		P+F	      P+F+D</a:t>
            </a:r>
          </a:p>
          <a:p>
            <a:pPr>
              <a:buFontTx/>
              <a:buNone/>
            </a:pPr>
            <a:r>
              <a:rPr lang="en-US" sz="2800" dirty="0"/>
              <a:t>0-4.9			5%		40		55</a:t>
            </a:r>
          </a:p>
          <a:p>
            <a:pPr>
              <a:buFontTx/>
              <a:buNone/>
            </a:pPr>
            <a:r>
              <a:rPr lang="en-US" sz="2800" dirty="0"/>
              <a:t>5-9.9			10		65		80</a:t>
            </a:r>
          </a:p>
          <a:p>
            <a:pPr>
              <a:buFontTx/>
              <a:buNone/>
            </a:pPr>
            <a:r>
              <a:rPr lang="en-US" sz="2800" dirty="0"/>
              <a:t>10-14.9		23		81		95</a:t>
            </a:r>
          </a:p>
          <a:p>
            <a:pPr>
              <a:buFontTx/>
              <a:buNone/>
            </a:pPr>
            <a:r>
              <a:rPr lang="en-US" sz="2800" dirty="0"/>
              <a:t>15-19.9		55		95		130</a:t>
            </a:r>
          </a:p>
          <a:p>
            <a:pPr>
              <a:buFontTx/>
              <a:buNone/>
            </a:pPr>
            <a:r>
              <a:rPr lang="en-US" sz="2800" dirty="0"/>
              <a:t>20-24.9		74		124		183</a:t>
            </a:r>
          </a:p>
          <a:p>
            <a:pPr>
              <a:buFontTx/>
              <a:buNone/>
            </a:pPr>
            <a:r>
              <a:rPr lang="en-US" sz="2800" dirty="0"/>
              <a:t>25-29.9		95		200		229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05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Brand strategy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					A		B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Market share         	20%		20%</a:t>
            </a:r>
          </a:p>
          <a:p>
            <a:pPr>
              <a:buFontTx/>
              <a:buNone/>
            </a:pPr>
            <a:r>
              <a:rPr lang="en-US"/>
              <a:t>% HH penetration    	6%		12%</a:t>
            </a:r>
          </a:p>
          <a:p>
            <a:pPr>
              <a:buFontTx/>
              <a:buNone/>
            </a:pPr>
            <a:r>
              <a:rPr lang="en-US"/>
              <a:t>Purchase frequency	5/yr		 3/yr</a:t>
            </a:r>
          </a:p>
          <a:p>
            <a:pPr>
              <a:buFontTx/>
              <a:buNone/>
            </a:pPr>
            <a:r>
              <a:rPr lang="en-US"/>
              <a:t>Pounds /purchase        1.2		 1.0</a:t>
            </a:r>
          </a:p>
        </p:txBody>
      </p:sp>
    </p:spTree>
    <p:extLst>
      <p:ext uri="{BB962C8B-B14F-4D97-AF65-F5344CB8AC3E}">
        <p14:creationId xmlns:p14="http://schemas.microsoft.com/office/powerpoint/2010/main" val="359345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Primary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that is specifically collected to address the issue at hand</a:t>
            </a:r>
          </a:p>
          <a:p>
            <a:pPr lvl="1"/>
            <a:r>
              <a:rPr lang="en-US" dirty="0"/>
              <a:t>Use Surveys</a:t>
            </a:r>
          </a:p>
          <a:p>
            <a:pPr lvl="1"/>
            <a:r>
              <a:rPr lang="en-US" dirty="0"/>
              <a:t>Collect data by Observation</a:t>
            </a:r>
          </a:p>
          <a:p>
            <a:pPr lvl="2"/>
            <a:r>
              <a:rPr lang="en-US" dirty="0"/>
              <a:t>Electronic observation – clickstream, transaction</a:t>
            </a:r>
          </a:p>
        </p:txBody>
      </p:sp>
    </p:spTree>
    <p:extLst>
      <p:ext uri="{BB962C8B-B14F-4D97-AF65-F5344CB8AC3E}">
        <p14:creationId xmlns:p14="http://schemas.microsoft.com/office/powerpoint/2010/main" val="3356963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 panel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Household characteristics</a:t>
            </a:r>
          </a:p>
          <a:p>
            <a:pPr lvl="1"/>
            <a:r>
              <a:rPr lang="en-US" dirty="0"/>
              <a:t>age, income, number of members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All purchases made over a 3-5 year period </a:t>
            </a:r>
          </a:p>
          <a:p>
            <a:r>
              <a:rPr lang="en-US" dirty="0"/>
              <a:t>Prices paid </a:t>
            </a:r>
          </a:p>
          <a:p>
            <a:r>
              <a:rPr lang="en-US" dirty="0"/>
              <a:t>Whether they used a coupon </a:t>
            </a:r>
          </a:p>
          <a:p>
            <a:r>
              <a:rPr lang="en-US" dirty="0"/>
              <a:t>Store characteristics</a:t>
            </a:r>
          </a:p>
          <a:p>
            <a:pPr lvl="1"/>
            <a:r>
              <a:rPr lang="en-US" dirty="0"/>
              <a:t>Location, type, format</a:t>
            </a:r>
          </a:p>
          <a:p>
            <a:pPr lvl="1"/>
            <a:r>
              <a:rPr lang="en-US" dirty="0"/>
              <a:t>Display, feature, TV advertising</a:t>
            </a:r>
          </a:p>
        </p:txBody>
      </p:sp>
    </p:spTree>
    <p:extLst>
      <p:ext uri="{BB962C8B-B14F-4D97-AF65-F5344CB8AC3E}">
        <p14:creationId xmlns:p14="http://schemas.microsoft.com/office/powerpoint/2010/main" val="4192158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else can be done with this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03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Additional uses of household data</a:t>
            </a: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Study household purchase behavior</a:t>
            </a:r>
          </a:p>
          <a:p>
            <a:r>
              <a:rPr lang="en-US"/>
              <a:t>Understand characteristics of loyal and switching households</a:t>
            </a:r>
          </a:p>
          <a:p>
            <a:r>
              <a:rPr lang="en-US"/>
              <a:t>Segmentation</a:t>
            </a:r>
          </a:p>
          <a:p>
            <a:r>
              <a:rPr lang="en-US"/>
              <a:t>Positioning maps</a:t>
            </a:r>
          </a:p>
          <a:p>
            <a:r>
              <a:rPr lang="en-US"/>
              <a:t>Brand choice behavior</a:t>
            </a:r>
          </a:p>
          <a:p>
            <a:r>
              <a:rPr lang="en-US"/>
              <a:t>TV viewing habits . . .</a:t>
            </a:r>
          </a:p>
        </p:txBody>
      </p:sp>
    </p:spTree>
    <p:extLst>
      <p:ext uri="{BB962C8B-B14F-4D97-AF65-F5344CB8AC3E}">
        <p14:creationId xmlns:p14="http://schemas.microsoft.com/office/powerpoint/2010/main" val="2729198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sz="4000"/>
              <a:t>Coupon prone household</a:t>
            </a: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r>
              <a:rPr lang="en-US" dirty="0"/>
              <a:t>Income - low, </a:t>
            </a:r>
            <a:r>
              <a:rPr lang="en-US" dirty="0">
                <a:highlight>
                  <a:srgbClr val="FFFF00"/>
                </a:highlight>
              </a:rPr>
              <a:t>medium</a:t>
            </a:r>
            <a:r>
              <a:rPr lang="en-US" dirty="0"/>
              <a:t>, or high?</a:t>
            </a:r>
          </a:p>
          <a:p>
            <a:r>
              <a:rPr lang="en-US" dirty="0"/>
              <a:t>Education - </a:t>
            </a:r>
            <a:r>
              <a:rPr lang="en-US" dirty="0">
                <a:highlight>
                  <a:srgbClr val="FFFF00"/>
                </a:highlight>
              </a:rPr>
              <a:t>high</a:t>
            </a:r>
            <a:r>
              <a:rPr lang="en-US" dirty="0"/>
              <a:t> or low?</a:t>
            </a:r>
          </a:p>
          <a:p>
            <a:r>
              <a:rPr lang="en-US" dirty="0"/>
              <a:t>Family size - </a:t>
            </a:r>
            <a:r>
              <a:rPr lang="en-US" dirty="0">
                <a:highlight>
                  <a:srgbClr val="FFFF00"/>
                </a:highlight>
              </a:rPr>
              <a:t>large</a:t>
            </a:r>
            <a:r>
              <a:rPr lang="en-US" dirty="0"/>
              <a:t> or small?</a:t>
            </a:r>
          </a:p>
          <a:p>
            <a:r>
              <a:rPr lang="en-US" dirty="0">
                <a:highlight>
                  <a:srgbClr val="FFFF00"/>
                </a:highlight>
              </a:rPr>
              <a:t>Homeowners</a:t>
            </a:r>
            <a:r>
              <a:rPr lang="en-US" dirty="0"/>
              <a:t> or renters?</a:t>
            </a:r>
          </a:p>
          <a:p>
            <a:r>
              <a:rPr lang="en-US" dirty="0"/>
              <a:t>Presence of small children?</a:t>
            </a:r>
          </a:p>
          <a:p>
            <a:r>
              <a:rPr lang="en-US" dirty="0"/>
              <a:t>Both spouses working</a:t>
            </a:r>
          </a:p>
        </p:txBody>
      </p:sp>
    </p:spTree>
    <p:extLst>
      <p:ext uri="{BB962C8B-B14F-4D97-AF65-F5344CB8AC3E}">
        <p14:creationId xmlns:p14="http://schemas.microsoft.com/office/powerpoint/2010/main" val="270428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types of scales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Nominal</a:t>
            </a:r>
          </a:p>
          <a:p>
            <a:r>
              <a:rPr lang="en-US"/>
              <a:t>Ordinal</a:t>
            </a:r>
          </a:p>
          <a:p>
            <a:r>
              <a:rPr lang="en-US"/>
              <a:t>Interval</a:t>
            </a:r>
          </a:p>
          <a:p>
            <a:r>
              <a:rPr lang="en-US"/>
              <a:t>Ratio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88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Nominal scales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 scale in which a numerical value merely identifies a level – e.g., your SSN</a:t>
            </a:r>
          </a:p>
          <a:p>
            <a:r>
              <a:rPr lang="en-US" sz="2800"/>
              <a:t>E.g. Color  red=1 blue=2</a:t>
            </a:r>
          </a:p>
          <a:p>
            <a:r>
              <a:rPr lang="en-US" sz="2800"/>
              <a:t>Gender: Male=0 female=1</a:t>
            </a:r>
          </a:p>
          <a:p>
            <a:r>
              <a:rPr lang="en-US" sz="2800"/>
              <a:t>The numbers have no mathematical properties. One cannot even compare them.</a:t>
            </a:r>
          </a:p>
          <a:p>
            <a:r>
              <a:rPr lang="en-US" sz="2800"/>
              <a:t>Possible stats: Percentage of males, females</a:t>
            </a:r>
          </a:p>
          <a:p>
            <a:r>
              <a:rPr lang="en-US" sz="2800"/>
              <a:t>Percentage of red and blue, mode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85539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Ordinal scale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scale in which the number not only identify the level but also indicate some order between the levels</a:t>
            </a:r>
          </a:p>
          <a:p>
            <a:pPr>
              <a:lnSpc>
                <a:spcPct val="90000"/>
              </a:lnSpc>
            </a:pPr>
            <a:r>
              <a:rPr lang="en-US"/>
              <a:t>E.g., Level of service: low (1), medium (2), high (3)</a:t>
            </a:r>
          </a:p>
          <a:p>
            <a:pPr>
              <a:lnSpc>
                <a:spcPct val="90000"/>
              </a:lnSpc>
            </a:pPr>
            <a:r>
              <a:rPr lang="en-US"/>
              <a:t>E.g. Preference for brands - rank order</a:t>
            </a:r>
          </a:p>
          <a:p>
            <a:pPr>
              <a:lnSpc>
                <a:spcPct val="90000"/>
              </a:lnSpc>
            </a:pPr>
            <a:r>
              <a:rPr lang="en-US"/>
              <a:t>Stats: Difference between numbers is not meaningful.</a:t>
            </a:r>
          </a:p>
          <a:p>
            <a:pPr>
              <a:lnSpc>
                <a:spcPct val="90000"/>
              </a:lnSpc>
            </a:pPr>
            <a:r>
              <a:rPr lang="en-US"/>
              <a:t>Can compute median  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84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Interval scale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Scale in which the difference between levels is also quantified. There is no absolute zero.  </a:t>
            </a:r>
          </a:p>
          <a:p>
            <a:r>
              <a:rPr lang="en-US" sz="2800"/>
              <a:t>Temperature 30</a:t>
            </a:r>
            <a:r>
              <a:rPr lang="en-US" sz="2800" baseline="30000"/>
              <a:t>o</a:t>
            </a:r>
            <a:r>
              <a:rPr lang="en-US" sz="2800"/>
              <a:t>F and 60</a:t>
            </a:r>
            <a:r>
              <a:rPr lang="en-US" sz="2800" baseline="30000"/>
              <a:t>o</a:t>
            </a:r>
            <a:r>
              <a:rPr lang="en-US" sz="2800"/>
              <a:t>F</a:t>
            </a:r>
          </a:p>
          <a:p>
            <a:r>
              <a:rPr lang="en-US" sz="2800"/>
              <a:t>Grades A, B, C, D</a:t>
            </a:r>
          </a:p>
          <a:p>
            <a:r>
              <a:rPr lang="en-US" sz="2800"/>
              <a:t>How likely are you to buy brand X of shampoo?</a:t>
            </a:r>
          </a:p>
          <a:p>
            <a:pPr>
              <a:buFontTx/>
              <a:buNone/>
            </a:pPr>
            <a:r>
              <a:rPr lang="en-US" sz="2000"/>
              <a:t>	Very unlikely 1   2   3   4   5   6   7  very likely </a:t>
            </a:r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r>
              <a:rPr lang="en-US" sz="2000"/>
              <a:t>Stats: Means, Can also do regressions with interval data</a:t>
            </a:r>
          </a:p>
          <a:p>
            <a:pPr>
              <a:buFontTx/>
              <a:buNone/>
            </a:pPr>
            <a:r>
              <a:rPr lang="en-US" sz="2000"/>
              <a:t>Cannot take ratios. E.g. A 6 is not three times more than a 2 in the shampoo question.</a:t>
            </a:r>
          </a:p>
        </p:txBody>
      </p:sp>
    </p:spTree>
    <p:extLst>
      <p:ext uri="{BB962C8B-B14F-4D97-AF65-F5344CB8AC3E}">
        <p14:creationId xmlns:p14="http://schemas.microsoft.com/office/powerpoint/2010/main" val="4152533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  <a:noFill/>
          <a:ln/>
        </p:spPr>
        <p:txBody>
          <a:bodyPr lIns="92075" tIns="46038" rIns="92075" bIns="46038"/>
          <a:lstStyle/>
          <a:p>
            <a:pPr lvl="2">
              <a:buFontTx/>
              <a:buNone/>
            </a:pPr>
            <a:r>
              <a:rPr lang="en-US"/>
              <a:t>					</a:t>
            </a:r>
            <a:r>
              <a:rPr lang="en-US" sz="3200"/>
              <a:t>A		B</a:t>
            </a:r>
          </a:p>
          <a:p>
            <a:r>
              <a:rPr lang="en-US"/>
              <a:t>Definitely would buy	15		20</a:t>
            </a:r>
          </a:p>
          <a:p>
            <a:r>
              <a:rPr lang="en-US"/>
              <a:t>Probably would buy	50		15</a:t>
            </a:r>
          </a:p>
          <a:p>
            <a:r>
              <a:rPr lang="en-US"/>
              <a:t>Undecided			20		50</a:t>
            </a:r>
          </a:p>
          <a:p>
            <a:r>
              <a:rPr lang="en-US"/>
              <a:t>Prob. would not buy	10		10</a:t>
            </a:r>
          </a:p>
          <a:p>
            <a:r>
              <a:rPr lang="en-US"/>
              <a:t>Def. would not buy	  5		 5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Which is better?</a:t>
            </a:r>
          </a:p>
          <a:p>
            <a:pPr>
              <a:buFontTx/>
              <a:buNone/>
            </a:pPr>
            <a:r>
              <a:rPr lang="en-US"/>
              <a:t>By how much ?</a:t>
            </a:r>
          </a:p>
        </p:txBody>
      </p:sp>
    </p:spTree>
    <p:extLst>
      <p:ext uri="{BB962C8B-B14F-4D97-AF65-F5344CB8AC3E}">
        <p14:creationId xmlns:p14="http://schemas.microsoft.com/office/powerpoint/2010/main" val="3501913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r>
              <a:rPr lang="en-US"/>
              <a:t>Definitely would buy	+2	 1	5	</a:t>
            </a:r>
          </a:p>
          <a:p>
            <a:r>
              <a:rPr lang="en-US"/>
              <a:t>Probably would buy	+1	 2	4</a:t>
            </a:r>
          </a:p>
          <a:p>
            <a:r>
              <a:rPr lang="en-US"/>
              <a:t>Undecided			  0	 3	3</a:t>
            </a:r>
          </a:p>
          <a:p>
            <a:r>
              <a:rPr lang="en-US"/>
              <a:t>Prob. would not buy	 -1	 4	2</a:t>
            </a:r>
          </a:p>
          <a:p>
            <a:r>
              <a:rPr lang="en-US"/>
              <a:t>Def. would not buy	 -2	 5	1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A						0.60	2.40	3.60</a:t>
            </a:r>
          </a:p>
          <a:p>
            <a:pPr>
              <a:buFontTx/>
              <a:buNone/>
            </a:pPr>
            <a:r>
              <a:rPr lang="en-US"/>
              <a:t>B						0.35	2.65	3.35</a:t>
            </a:r>
          </a:p>
          <a:p>
            <a:pPr>
              <a:buFontTx/>
              <a:buNone/>
            </a:pPr>
            <a:r>
              <a:rPr lang="en-US"/>
              <a:t>All are wrong. You cannot multiply or divide in interval scale</a:t>
            </a:r>
          </a:p>
        </p:txBody>
      </p:sp>
    </p:spTree>
    <p:extLst>
      <p:ext uri="{BB962C8B-B14F-4D97-AF65-F5344CB8AC3E}">
        <p14:creationId xmlns:p14="http://schemas.microsoft.com/office/powerpoint/2010/main" val="210205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Secondary Data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that is available in </a:t>
            </a:r>
          </a:p>
          <a:p>
            <a:pPr lvl="1"/>
            <a:r>
              <a:rPr lang="en-US" dirty="0"/>
              <a:t>Published form – US Gov. Census data</a:t>
            </a:r>
          </a:p>
          <a:p>
            <a:pPr lvl="1"/>
            <a:r>
              <a:rPr lang="en-US" dirty="0"/>
              <a:t>Electronic databases </a:t>
            </a:r>
          </a:p>
          <a:p>
            <a:pPr lvl="1"/>
            <a:r>
              <a:rPr lang="en-US" dirty="0"/>
              <a:t>Magazines</a:t>
            </a:r>
          </a:p>
          <a:p>
            <a:pPr lvl="1"/>
            <a:r>
              <a:rPr lang="en-US" dirty="0"/>
              <a:t>Newspapers</a:t>
            </a:r>
          </a:p>
          <a:p>
            <a:pPr lvl="1"/>
            <a:r>
              <a:rPr lang="en-US" dirty="0"/>
              <a:t>Syndicated data supplied by market research firms</a:t>
            </a:r>
          </a:p>
        </p:txBody>
      </p:sp>
    </p:spTree>
    <p:extLst>
      <p:ext uri="{BB962C8B-B14F-4D97-AF65-F5344CB8AC3E}">
        <p14:creationId xmlns:p14="http://schemas.microsoft.com/office/powerpoint/2010/main" val="3588669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Ratio scale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Absolute zero exists</a:t>
            </a:r>
          </a:p>
          <a:p>
            <a:r>
              <a:rPr lang="en-US"/>
              <a:t>Height, weight, length</a:t>
            </a:r>
          </a:p>
          <a:p>
            <a:r>
              <a:rPr lang="en-US"/>
              <a:t>How many times do you eat out?</a:t>
            </a:r>
          </a:p>
          <a:p>
            <a:r>
              <a:rPr lang="en-US"/>
              <a:t>What is your age? </a:t>
            </a:r>
          </a:p>
        </p:txBody>
      </p:sp>
    </p:spTree>
    <p:extLst>
      <p:ext uri="{BB962C8B-B14F-4D97-AF65-F5344CB8AC3E}">
        <p14:creationId xmlns:p14="http://schemas.microsoft.com/office/powerpoint/2010/main" val="545813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What is the scale in each of the following questions?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of the following do you read regularly</a:t>
            </a:r>
          </a:p>
          <a:p>
            <a:pPr lvl="1"/>
            <a:r>
              <a:rPr lang="en-US" dirty="0"/>
              <a:t>Wall Street Journal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Sports illustrated</a:t>
            </a:r>
          </a:p>
          <a:p>
            <a:pPr lvl="1"/>
            <a:r>
              <a:rPr lang="en-US" dirty="0"/>
              <a:t>Newsweek</a:t>
            </a:r>
          </a:p>
          <a:p>
            <a:pPr lvl="1"/>
            <a:r>
              <a:rPr lang="en-US" dirty="0"/>
              <a:t>None of the above</a:t>
            </a:r>
          </a:p>
          <a:p>
            <a:pPr>
              <a:buFontTx/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Nominal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1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Rank the following in order of preference</a:t>
            </a:r>
          </a:p>
          <a:p>
            <a:pPr lvl="1">
              <a:buFontTx/>
              <a:buNone/>
            </a:pPr>
            <a:r>
              <a:rPr lang="en-US" dirty="0"/>
              <a:t>Coke		 ____</a:t>
            </a:r>
          </a:p>
          <a:p>
            <a:pPr lvl="1">
              <a:buFontTx/>
              <a:buNone/>
            </a:pPr>
            <a:r>
              <a:rPr lang="en-US" dirty="0"/>
              <a:t>Dr. Pepper	 ____</a:t>
            </a:r>
          </a:p>
          <a:p>
            <a:pPr lvl="1">
              <a:buFontTx/>
              <a:buNone/>
            </a:pPr>
            <a:r>
              <a:rPr lang="en-US" dirty="0"/>
              <a:t>7-Up		 ____</a:t>
            </a:r>
          </a:p>
          <a:p>
            <a:pPr lvl="1">
              <a:buFontTx/>
              <a:buNone/>
            </a:pPr>
            <a:r>
              <a:rPr lang="en-US" dirty="0"/>
              <a:t>Pepsi		 ____</a:t>
            </a:r>
          </a:p>
          <a:p>
            <a:pPr lvl="1">
              <a:buFontTx/>
              <a:buNone/>
            </a:pPr>
            <a:r>
              <a:rPr lang="en-US" dirty="0"/>
              <a:t>Sprite		 ____</a:t>
            </a:r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Ordinal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1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which season of the year were you born?</a:t>
            </a:r>
          </a:p>
          <a:p>
            <a:pPr lvl="1">
              <a:buFontTx/>
              <a:buNone/>
            </a:pPr>
            <a:r>
              <a:rPr lang="en-US" dirty="0"/>
              <a:t>__Winter __Summer __Fall __Spring</a:t>
            </a:r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Nominal</a:t>
            </a:r>
          </a:p>
          <a:p>
            <a:r>
              <a:rPr lang="en-US" dirty="0"/>
              <a:t>What is your annual household income?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Ratio</a:t>
            </a:r>
          </a:p>
        </p:txBody>
      </p:sp>
    </p:spTree>
    <p:extLst>
      <p:ext uri="{BB962C8B-B14F-4D97-AF65-F5344CB8AC3E}">
        <p14:creationId xmlns:p14="http://schemas.microsoft.com/office/powerpoint/2010/main" val="409131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satisfied are you with Newsweek magazine?</a:t>
            </a:r>
          </a:p>
          <a:p>
            <a:pPr lvl="1"/>
            <a:r>
              <a:rPr lang="en-US" dirty="0"/>
              <a:t>Very satisfied</a:t>
            </a:r>
          </a:p>
          <a:p>
            <a:pPr lvl="1"/>
            <a:r>
              <a:rPr lang="en-US" dirty="0"/>
              <a:t>Satisfied</a:t>
            </a:r>
          </a:p>
          <a:p>
            <a:pPr lvl="1"/>
            <a:r>
              <a:rPr lang="en-US" dirty="0"/>
              <a:t>Neither satisfied nor dissatisfied</a:t>
            </a:r>
          </a:p>
          <a:p>
            <a:pPr lvl="1"/>
            <a:r>
              <a:rPr lang="en-US" dirty="0"/>
              <a:t>Dissatisfied</a:t>
            </a:r>
          </a:p>
          <a:p>
            <a:pPr lvl="1"/>
            <a:r>
              <a:rPr lang="en-US" dirty="0"/>
              <a:t>Very dissatisfied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Ordinal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8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satisfied are you with Newsweek magazine?</a:t>
            </a:r>
          </a:p>
          <a:p>
            <a:pPr lvl="1"/>
            <a:r>
              <a:rPr lang="en-US" dirty="0"/>
              <a:t>Very satisfied (5)</a:t>
            </a:r>
          </a:p>
          <a:p>
            <a:pPr lvl="1"/>
            <a:r>
              <a:rPr lang="en-US" dirty="0"/>
              <a:t>Satisfied (4)</a:t>
            </a:r>
          </a:p>
          <a:p>
            <a:pPr lvl="1"/>
            <a:r>
              <a:rPr lang="en-US" dirty="0"/>
              <a:t>Neither satisfied nor dissatisfied (3)</a:t>
            </a:r>
          </a:p>
          <a:p>
            <a:pPr lvl="1"/>
            <a:r>
              <a:rPr lang="en-US" dirty="0"/>
              <a:t>Dissatisfied (2)</a:t>
            </a:r>
          </a:p>
          <a:p>
            <a:pPr lvl="1"/>
            <a:r>
              <a:rPr lang="en-US" dirty="0"/>
              <a:t>Very dissatisfied (1)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Interval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an average, how many cigarettes do you smoke in a day?</a:t>
            </a:r>
          </a:p>
          <a:p>
            <a:pPr lvl="1"/>
            <a:r>
              <a:rPr lang="en-US" dirty="0"/>
              <a:t>Over one pack</a:t>
            </a:r>
          </a:p>
          <a:p>
            <a:pPr lvl="1"/>
            <a:r>
              <a:rPr lang="en-US" dirty="0"/>
              <a:t>Half to one pack</a:t>
            </a:r>
          </a:p>
          <a:p>
            <a:pPr lvl="1"/>
            <a:r>
              <a:rPr lang="en-US" dirty="0"/>
              <a:t>Less than half a pack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Ordinal</a:t>
            </a:r>
          </a:p>
        </p:txBody>
      </p:sp>
    </p:spTree>
    <p:extLst>
      <p:ext uri="{BB962C8B-B14F-4D97-AF65-F5344CB8AC3E}">
        <p14:creationId xmlns:p14="http://schemas.microsoft.com/office/powerpoint/2010/main" val="36179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of the following marketing courses have you taken?</a:t>
            </a:r>
          </a:p>
          <a:p>
            <a:pPr lvl="1"/>
            <a:r>
              <a:rPr lang="en-US" dirty="0"/>
              <a:t>Market research</a:t>
            </a:r>
          </a:p>
          <a:p>
            <a:pPr lvl="1"/>
            <a:r>
              <a:rPr lang="en-US" dirty="0"/>
              <a:t>Product management</a:t>
            </a:r>
          </a:p>
          <a:p>
            <a:pPr lvl="1"/>
            <a:r>
              <a:rPr lang="en-US" dirty="0"/>
              <a:t>Pricing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Nominal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3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level of education for the head of the household?</a:t>
            </a:r>
          </a:p>
          <a:p>
            <a:pPr lvl="1"/>
            <a:r>
              <a:rPr lang="en-US" dirty="0"/>
              <a:t>Some high school</a:t>
            </a:r>
          </a:p>
          <a:p>
            <a:pPr lvl="1"/>
            <a:r>
              <a:rPr lang="en-US" dirty="0"/>
              <a:t>HS graduate </a:t>
            </a:r>
          </a:p>
          <a:p>
            <a:pPr lvl="1"/>
            <a:r>
              <a:rPr lang="en-US" dirty="0"/>
              <a:t>Some college</a:t>
            </a:r>
          </a:p>
          <a:p>
            <a:pPr lvl="1"/>
            <a:r>
              <a:rPr lang="en-US" dirty="0"/>
              <a:t>College graduate or higher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Ordinal</a:t>
            </a:r>
          </a:p>
        </p:txBody>
      </p:sp>
    </p:spTree>
    <p:extLst>
      <p:ext uri="{BB962C8B-B14F-4D97-AF65-F5344CB8AC3E}">
        <p14:creationId xmlns:p14="http://schemas.microsoft.com/office/powerpoint/2010/main" val="276114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3429000" cy="1143000"/>
          </a:xfrm>
        </p:spPr>
        <p:txBody>
          <a:bodyPr>
            <a:normAutofit/>
          </a:bodyPr>
          <a:lstStyle/>
          <a:p>
            <a:r>
              <a:rPr lang="en-US" dirty="0"/>
              <a:t>Advantages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733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Saves time - faster</a:t>
            </a:r>
          </a:p>
          <a:p>
            <a:r>
              <a:rPr lang="en-US" dirty="0"/>
              <a:t>Relatively inexpensive to obtain</a:t>
            </a:r>
          </a:p>
          <a:p>
            <a:pPr lvl="1"/>
            <a:r>
              <a:rPr lang="en-US" dirty="0"/>
              <a:t>Syndicated data is costly</a:t>
            </a:r>
          </a:p>
          <a:p>
            <a:r>
              <a:rPr lang="en-US" dirty="0"/>
              <a:t>Can be used as a comparative tool to check the primary data</a:t>
            </a:r>
          </a:p>
          <a:p>
            <a:r>
              <a:rPr lang="en-US" dirty="0"/>
              <a:t>Increases the research dollar efficiency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36831" y="1600200"/>
            <a:ext cx="3733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Carries the primary flaws of the earlier data collection</a:t>
            </a:r>
          </a:p>
          <a:p>
            <a:r>
              <a:rPr lang="en-US" dirty="0"/>
              <a:t>Category definitions, measures, treatment effects may not be appropriate for current issue.</a:t>
            </a:r>
          </a:p>
          <a:p>
            <a:r>
              <a:rPr lang="en-US" dirty="0"/>
              <a:t>May be outdated</a:t>
            </a:r>
          </a:p>
          <a:p>
            <a:r>
              <a:rPr lang="en-US" dirty="0"/>
              <a:t>Data could be aggregated differently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36831" y="274638"/>
            <a:ext cx="3429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52161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caveats in interpreting data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Percentage numbers should be compared with reference to the size of the base.</a:t>
            </a:r>
          </a:p>
          <a:p>
            <a:r>
              <a:rPr lang="en-US" dirty="0"/>
              <a:t>Beware of inferences based on means without looking at the variances.</a:t>
            </a:r>
          </a:p>
          <a:p>
            <a:r>
              <a:rPr lang="en-US" dirty="0"/>
              <a:t>Compare graphs with similar scaling</a:t>
            </a:r>
          </a:p>
          <a:p>
            <a:pPr lvl="1"/>
            <a:r>
              <a:rPr lang="en-US" dirty="0"/>
              <a:t>Graph must always have a zero point visible</a:t>
            </a:r>
          </a:p>
          <a:p>
            <a:pPr lvl="1"/>
            <a:r>
              <a:rPr lang="en-US" dirty="0"/>
              <a:t>Scales must be similar</a:t>
            </a:r>
          </a:p>
        </p:txBody>
      </p:sp>
    </p:spTree>
    <p:extLst>
      <p:ext uri="{BB962C8B-B14F-4D97-AF65-F5344CB8AC3E}">
        <p14:creationId xmlns:p14="http://schemas.microsoft.com/office/powerpoint/2010/main" val="428811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available within a firm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Sales and expense records – by week, month</a:t>
            </a:r>
          </a:p>
          <a:p>
            <a:pPr lvl="1"/>
            <a:r>
              <a:rPr lang="en-US" dirty="0"/>
              <a:t>Uses: Understand seasonal fluctuations</a:t>
            </a:r>
          </a:p>
          <a:p>
            <a:pPr lvl="1"/>
            <a:r>
              <a:rPr lang="en-US" dirty="0"/>
              <a:t>Use to do sales forecasting</a:t>
            </a:r>
          </a:p>
          <a:p>
            <a:pPr lvl="1"/>
            <a:r>
              <a:rPr lang="en-US" dirty="0"/>
              <a:t>Understand regional differences</a:t>
            </a:r>
          </a:p>
          <a:p>
            <a:pPr lvl="1"/>
            <a:r>
              <a:rPr lang="en-US" dirty="0"/>
              <a:t>Assess the effect of price and promotions</a:t>
            </a:r>
          </a:p>
          <a:p>
            <a:pPr lvl="1"/>
            <a:r>
              <a:rPr lang="en-US" dirty="0"/>
              <a:t>Understand profit margins of different products</a:t>
            </a:r>
          </a:p>
          <a:p>
            <a:r>
              <a:rPr lang="en-US" dirty="0"/>
              <a:t>Sales reports, call reports</a:t>
            </a:r>
          </a:p>
          <a:p>
            <a:r>
              <a:rPr lang="en-US" dirty="0"/>
              <a:t>Customer complaints</a:t>
            </a:r>
          </a:p>
          <a:p>
            <a:r>
              <a:rPr lang="en-US" dirty="0"/>
              <a:t>Marketing information systems – customer ids, transactions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2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secondary data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 Census of population - Why?</a:t>
            </a:r>
          </a:p>
          <a:p>
            <a:pPr lvl="1"/>
            <a:r>
              <a:rPr lang="en-US" dirty="0"/>
              <a:t>every ten years</a:t>
            </a:r>
          </a:p>
          <a:p>
            <a:pPr lvl="1"/>
            <a:r>
              <a:rPr lang="en-US" dirty="0"/>
              <a:t>Next one in 2020</a:t>
            </a:r>
          </a:p>
          <a:p>
            <a:r>
              <a:rPr lang="en-US" dirty="0"/>
              <a:t>Other census such as</a:t>
            </a:r>
          </a:p>
          <a:p>
            <a:pPr lvl="1"/>
            <a:r>
              <a:rPr lang="en-US" dirty="0"/>
              <a:t>census of retail trade, manufacturers, wholesalers</a:t>
            </a:r>
          </a:p>
          <a:p>
            <a:pPr lvl="1"/>
            <a:r>
              <a:rPr lang="en-US" dirty="0"/>
              <a:t>census of housing</a:t>
            </a:r>
          </a:p>
          <a:p>
            <a:r>
              <a:rPr lang="en-US" dirty="0"/>
              <a:t>Which is better? Census or sample?</a:t>
            </a:r>
          </a:p>
        </p:txBody>
      </p:sp>
    </p:spTree>
    <p:extLst>
      <p:ext uri="{BB962C8B-B14F-4D97-AF65-F5344CB8AC3E}">
        <p14:creationId xmlns:p14="http://schemas.microsoft.com/office/powerpoint/2010/main" val="373430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did the 2010 census tell us?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US population is 308.7 million</a:t>
            </a:r>
          </a:p>
          <a:p>
            <a:r>
              <a:rPr lang="en-US" sz="2400"/>
              <a:t>Growth this decade slowed to 9.7% from 13%. Mostly due to less immigration.</a:t>
            </a:r>
          </a:p>
          <a:p>
            <a:r>
              <a:rPr lang="en-US" sz="2400"/>
              <a:t>Population mobility slowed due to recession and mortgage meltdown.</a:t>
            </a:r>
          </a:p>
          <a:p>
            <a:r>
              <a:rPr lang="en-US" sz="2400"/>
              <a:t>Texas increased its population by 20%. Growth in Sunbelt states like Florida, Arizona and Nevada went down over the past 3 years.</a:t>
            </a:r>
          </a:p>
          <a:p>
            <a:r>
              <a:rPr lang="en-US" sz="2400"/>
              <a:t>Hispanic population gains will be important, especially in Texas, Florida, and Arizona.</a:t>
            </a:r>
          </a:p>
        </p:txBody>
      </p:sp>
    </p:spTree>
    <p:extLst>
      <p:ext uri="{BB962C8B-B14F-4D97-AF65-F5344CB8AC3E}">
        <p14:creationId xmlns:p14="http://schemas.microsoft.com/office/powerpoint/2010/main" val="1653149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Selected data services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Nielsen scantrack data</a:t>
            </a:r>
          </a:p>
          <a:p>
            <a:r>
              <a:rPr lang="en-US"/>
              <a:t>IRI behaviorscan</a:t>
            </a:r>
          </a:p>
          <a:p>
            <a:r>
              <a:rPr lang="en-US"/>
              <a:t>National Purchase Diary Panel (NPD)</a:t>
            </a:r>
          </a:p>
          <a:p>
            <a:r>
              <a:rPr lang="en-US"/>
              <a:t>Nielsen TV index</a:t>
            </a:r>
          </a:p>
          <a:p>
            <a:r>
              <a:rPr lang="en-US"/>
              <a:t>Starch Advertisement readership</a:t>
            </a:r>
          </a:p>
          <a:p>
            <a:r>
              <a:rPr lang="en-US"/>
              <a:t>Simmons media/marketing service</a:t>
            </a:r>
          </a:p>
          <a:p>
            <a:r>
              <a:rPr lang="en-US"/>
              <a:t>SAMI - survey of purchasing power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3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1098</Words>
  <Application>Microsoft Office PowerPoint</Application>
  <PresentationFormat>On-screen Show (4:3)</PresentationFormat>
  <Paragraphs>284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Types of data and their use</vt:lpstr>
      <vt:lpstr>Primary Data</vt:lpstr>
      <vt:lpstr>Secondary Data</vt:lpstr>
      <vt:lpstr>Advantages</vt:lpstr>
      <vt:lpstr>Some caveats in interpreting data</vt:lpstr>
      <vt:lpstr>Data available within a firm</vt:lpstr>
      <vt:lpstr>Important secondary data</vt:lpstr>
      <vt:lpstr>What did the 2010 census tell us?</vt:lpstr>
      <vt:lpstr>Selected data services</vt:lpstr>
      <vt:lpstr>Nielsen TV Ratings</vt:lpstr>
      <vt:lpstr>Nielsen TV ratings</vt:lpstr>
      <vt:lpstr>Scanner data</vt:lpstr>
      <vt:lpstr>Scanner data</vt:lpstr>
      <vt:lpstr>Product hierarchy</vt:lpstr>
      <vt:lpstr>Retail scanner data</vt:lpstr>
      <vt:lpstr>What applications can be done with such data?</vt:lpstr>
      <vt:lpstr>Uses of Store level data</vt:lpstr>
      <vt:lpstr>Promotional effects and interactions</vt:lpstr>
      <vt:lpstr>Brand strategy</vt:lpstr>
      <vt:lpstr>Household panel data</vt:lpstr>
      <vt:lpstr>What else can be done with this data?</vt:lpstr>
      <vt:lpstr>Additional uses of household data</vt:lpstr>
      <vt:lpstr>Coupon prone household</vt:lpstr>
      <vt:lpstr>Different types of scales </vt:lpstr>
      <vt:lpstr>Nominal scales</vt:lpstr>
      <vt:lpstr>Ordinal scale</vt:lpstr>
      <vt:lpstr>Interval scale</vt:lpstr>
      <vt:lpstr>PowerPoint Presentation</vt:lpstr>
      <vt:lpstr>PowerPoint Presentation</vt:lpstr>
      <vt:lpstr>Ratio scale</vt:lpstr>
      <vt:lpstr>What is the scale in each of the following 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scanner data analysis</dc:title>
  <dc:creator>Murthi, B P</dc:creator>
  <cp:lastModifiedBy>Varun M</cp:lastModifiedBy>
  <cp:revision>13</cp:revision>
  <dcterms:created xsi:type="dcterms:W3CDTF">2014-01-23T16:55:58Z</dcterms:created>
  <dcterms:modified xsi:type="dcterms:W3CDTF">2019-10-26T01:05:05Z</dcterms:modified>
</cp:coreProperties>
</file>