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0ECE-07B2-44BB-98F1-4F7E33DFAF1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CE11-0333-4769-8F9B-8CBE352E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logit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Murthi</a:t>
            </a:r>
          </a:p>
        </p:txBody>
      </p:sp>
    </p:spTree>
    <p:extLst>
      <p:ext uri="{BB962C8B-B14F-4D97-AF65-F5344CB8AC3E}">
        <p14:creationId xmlns:p14="http://schemas.microsoft.com/office/powerpoint/2010/main" val="41004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0F3960-0EA4-4F2A-ADF3-E412B413290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Since denominator is the same in all probabilities</a:t>
            </a:r>
          </a:p>
          <a:p>
            <a:pPr eaLnBrk="1" hangingPunct="1"/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ic</a:t>
            </a:r>
            <a:r>
              <a:rPr lang="en-US" altLang="en-US" dirty="0"/>
              <a:t>=1|X</a:t>
            </a:r>
            <a:r>
              <a:rPr lang="en-US" altLang="en-US" baseline="-25000" dirty="0"/>
              <a:t>i</a:t>
            </a:r>
            <a:r>
              <a:rPr lang="en-US" altLang="en-US" dirty="0"/>
              <a:t>) / </a:t>
            </a:r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ib</a:t>
            </a:r>
            <a:r>
              <a:rPr lang="en-US" altLang="en-US" dirty="0"/>
              <a:t>=1|X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   = </a:t>
            </a:r>
            <a:r>
              <a:rPr lang="en-US" altLang="en-US" dirty="0" err="1"/>
              <a:t>exp</a:t>
            </a:r>
            <a:r>
              <a:rPr lang="en-US" altLang="en-US" dirty="0"/>
              <a:t>(X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c</a:t>
            </a:r>
            <a:r>
              <a:rPr lang="en-US" altLang="en-US" dirty="0">
                <a:cs typeface="Arial" panose="020B0604020202020204" pitchFamily="34" charset="0"/>
              </a:rPr>
              <a:t>) / </a:t>
            </a:r>
            <a:r>
              <a:rPr lang="en-US" altLang="en-US" dirty="0" err="1"/>
              <a:t>exp</a:t>
            </a:r>
            <a:r>
              <a:rPr lang="en-US" altLang="en-US" dirty="0"/>
              <a:t>(X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b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  <a:endParaRPr lang="en-US" altLang="en-US" dirty="0"/>
          </a:p>
          <a:p>
            <a:pPr eaLnBrk="1" hangingPunct="1"/>
            <a:r>
              <a:rPr lang="en-US" altLang="en-US" dirty="0"/>
              <a:t>Note two thing:  Odds are </a:t>
            </a:r>
          </a:p>
          <a:p>
            <a:pPr lvl="1" eaLnBrk="1" hangingPunct="1"/>
            <a:r>
              <a:rPr lang="en-US" altLang="en-US" dirty="0"/>
              <a:t>independent of the number of alternatives</a:t>
            </a:r>
          </a:p>
          <a:p>
            <a:pPr lvl="1" eaLnBrk="1" hangingPunct="1"/>
            <a:r>
              <a:rPr lang="en-US" altLang="en-US" dirty="0"/>
              <a:t>independent of characteristics of alternatives.</a:t>
            </a:r>
          </a:p>
          <a:p>
            <a:pPr lvl="1" eaLnBrk="1" hangingPunct="1"/>
            <a:r>
              <a:rPr lang="en-US" altLang="en-US" dirty="0"/>
              <a:t>This is not an appealing assumption.</a:t>
            </a:r>
          </a:p>
        </p:txBody>
      </p:sp>
    </p:spTree>
    <p:extLst>
      <p:ext uri="{BB962C8B-B14F-4D97-AF65-F5344CB8AC3E}">
        <p14:creationId xmlns:p14="http://schemas.microsoft.com/office/powerpoint/2010/main" val="332306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16ED79-D3D8-492A-9CBB-B684A84DDB6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Pr</a:t>
            </a:r>
            <a:r>
              <a:rPr lang="en-US" altLang="en-US" dirty="0"/>
              <a:t>(Car) + </a:t>
            </a:r>
            <a:r>
              <a:rPr lang="en-US" altLang="en-US" dirty="0" err="1"/>
              <a:t>Pr</a:t>
            </a:r>
            <a:r>
              <a:rPr lang="en-US" altLang="en-US" dirty="0"/>
              <a:t>(Bus) = 1 (by definition)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Originally, lets assume</a:t>
            </a:r>
          </a:p>
          <a:p>
            <a:pPr lvl="1" eaLnBrk="1" hangingPunct="1"/>
            <a:r>
              <a:rPr lang="en-US" altLang="en-US" dirty="0" err="1"/>
              <a:t>Pr</a:t>
            </a:r>
            <a:r>
              <a:rPr lang="en-US" altLang="en-US" dirty="0"/>
              <a:t>(Car) = 0.75</a:t>
            </a:r>
          </a:p>
          <a:p>
            <a:pPr lvl="1" eaLnBrk="1" hangingPunct="1"/>
            <a:r>
              <a:rPr lang="en-US" altLang="en-US" dirty="0" err="1"/>
              <a:t>Pr</a:t>
            </a:r>
            <a:r>
              <a:rPr lang="en-US" altLang="en-US" dirty="0"/>
              <a:t>(Blue Bus) = 0.25,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 odds of picking the car is 3/1.</a:t>
            </a:r>
          </a:p>
        </p:txBody>
      </p:sp>
    </p:spTree>
    <p:extLst>
      <p:ext uri="{BB962C8B-B14F-4D97-AF65-F5344CB8AC3E}">
        <p14:creationId xmlns:p14="http://schemas.microsoft.com/office/powerpoint/2010/main" val="146470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709D03-E9B1-47F9-9D2F-E699B5F0C34D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Suppose that the local govt. introduces a new bus.</a:t>
            </a:r>
          </a:p>
          <a:p>
            <a:pPr eaLnBrk="1" hangingPunct="1"/>
            <a:r>
              <a:rPr lang="en-US" altLang="en-US" dirty="0"/>
              <a:t>Identical in every way to old bus but it is now red (option r)</a:t>
            </a:r>
          </a:p>
          <a:p>
            <a:pPr eaLnBrk="1" hangingPunct="1"/>
            <a:r>
              <a:rPr lang="en-US" altLang="en-US" dirty="0"/>
              <a:t>Choice set has expanded but not improved</a:t>
            </a:r>
          </a:p>
          <a:p>
            <a:pPr lvl="1" eaLnBrk="1" hangingPunct="1"/>
            <a:r>
              <a:rPr lang="en-US" altLang="en-US" dirty="0"/>
              <a:t>Commuters should not be any more likely to ride a bus because it is red </a:t>
            </a:r>
          </a:p>
          <a:p>
            <a:pPr lvl="1" eaLnBrk="1" hangingPunct="1"/>
            <a:r>
              <a:rPr lang="en-US" altLang="en-US" dirty="0"/>
              <a:t>Should not decrease the chance you take the car</a:t>
            </a:r>
          </a:p>
          <a:p>
            <a:endParaRPr lang="en-US" altLang="en-US" dirty="0"/>
          </a:p>
          <a:p>
            <a:r>
              <a:rPr lang="en-US" altLang="en-US" dirty="0"/>
              <a:t>In reality, red bus should just cut into the blue bus business</a:t>
            </a:r>
          </a:p>
          <a:p>
            <a:pPr lvl="1"/>
            <a:r>
              <a:rPr lang="en-US" altLang="en-US" dirty="0" err="1"/>
              <a:t>Pr</a:t>
            </a:r>
            <a:r>
              <a:rPr lang="en-US" altLang="en-US" dirty="0"/>
              <a:t>(Car) = 0.75</a:t>
            </a:r>
          </a:p>
          <a:p>
            <a:pPr lvl="1"/>
            <a:r>
              <a:rPr lang="en-US" altLang="en-US" dirty="0" err="1"/>
              <a:t>Pr</a:t>
            </a:r>
            <a:r>
              <a:rPr lang="en-US" altLang="en-US" dirty="0"/>
              <a:t>(Red Bus) = 0.125 = </a:t>
            </a:r>
            <a:r>
              <a:rPr lang="en-US" altLang="en-US" dirty="0" err="1"/>
              <a:t>Pr</a:t>
            </a:r>
            <a:r>
              <a:rPr lang="en-US" altLang="en-US" dirty="0"/>
              <a:t>(Blue Bus) </a:t>
            </a:r>
          </a:p>
          <a:p>
            <a:pPr lvl="1"/>
            <a:r>
              <a:rPr lang="en-US" altLang="en-US" dirty="0"/>
              <a:t>Odds of taking car/blue bus = 6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22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A3EFA7-4A42-440B-9AB1-FD23A920BC3F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model suggest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Since red/blue bus are identical 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>
                <a:cs typeface="Arial" panose="020B0604020202020204" pitchFamily="34" charset="0"/>
              </a:rPr>
              <a:t>b </a:t>
            </a:r>
            <a:r>
              <a:rPr lang="en-US" altLang="en-US">
                <a:cs typeface="Arial" panose="020B0604020202020204" pitchFamily="34" charset="0"/>
              </a:rPr>
              <a:t>=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>
                <a:cs typeface="Arial" panose="020B0604020202020204" pitchFamily="34" charset="0"/>
              </a:rPr>
              <a:t>r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Therefore, </a:t>
            </a:r>
          </a:p>
          <a:p>
            <a:pPr eaLnBrk="1" hangingPunct="1"/>
            <a:r>
              <a:rPr lang="en-US" altLang="en-US"/>
              <a:t>Pr(Y</a:t>
            </a:r>
            <a:r>
              <a:rPr lang="en-US" altLang="en-US" baseline="-25000"/>
              <a:t>ib</a:t>
            </a:r>
            <a:r>
              <a:rPr lang="en-US" altLang="en-US"/>
              <a:t>=1|X</a:t>
            </a:r>
            <a:r>
              <a:rPr lang="en-US" altLang="en-US" baseline="-25000"/>
              <a:t>i</a:t>
            </a:r>
            <a:r>
              <a:rPr lang="en-US" altLang="en-US"/>
              <a:t>)/Pr(Y</a:t>
            </a:r>
            <a:r>
              <a:rPr lang="en-US" altLang="en-US" baseline="-25000"/>
              <a:t>ir</a:t>
            </a:r>
            <a:r>
              <a:rPr lang="en-US" altLang="en-US"/>
              <a:t>=1|X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=exp(X</a:t>
            </a:r>
            <a:r>
              <a:rPr lang="en-US" altLang="en-US" baseline="-25000"/>
              <a:t>i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>
                <a:cs typeface="Arial" panose="020B0604020202020204" pitchFamily="34" charset="0"/>
              </a:rPr>
              <a:t>b</a:t>
            </a:r>
            <a:r>
              <a:rPr lang="en-US" altLang="en-US">
                <a:cs typeface="Arial" panose="020B0604020202020204" pitchFamily="34" charset="0"/>
              </a:rPr>
              <a:t>)/</a:t>
            </a:r>
            <a:r>
              <a:rPr lang="en-US" altLang="en-US"/>
              <a:t>exp(X</a:t>
            </a:r>
            <a:r>
              <a:rPr lang="en-US" altLang="en-US" baseline="-25000"/>
              <a:t>i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>
                <a:cs typeface="Arial" panose="020B0604020202020204" pitchFamily="34" charset="0"/>
              </a:rPr>
              <a:t>r</a:t>
            </a:r>
            <a:r>
              <a:rPr lang="en-US" altLang="en-US">
                <a:cs typeface="Arial" panose="020B0604020202020204" pitchFamily="34" charset="0"/>
              </a:rPr>
              <a:t>) = 1</a:t>
            </a:r>
          </a:p>
          <a:p>
            <a:pPr eaLnBrk="1" hangingPunct="1"/>
            <a:r>
              <a:rPr lang="en-US" altLang="en-US"/>
              <a:t>But, because the odds are independent of other alternatives</a:t>
            </a:r>
          </a:p>
          <a:p>
            <a:pPr eaLnBrk="1" hangingPunct="1"/>
            <a:r>
              <a:rPr lang="en-US" altLang="en-US"/>
              <a:t>Pr(Y</a:t>
            </a:r>
            <a:r>
              <a:rPr lang="en-US" altLang="en-US" baseline="-25000"/>
              <a:t>ic</a:t>
            </a:r>
            <a:r>
              <a:rPr lang="en-US" altLang="en-US"/>
              <a:t>=1|X</a:t>
            </a:r>
            <a:r>
              <a:rPr lang="en-US" altLang="en-US" baseline="-25000"/>
              <a:t>i</a:t>
            </a:r>
            <a:r>
              <a:rPr lang="en-US" altLang="en-US"/>
              <a:t>)/Pr(Y</a:t>
            </a:r>
            <a:r>
              <a:rPr lang="en-US" altLang="en-US" baseline="-25000"/>
              <a:t>ib</a:t>
            </a:r>
            <a:r>
              <a:rPr lang="en-US" altLang="en-US"/>
              <a:t>=1|X</a:t>
            </a:r>
            <a:r>
              <a:rPr lang="en-US" altLang="en-US" baseline="-25000"/>
              <a:t>i</a:t>
            </a:r>
            <a:r>
              <a:rPr lang="en-US" altLang="en-US"/>
              <a:t>)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 =exp(X</a:t>
            </a:r>
            <a:r>
              <a:rPr lang="en-US" altLang="en-US" baseline="-25000"/>
              <a:t>i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>
                <a:cs typeface="Arial" panose="020B0604020202020204" pitchFamily="34" charset="0"/>
              </a:rPr>
              <a:t>c</a:t>
            </a:r>
            <a:r>
              <a:rPr lang="en-US" altLang="en-US">
                <a:cs typeface="Arial" panose="020B0604020202020204" pitchFamily="34" charset="0"/>
              </a:rPr>
              <a:t>)/</a:t>
            </a:r>
            <a:r>
              <a:rPr lang="en-US" altLang="en-US"/>
              <a:t>exp(X</a:t>
            </a:r>
            <a:r>
              <a:rPr lang="en-US" altLang="en-US" baseline="-25000"/>
              <a:t>i</a:t>
            </a:r>
            <a:r>
              <a:rPr lang="el-GR" altLang="en-US">
                <a:cs typeface="Arial" panose="020B0604020202020204" pitchFamily="34" charset="0"/>
              </a:rPr>
              <a:t>β</a:t>
            </a:r>
            <a:r>
              <a:rPr lang="en-US" altLang="en-US" baseline="-25000">
                <a:cs typeface="Arial" panose="020B0604020202020204" pitchFamily="34" charset="0"/>
              </a:rPr>
              <a:t>b</a:t>
            </a:r>
            <a:r>
              <a:rPr lang="en-US" altLang="en-US">
                <a:cs typeface="Arial" panose="020B0604020202020204" pitchFamily="34" charset="0"/>
              </a:rPr>
              <a:t>) = 3 still</a:t>
            </a:r>
          </a:p>
          <a:p>
            <a:pPr eaLnBrk="1" hangingPunct="1">
              <a:buFontTx/>
              <a:buNone/>
            </a:pPr>
            <a:endParaRPr lang="en-US" altLang="en-US" baseline="-25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79FC71-AE4D-4ECE-B992-02FF166F43A4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these new odds, then 	</a:t>
            </a:r>
          </a:p>
          <a:p>
            <a:pPr lvl="1" eaLnBrk="1" hangingPunct="1"/>
            <a:r>
              <a:rPr lang="en-US" altLang="en-US"/>
              <a:t>Pr(Car) = 0.6</a:t>
            </a:r>
          </a:p>
          <a:p>
            <a:pPr lvl="1" eaLnBrk="1" hangingPunct="1"/>
            <a:r>
              <a:rPr lang="en-US" altLang="en-US"/>
              <a:t>Pr(Blue) = 0.2</a:t>
            </a:r>
          </a:p>
          <a:p>
            <a:pPr lvl="1" eaLnBrk="1" hangingPunct="1"/>
            <a:r>
              <a:rPr lang="en-US" altLang="en-US"/>
              <a:t>Pr(Red) = 0.2</a:t>
            </a:r>
          </a:p>
          <a:p>
            <a:pPr eaLnBrk="1" hangingPunct="1"/>
            <a:r>
              <a:rPr lang="en-US" altLang="en-US"/>
              <a:t>Note the model predicts a large decline in car traffic – even though the person has not been made better off by the introduction of the new option</a:t>
            </a:r>
          </a:p>
        </p:txBody>
      </p:sp>
    </p:spTree>
    <p:extLst>
      <p:ext uri="{BB962C8B-B14F-4D97-AF65-F5344CB8AC3E}">
        <p14:creationId xmlns:p14="http://schemas.microsoft.com/office/powerpoint/2010/main" val="3552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overcome the IIA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Nested logit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Group choices into similar categories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IIA within category and between category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Multinomial </a:t>
            </a:r>
            <a:r>
              <a:rPr lang="en-US" dirty="0" err="1">
                <a:highlight>
                  <a:srgbClr val="FFFF00"/>
                </a:highlight>
              </a:rPr>
              <a:t>probit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Allow for correlation in errors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Very complicated.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Not pre-programmed into any statistical package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Random coefficients logit</a:t>
            </a:r>
          </a:p>
        </p:txBody>
      </p:sp>
    </p:spTree>
    <p:extLst>
      <p:ext uri="{BB962C8B-B14F-4D97-AF65-F5344CB8AC3E}">
        <p14:creationId xmlns:p14="http://schemas.microsoft.com/office/powerpoint/2010/main" val="228964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looked at binary choice (1/0).</a:t>
            </a:r>
          </a:p>
          <a:p>
            <a:r>
              <a:rPr lang="en-US" dirty="0"/>
              <a:t>What happens if there are more than 2 choices?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Brand choice – Coke, Pepsi, Dr. Pepper, … </a:t>
            </a:r>
          </a:p>
          <a:p>
            <a:pPr lvl="1"/>
            <a:r>
              <a:rPr lang="en-US" dirty="0"/>
              <a:t>Choice of health insurance plans – health, life, car</a:t>
            </a:r>
          </a:p>
          <a:p>
            <a:pPr lvl="1"/>
            <a:r>
              <a:rPr lang="en-US" dirty="0"/>
              <a:t>Choice of transport – car, train, bus</a:t>
            </a:r>
          </a:p>
          <a:p>
            <a:pPr lvl="1"/>
            <a:r>
              <a:rPr lang="en-US" dirty="0"/>
              <a:t>Marital status – single, married, Living w/someone, divorced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4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3 brand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Prob</a:t>
            </a:r>
            <a:r>
              <a:rPr lang="en-US" altLang="en-US" dirty="0"/>
              <a:t>(1) = </a:t>
            </a:r>
            <a:r>
              <a:rPr lang="en-US" altLang="en-US" dirty="0" err="1"/>
              <a:t>Prob</a:t>
            </a:r>
            <a:r>
              <a:rPr lang="en-US" altLang="en-US" dirty="0"/>
              <a:t>(U</a:t>
            </a:r>
            <a:r>
              <a:rPr lang="en-US" altLang="en-US" baseline="-25000" dirty="0"/>
              <a:t>1</a:t>
            </a:r>
            <a:r>
              <a:rPr lang="en-US" altLang="en-US" dirty="0"/>
              <a:t>&gt;U</a:t>
            </a:r>
            <a:r>
              <a:rPr lang="en-US" altLang="en-US" baseline="-25000" dirty="0"/>
              <a:t>2</a:t>
            </a:r>
            <a:r>
              <a:rPr lang="en-US" altLang="en-US" dirty="0"/>
              <a:t>, U</a:t>
            </a:r>
            <a:r>
              <a:rPr lang="en-US" altLang="en-US" baseline="-25000" dirty="0"/>
              <a:t>1</a:t>
            </a:r>
            <a:r>
              <a:rPr lang="en-US" altLang="en-US" dirty="0"/>
              <a:t>&gt;U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In general:</a:t>
            </a:r>
          </a:p>
          <a:p>
            <a:r>
              <a:rPr lang="en-US" altLang="en-US" dirty="0" err="1"/>
              <a:t>U</a:t>
            </a:r>
            <a:r>
              <a:rPr lang="en-US" altLang="en-US" baseline="-25000" dirty="0" err="1"/>
              <a:t>ij</a:t>
            </a:r>
            <a:r>
              <a:rPr lang="en-US" altLang="en-US" dirty="0"/>
              <a:t> is the utility or net benefit of person ”</a:t>
            </a:r>
            <a:r>
              <a:rPr lang="en-US" altLang="en-US" dirty="0" err="1"/>
              <a:t>i</a:t>
            </a:r>
            <a:r>
              <a:rPr lang="en-US" altLang="en-US" dirty="0"/>
              <a:t>” if they select option “j”</a:t>
            </a:r>
          </a:p>
          <a:p>
            <a:pPr lvl="1"/>
            <a:r>
              <a:rPr lang="en-US" altLang="en-US" dirty="0"/>
              <a:t>j refers to choices (here j=3)</a:t>
            </a:r>
          </a:p>
          <a:p>
            <a:pPr lvl="2"/>
            <a:r>
              <a:rPr lang="en-US" altLang="en-US" dirty="0"/>
              <a:t>No need to assume equal choices</a:t>
            </a:r>
          </a:p>
          <a:p>
            <a:pPr lvl="1"/>
            <a:r>
              <a:rPr lang="en-US" altLang="en-US" dirty="0" err="1"/>
              <a:t>i</a:t>
            </a:r>
            <a:r>
              <a:rPr lang="en-US" altLang="en-US" dirty="0"/>
              <a:t> refers to customers (N of them)</a:t>
            </a:r>
          </a:p>
          <a:p>
            <a:r>
              <a:rPr lang="en-US" altLang="en-US" dirty="0" err="1"/>
              <a:t>Y</a:t>
            </a:r>
            <a:r>
              <a:rPr lang="en-US" altLang="en-US" baseline="-25000" dirty="0" err="1"/>
              <a:t>ij</a:t>
            </a:r>
            <a:r>
              <a:rPr lang="en-US" altLang="en-US" dirty="0"/>
              <a:t>=1 if person </a:t>
            </a:r>
            <a:r>
              <a:rPr lang="en-US" altLang="en-US" i="1" dirty="0" err="1"/>
              <a:t>i</a:t>
            </a:r>
            <a:r>
              <a:rPr lang="en-US" altLang="en-US" dirty="0"/>
              <a:t> selects option </a:t>
            </a:r>
            <a:r>
              <a:rPr lang="en-US" altLang="en-US" i="1" dirty="0"/>
              <a:t>j</a:t>
            </a:r>
            <a:r>
              <a:rPr lang="en-US" altLang="en-US" dirty="0"/>
              <a:t>, =0 otherwise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5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logit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Multinomial logit</a:t>
            </a:r>
          </a:p>
          <a:p>
            <a:pPr lvl="1"/>
            <a:r>
              <a:rPr lang="en-US" altLang="en-US" dirty="0"/>
              <a:t>Utility varies only by “</a:t>
            </a:r>
            <a:r>
              <a:rPr lang="en-US" altLang="en-US" dirty="0" err="1"/>
              <a:t>i</a:t>
            </a:r>
            <a:r>
              <a:rPr lang="en-US" altLang="en-US" dirty="0"/>
              <a:t>” characteristics (i.e. customer demographics)</a:t>
            </a:r>
          </a:p>
          <a:p>
            <a:pPr lvl="1"/>
            <a:r>
              <a:rPr lang="en-US" altLang="en-US" dirty="0"/>
              <a:t>E.g., People with different incomes more likely to pick one brand.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Conditional logit</a:t>
            </a:r>
          </a:p>
          <a:p>
            <a:pPr lvl="1"/>
            <a:r>
              <a:rPr lang="en-US" altLang="en-US" dirty="0"/>
              <a:t>Utility varies only by the characteristics of the choice alternative.</a:t>
            </a:r>
          </a:p>
          <a:p>
            <a:pPr lvl="1"/>
            <a:r>
              <a:rPr lang="en-US" altLang="en-US" dirty="0"/>
              <a:t>Each brand has different prices and promotions.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Mixed logit – combined the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4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Utility is determined by two parts:  observed and unobserved characteristics</a:t>
            </a:r>
          </a:p>
          <a:p>
            <a:r>
              <a:rPr lang="en-US" altLang="en-US" dirty="0" err="1"/>
              <a:t>U</a:t>
            </a:r>
            <a:r>
              <a:rPr lang="en-US" altLang="en-US" baseline="-25000" dirty="0" err="1"/>
              <a:t>ij</a:t>
            </a:r>
            <a:r>
              <a:rPr lang="en-US" altLang="en-US" dirty="0"/>
              <a:t> =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ij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 =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j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baseline="-25000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is assumed to be a type 1 extreme value distribution (Gumbel)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f(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) = 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 err="1">
                <a:cs typeface="Arial" panose="020B0604020202020204" pitchFamily="34" charset="0"/>
              </a:rPr>
              <a:t>ij</a:t>
            </a:r>
            <a:r>
              <a:rPr lang="en-US" altLang="en-US" dirty="0">
                <a:cs typeface="Arial" panose="020B0604020202020204" pitchFamily="34" charset="0"/>
              </a:rPr>
              <a:t>))</a:t>
            </a:r>
          </a:p>
          <a:p>
            <a:pPr lvl="1"/>
            <a:r>
              <a:rPr lang="en-US" altLang="en-US" dirty="0">
                <a:cs typeface="Arial" panose="020B0604020202020204" pitchFamily="34" charset="0"/>
              </a:rPr>
              <a:t>F(x, a) = 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</a:t>
            </a:r>
            <a:r>
              <a:rPr lang="en-US" altLang="en-US" dirty="0" err="1">
                <a:cs typeface="Arial" panose="020B0604020202020204" pitchFamily="34" charset="0"/>
              </a:rPr>
              <a:t>exp</a:t>
            </a:r>
            <a:r>
              <a:rPr lang="en-US" altLang="en-US" dirty="0">
                <a:cs typeface="Arial" panose="020B0604020202020204" pitchFamily="34" charset="0"/>
              </a:rPr>
              <a:t>(-a))</a:t>
            </a:r>
          </a:p>
          <a:p>
            <a:pPr lvl="1"/>
            <a:endParaRPr lang="el-GR" altLang="en-US" baseline="-250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3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687"/>
            <a:ext cx="10515600" cy="4351338"/>
          </a:xfrm>
        </p:spPr>
        <p:txBody>
          <a:bodyPr/>
          <a:lstStyle/>
          <a:p>
            <a:r>
              <a:rPr lang="en-US" altLang="en-US" dirty="0" err="1"/>
              <a:t>Prob</a:t>
            </a:r>
            <a:r>
              <a:rPr lang="en-US" altLang="en-US" dirty="0"/>
              <a:t>(1) = </a:t>
            </a:r>
            <a:r>
              <a:rPr lang="en-US" altLang="en-US" dirty="0" err="1"/>
              <a:t>Prob</a:t>
            </a:r>
            <a:r>
              <a:rPr lang="en-US" altLang="en-US" dirty="0"/>
              <a:t>(U</a:t>
            </a:r>
            <a:r>
              <a:rPr lang="en-US" altLang="en-US" baseline="-25000" dirty="0"/>
              <a:t>1</a:t>
            </a:r>
            <a:r>
              <a:rPr lang="en-US" altLang="en-US" dirty="0"/>
              <a:t>&gt;U</a:t>
            </a:r>
            <a:r>
              <a:rPr lang="en-US" altLang="en-US" baseline="-25000" dirty="0"/>
              <a:t>2</a:t>
            </a:r>
            <a:r>
              <a:rPr lang="en-US" altLang="en-US" dirty="0"/>
              <a:t>, U</a:t>
            </a:r>
            <a:r>
              <a:rPr lang="en-US" altLang="en-US" baseline="-25000" dirty="0"/>
              <a:t>1</a:t>
            </a:r>
            <a:r>
              <a:rPr lang="en-US" altLang="en-US" dirty="0"/>
              <a:t>&gt;U</a:t>
            </a:r>
            <a:r>
              <a:rPr lang="en-US" altLang="en-US" baseline="-25000" dirty="0"/>
              <a:t>3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dirty="0" err="1"/>
              <a:t>Prob</a:t>
            </a:r>
            <a:r>
              <a:rPr lang="en-US" dirty="0"/>
              <a:t>(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>
                <a:cs typeface="Arial" panose="020B0604020202020204" pitchFamily="34" charset="0"/>
              </a:rPr>
              <a:t>i1</a:t>
            </a:r>
            <a:r>
              <a:rPr lang="en-US" altLang="en-US" dirty="0">
                <a:cs typeface="Arial" panose="020B0604020202020204" pitchFamily="34" charset="0"/>
              </a:rPr>
              <a:t> &gt;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>
                <a:cs typeface="Arial" panose="020B0604020202020204" pitchFamily="34" charset="0"/>
              </a:rPr>
              <a:t>i2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baseline="-25000" dirty="0">
                <a:cs typeface="Arial" panose="020B0604020202020204" pitchFamily="34" charset="0"/>
              </a:rPr>
              <a:t>,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>
                <a:cs typeface="Arial" panose="020B0604020202020204" pitchFamily="34" charset="0"/>
              </a:rPr>
              <a:t>i1</a:t>
            </a:r>
            <a:r>
              <a:rPr lang="en-US" altLang="en-US" dirty="0">
                <a:cs typeface="Arial" panose="020B0604020202020204" pitchFamily="34" charset="0"/>
              </a:rPr>
              <a:t> &gt;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3</a:t>
            </a:r>
            <a:r>
              <a:rPr lang="en-US" altLang="en-US" dirty="0">
                <a:cs typeface="Arial" panose="020B0604020202020204" pitchFamily="34" charset="0"/>
              </a:rPr>
              <a:t>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>
                <a:cs typeface="Arial" panose="020B0604020202020204" pitchFamily="34" charset="0"/>
              </a:rPr>
              <a:t>i3</a:t>
            </a:r>
            <a:r>
              <a:rPr lang="en-US" altLang="en-US" dirty="0">
                <a:cs typeface="Arial" panose="020B0604020202020204" pitchFamily="34" charset="0"/>
              </a:rPr>
              <a:t> )</a:t>
            </a:r>
            <a:endParaRPr lang="en-US" altLang="en-US" baseline="-25000" dirty="0">
              <a:cs typeface="Arial" panose="020B0604020202020204" pitchFamily="34" charset="0"/>
            </a:endParaRPr>
          </a:p>
          <a:p>
            <a:endParaRPr lang="en-US" altLang="en-US" baseline="-250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dirty="0" err="1"/>
              <a:t>Prob</a:t>
            </a:r>
            <a:r>
              <a:rPr lang="en-US" dirty="0"/>
              <a:t>(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>
                <a:cs typeface="Arial" panose="020B0604020202020204" pitchFamily="34" charset="0"/>
              </a:rPr>
              <a:t>i1</a:t>
            </a:r>
            <a:r>
              <a:rPr lang="en-US" altLang="en-US" dirty="0">
                <a:cs typeface="Arial" panose="020B0604020202020204" pitchFamily="34" charset="0"/>
              </a:rPr>
              <a:t> -</a:t>
            </a:r>
            <a:r>
              <a:rPr lang="el-GR" altLang="en-US" dirty="0">
                <a:cs typeface="Arial" panose="020B0604020202020204" pitchFamily="34" charset="0"/>
              </a:rPr>
              <a:t> ε</a:t>
            </a:r>
            <a:r>
              <a:rPr lang="en-US" altLang="en-US" baseline="-25000" dirty="0">
                <a:cs typeface="Arial" panose="020B0604020202020204" pitchFamily="34" charset="0"/>
              </a:rPr>
              <a:t>i2</a:t>
            </a:r>
            <a:r>
              <a:rPr lang="en-US" altLang="en-US" dirty="0">
                <a:cs typeface="Arial" panose="020B0604020202020204" pitchFamily="34" charset="0"/>
              </a:rPr>
              <a:t> &gt;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-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baseline="-25000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</a:rPr>
              <a:t>…. )</a:t>
            </a:r>
            <a:endParaRPr lang="en-US" altLang="en-US" baseline="-250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= </a:t>
            </a:r>
            <a:r>
              <a:rPr lang="en-US" dirty="0" err="1"/>
              <a:t>Prob</a:t>
            </a:r>
            <a:r>
              <a:rPr lang="en-US" dirty="0"/>
              <a:t>(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baseline="-25000" dirty="0">
                <a:cs typeface="Arial" panose="020B0604020202020204" pitchFamily="34" charset="0"/>
              </a:rPr>
              <a:t>i2</a:t>
            </a:r>
            <a:r>
              <a:rPr lang="en-US" altLang="en-US" dirty="0">
                <a:cs typeface="Arial" panose="020B0604020202020204" pitchFamily="34" charset="0"/>
              </a:rPr>
              <a:t> –</a:t>
            </a:r>
            <a:r>
              <a:rPr lang="el-GR" altLang="en-US" dirty="0">
                <a:cs typeface="Arial" panose="020B0604020202020204" pitchFamily="34" charset="0"/>
              </a:rPr>
              <a:t> ε</a:t>
            </a:r>
            <a:r>
              <a:rPr lang="en-US" altLang="en-US" baseline="-25000" dirty="0">
                <a:cs typeface="Arial" panose="020B0604020202020204" pitchFamily="34" charset="0"/>
              </a:rPr>
              <a:t>i1</a:t>
            </a:r>
            <a:r>
              <a:rPr lang="en-US" altLang="en-US" dirty="0">
                <a:cs typeface="Arial" panose="020B0604020202020204" pitchFamily="34" charset="0"/>
              </a:rPr>
              <a:t> &lt; 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1</a:t>
            </a:r>
            <a:r>
              <a:rPr lang="en-US" altLang="en-US" dirty="0">
                <a:cs typeface="Arial" panose="020B0604020202020204" pitchFamily="34" charset="0"/>
              </a:rPr>
              <a:t> –</a:t>
            </a:r>
            <a:r>
              <a:rPr lang="en-US" altLang="en-US" dirty="0"/>
              <a:t>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2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baseline="-25000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</a:rPr>
              <a:t>….)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 err="1"/>
              <a:t>Prob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ij</a:t>
            </a:r>
            <a:r>
              <a:rPr lang="en-US" altLang="en-US" dirty="0"/>
              <a:t>=1 | X</a:t>
            </a:r>
            <a:r>
              <a:rPr lang="en-US" altLang="en-US" baseline="-25000" dirty="0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exp</a:t>
            </a:r>
            <a:r>
              <a:rPr lang="en-US" altLang="en-US" dirty="0"/>
              <a:t>(X</a:t>
            </a:r>
            <a:r>
              <a:rPr lang="en-US" altLang="en-US" baseline="-25000" dirty="0"/>
              <a:t>i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j</a:t>
            </a:r>
            <a:r>
              <a:rPr lang="en-US" altLang="en-US" dirty="0">
                <a:cs typeface="Arial" panose="020B0604020202020204" pitchFamily="34" charset="0"/>
              </a:rPr>
              <a:t>)/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baseline="-25000" dirty="0">
                <a:cs typeface="Arial" panose="020B0604020202020204" pitchFamily="34" charset="0"/>
              </a:rPr>
              <a:t>k</a:t>
            </a:r>
            <a:r>
              <a:rPr lang="en-US" altLang="en-US" dirty="0">
                <a:cs typeface="Arial" panose="020B0604020202020204" pitchFamily="34" charset="0"/>
              </a:rPr>
              <a:t>[</a:t>
            </a:r>
            <a:r>
              <a:rPr lang="en-US" altLang="en-US" dirty="0" err="1"/>
              <a:t>exp</a:t>
            </a:r>
            <a:r>
              <a:rPr lang="en-US" altLang="en-US" dirty="0"/>
              <a:t>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ik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>
                <a:cs typeface="Arial" panose="020B0604020202020204" pitchFamily="34" charset="0"/>
              </a:rPr>
              <a:t>k</a:t>
            </a:r>
            <a:r>
              <a:rPr lang="en-US" altLang="en-US" dirty="0">
                <a:cs typeface="Arial" panose="020B0604020202020204" pitchFamily="34" charset="0"/>
              </a:rPr>
              <a:t>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 likelihood function</a:t>
            </a:r>
          </a:p>
          <a:p>
            <a:r>
              <a:rPr lang="en-US" altLang="en-US" dirty="0"/>
              <a:t>L = </a:t>
            </a:r>
            <a:r>
              <a:rPr lang="el-GR" altLang="en-US" dirty="0"/>
              <a:t>Σ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l-GR" altLang="en-US" dirty="0"/>
              <a:t>Σ</a:t>
            </a:r>
            <a:r>
              <a:rPr lang="en-US" altLang="en-US" baseline="-25000" dirty="0"/>
              <a:t>j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ij</a:t>
            </a:r>
            <a:r>
              <a:rPr lang="en-US" altLang="en-US" baseline="-25000" dirty="0"/>
              <a:t> </a:t>
            </a:r>
            <a:r>
              <a:rPr lang="en-US" altLang="en-US" dirty="0"/>
              <a:t>ln[</a:t>
            </a:r>
            <a:r>
              <a:rPr lang="en-US" altLang="en-US" dirty="0" err="1"/>
              <a:t>Prob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ij</a:t>
            </a:r>
            <a:r>
              <a:rPr lang="en-US" altLang="en-US" dirty="0"/>
              <a:t>)]</a:t>
            </a:r>
            <a:endParaRPr lang="el-GR" altLang="en-US" dirty="0"/>
          </a:p>
          <a:p>
            <a:r>
              <a:rPr lang="en-US" altLang="en-US" dirty="0" err="1"/>
              <a:t>Y</a:t>
            </a:r>
            <a:r>
              <a:rPr lang="en-US" altLang="en-US" baseline="-25000" dirty="0" err="1"/>
              <a:t>ij</a:t>
            </a:r>
            <a:r>
              <a:rPr lang="en-US" altLang="en-US" dirty="0"/>
              <a:t>=1 of person </a:t>
            </a:r>
            <a:r>
              <a:rPr lang="en-US" altLang="en-US" i="1" dirty="0" err="1"/>
              <a:t>i</a:t>
            </a:r>
            <a:r>
              <a:rPr lang="en-US" altLang="en-US" dirty="0"/>
              <a:t> chose option </a:t>
            </a:r>
            <a:r>
              <a:rPr lang="en-US" altLang="en-US" i="1" dirty="0"/>
              <a:t>j</a:t>
            </a:r>
          </a:p>
          <a:p>
            <a:pPr marL="0" indent="0">
              <a:buNone/>
            </a:pPr>
            <a:r>
              <a:rPr lang="en-US" altLang="en-US" dirty="0"/>
              <a:t>         0 otherwise</a:t>
            </a:r>
          </a:p>
          <a:p>
            <a:r>
              <a:rPr lang="en-US" altLang="en-US" dirty="0" err="1"/>
              <a:t>Prob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ij</a:t>
            </a:r>
            <a:r>
              <a:rPr lang="en-US" altLang="en-US" dirty="0"/>
              <a:t>=1) is the estimated probability that brand j will be picked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 price elasticity (j </a:t>
            </a:r>
            <a:r>
              <a:rPr lang="en-US" dirty="0" err="1"/>
              <a:t>wrt</a:t>
            </a:r>
            <a:r>
              <a:rPr lang="en-US" dirty="0"/>
              <a:t> j) = (1-Prob(j))*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*</a:t>
            </a:r>
            <a:r>
              <a:rPr lang="el-GR" dirty="0">
                <a:latin typeface="Times New Roman"/>
                <a:cs typeface="Times New Roman"/>
              </a:rPr>
              <a:t>β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Cross price elasticity (= (-</a:t>
            </a:r>
            <a:r>
              <a:rPr lang="en-US" dirty="0" err="1"/>
              <a:t>Prob</a:t>
            </a:r>
            <a:r>
              <a:rPr lang="en-US" dirty="0"/>
              <a:t>(j))*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*</a:t>
            </a:r>
            <a:r>
              <a:rPr lang="el-GR" dirty="0">
                <a:latin typeface="Times New Roman"/>
                <a:cs typeface="Times New Roman"/>
              </a:rPr>
              <a:t>β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1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3A31D6-C309-43E6-A44D-7F69B9C3D03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Problem: IIA </a:t>
            </a:r>
            <a:r>
              <a:rPr lang="en-US" altLang="en-US" sz="3200" dirty="0"/>
              <a:t>(</a:t>
            </a:r>
            <a:r>
              <a:rPr lang="en-US" altLang="en-US" sz="3200" dirty="0">
                <a:highlight>
                  <a:srgbClr val="FFFF00"/>
                </a:highlight>
              </a:rPr>
              <a:t>Independent of Irrelevant alternatives)</a:t>
            </a:r>
            <a:endParaRPr lang="en-US" altLang="en-US" sz="1800" dirty="0">
              <a:highlight>
                <a:srgbClr val="FFFF00"/>
              </a:highlight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Independent of Irrelevant alternatives or ‘red bus/blue </a:t>
            </a:r>
            <a:r>
              <a:rPr lang="en-US" altLang="en-US" dirty="0" err="1"/>
              <a:t>bus’</a:t>
            </a:r>
            <a:r>
              <a:rPr lang="en-US" altLang="en-US" dirty="0"/>
              <a:t> problem</a:t>
            </a:r>
          </a:p>
          <a:p>
            <a:pPr eaLnBrk="1" hangingPunct="1"/>
            <a:r>
              <a:rPr lang="en-US" altLang="en-US" dirty="0"/>
              <a:t>Suppose two options to get to work</a:t>
            </a:r>
          </a:p>
          <a:p>
            <a:pPr lvl="1" eaLnBrk="1" hangingPunct="1"/>
            <a:r>
              <a:rPr lang="en-US" altLang="en-US" dirty="0"/>
              <a:t>Car  (option c)</a:t>
            </a:r>
          </a:p>
          <a:p>
            <a:pPr lvl="1" eaLnBrk="1" hangingPunct="1"/>
            <a:r>
              <a:rPr lang="en-US" altLang="en-US" dirty="0"/>
              <a:t>Blue bus (option b)</a:t>
            </a:r>
          </a:p>
          <a:p>
            <a:pPr eaLnBrk="1" hangingPunct="1"/>
            <a:r>
              <a:rPr lang="en-US" altLang="en-US" dirty="0"/>
              <a:t>What are the odds of choosing option c over  b?</a:t>
            </a:r>
          </a:p>
        </p:txBody>
      </p:sp>
    </p:spTree>
    <p:extLst>
      <p:ext uri="{BB962C8B-B14F-4D97-AF65-F5344CB8AC3E}">
        <p14:creationId xmlns:p14="http://schemas.microsoft.com/office/powerpoint/2010/main" val="427442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869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Conditional logit</vt:lpstr>
      <vt:lpstr>PowerPoint Presentation</vt:lpstr>
      <vt:lpstr>Model – 3 brand case</vt:lpstr>
      <vt:lpstr>Different types of logit models</vt:lpstr>
      <vt:lpstr>PowerPoint Presentation</vt:lpstr>
      <vt:lpstr>PowerPoint Presentation</vt:lpstr>
      <vt:lpstr>PowerPoint Presentation</vt:lpstr>
      <vt:lpstr>Logit model</vt:lpstr>
      <vt:lpstr>Problem: IIA (Independent of Irrelevant alternatives)</vt:lpstr>
      <vt:lpstr>PowerPoint Presentation</vt:lpstr>
      <vt:lpstr>Example</vt:lpstr>
      <vt:lpstr>PowerPoint Presentation</vt:lpstr>
      <vt:lpstr>What does model suggest</vt:lpstr>
      <vt:lpstr>PowerPoint Presentation</vt:lpstr>
      <vt:lpstr>Solutions to overcome the IIA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logit</dc:title>
  <dc:creator>Murthi, B</dc:creator>
  <cp:lastModifiedBy>Varun M</cp:lastModifiedBy>
  <cp:revision>10</cp:revision>
  <dcterms:created xsi:type="dcterms:W3CDTF">2018-03-29T16:52:14Z</dcterms:created>
  <dcterms:modified xsi:type="dcterms:W3CDTF">2019-11-22T08:08:59Z</dcterms:modified>
</cp:coreProperties>
</file>