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  <p:sldId id="257" r:id="rId4"/>
    <p:sldId id="258" r:id="rId5"/>
    <p:sldId id="259" r:id="rId6"/>
    <p:sldId id="278" r:id="rId7"/>
    <p:sldId id="260" r:id="rId8"/>
    <p:sldId id="27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1" r:id="rId17"/>
    <p:sldId id="262" r:id="rId18"/>
    <p:sldId id="264" r:id="rId19"/>
    <p:sldId id="265" r:id="rId20"/>
    <p:sldId id="263" r:id="rId21"/>
    <p:sldId id="280" r:id="rId22"/>
    <p:sldId id="266" r:id="rId23"/>
    <p:sldId id="267" r:id="rId24"/>
    <p:sldId id="281" r:id="rId25"/>
    <p:sldId id="268" r:id="rId26"/>
    <p:sldId id="282" r:id="rId27"/>
    <p:sldId id="283" r:id="rId28"/>
    <p:sldId id="284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40069-0624-48D0-B623-D45F57956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3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BC133-888D-444F-B5C9-A66AF23B1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772400" cy="365760"/>
          </a:xfrm>
        </p:spPr>
        <p:txBody>
          <a:bodyPr/>
          <a:lstStyle>
            <a:lvl1pPr>
              <a:defRPr sz="160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4400" y="1143000"/>
            <a:ext cx="7772400" cy="5486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77539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5B81A-08D6-4700-BA32-51CC7F832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2E614-2712-41A4-8F4C-9A43D0D0E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1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8E064-2848-4102-AD7C-AB60280B2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00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74289-C361-4A12-81E0-40025F423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7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D04AA-3068-41D6-A0F1-8EBB87CC7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9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0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1D86E-243A-4ADE-908A-5A7F63A03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5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83005-A250-4AD9-B4E1-F16E26115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3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96238-2E3C-4E2F-A8C4-6E664BA64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1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CEFB9-A192-409F-8634-60E6EC03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6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26AB0-5E5E-411C-8FE9-8DB83D5AE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483AF-E5E0-4705-A90C-C1D8307C4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39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40069-0624-48D0-B623-D45F57956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3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BC133-888D-444F-B5C9-A66AF23B1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5E70-1D67-4762-9DAE-EA2DAAE4D15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B8E946-F0DA-4EB7-ABDB-A1962DD58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Limited dependent Variable models (LDV)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Murthi</a:t>
            </a:r>
          </a:p>
        </p:txBody>
      </p:sp>
    </p:spTree>
    <p:extLst>
      <p:ext uri="{BB962C8B-B14F-4D97-AF65-F5344CB8AC3E}">
        <p14:creationId xmlns:p14="http://schemas.microsoft.com/office/powerpoint/2010/main" val="63159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F293E4-1627-4A12-8F44-1638EC349288}" type="slidenum">
              <a:rPr lang="en-US" smtClean="0"/>
              <a:pPr eaLnBrk="1" hangingPunct="1"/>
              <a:t>10</a:t>
            </a:fld>
            <a:endParaRPr 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61963"/>
            <a:ext cx="86772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49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9353E2-20F0-4898-A379-82750F7623D8}" type="slidenum">
              <a:rPr lang="en-US" smtClean="0"/>
              <a:pPr eaLnBrk="1" hangingPunct="1"/>
              <a:t>11</a:t>
            </a:fld>
            <a:endParaRPr lang="en-US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61963"/>
            <a:ext cx="86772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28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F6781F-DB34-4EDB-92E4-CC0565B22920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OLS Estimate of </a:t>
            </a:r>
            <a:r>
              <a:rPr lang="el-GR">
                <a:cs typeface="Arial" charset="0"/>
              </a:rPr>
              <a:t>α</a:t>
            </a:r>
            <a:r>
              <a:rPr lang="en-US">
                <a:cs typeface="Arial" charset="0"/>
              </a:rPr>
              <a:t> and </a:t>
            </a:r>
            <a:r>
              <a:rPr lang="el-GR">
                <a:cs typeface="Arial" charset="0"/>
              </a:rPr>
              <a:t>β</a:t>
            </a:r>
          </a:p>
        </p:txBody>
      </p:sp>
      <p:graphicFrame>
        <p:nvGraphicFramePr>
          <p:cNvPr id="10451" name="Group 211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0481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Dependent Variable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Ratio, </a:t>
                      </a: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Yj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</a:t>
                      </a: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α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0.027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-0.189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-0.432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1.023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0.755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0.565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0.738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0.553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cen.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(1-%cen)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0.239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0.582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1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7E2ACF-0F1D-4B9F-A132-F11416ED3034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9219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Comparison of estimates</a:t>
            </a:r>
          </a:p>
        </p:txBody>
      </p:sp>
      <p:graphicFrame>
        <p:nvGraphicFramePr>
          <p:cNvPr id="24629" name="Group 53"/>
          <p:cNvGraphicFramePr>
            <a:graphicFrameLocks noGrp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3028134969"/>
              </p:ext>
            </p:extLst>
          </p:nvPr>
        </p:nvGraphicFramePr>
        <p:xfrm>
          <a:off x="457200" y="1524000"/>
          <a:ext cx="8229600" cy="368935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OLS using Y1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Tobit using Y2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Tobit using Y3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α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(0.031)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(0.033)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(0.004)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1.0229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(0.027)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(0.036)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0.9960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(0.041)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0" y="5461684"/>
            <a:ext cx="630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OLS on complete sample is biased and inconsistent</a:t>
            </a:r>
          </a:p>
          <a:p>
            <a:r>
              <a:rPr lang="en-US" sz="2000" dirty="0"/>
              <a:t>OLS on only positive values is also biased and inconsistent</a:t>
            </a:r>
          </a:p>
        </p:txBody>
      </p:sp>
    </p:spTree>
    <p:extLst>
      <p:ext uri="{BB962C8B-B14F-4D97-AF65-F5344CB8AC3E}">
        <p14:creationId xmlns:p14="http://schemas.microsoft.com/office/powerpoint/2010/main" val="43709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40069-0624-48D0-B623-D45F5795627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752600"/>
            <a:ext cx="6477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Estimate a </a:t>
            </a:r>
            <a:r>
              <a:rPr lang="en-US" sz="2800" dirty="0" err="1"/>
              <a:t>logit</a:t>
            </a:r>
            <a:r>
              <a:rPr lang="en-US" sz="2800" dirty="0"/>
              <a:t>/</a:t>
            </a:r>
            <a:r>
              <a:rPr lang="en-US" sz="2800" dirty="0" err="1"/>
              <a:t>probit</a:t>
            </a:r>
            <a:r>
              <a:rPr lang="en-US" sz="2800" dirty="0"/>
              <a:t>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But we are losing information on 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Right solution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Run </a:t>
            </a:r>
            <a:r>
              <a:rPr lang="en-US" sz="2800" dirty="0" err="1"/>
              <a:t>Tobit</a:t>
            </a:r>
            <a:r>
              <a:rPr lang="en-US" sz="2800" dirty="0"/>
              <a:t> (Tobin’s </a:t>
            </a:r>
            <a:r>
              <a:rPr lang="en-US" sz="2800" dirty="0" err="1"/>
              <a:t>probit</a:t>
            </a:r>
            <a:r>
              <a:rPr lang="en-US" sz="2800" dirty="0"/>
              <a:t> 1958)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8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Tobit</a:t>
            </a:r>
            <a:r>
              <a:rPr lang="en-US" dirty="0"/>
              <a:t>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Censored Normal regression model</a:t>
            </a:r>
          </a:p>
          <a:p>
            <a:pPr lvl="1"/>
            <a:r>
              <a:rPr lang="en-US" dirty="0"/>
              <a:t>Y</a:t>
            </a:r>
            <a:r>
              <a:rPr lang="en-US" baseline="30000" dirty="0"/>
              <a:t>* = </a:t>
            </a:r>
            <a:r>
              <a:rPr lang="en-US" dirty="0"/>
              <a:t>x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>
                <a:latin typeface="Times New Roman"/>
                <a:cs typeface="Times New Roman"/>
              </a:rPr>
              <a:t> + e</a:t>
            </a:r>
          </a:p>
          <a:p>
            <a:pPr lvl="1"/>
            <a:r>
              <a:rPr lang="en-US" dirty="0"/>
              <a:t>Y=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/>
              <a:t>y</a:t>
            </a:r>
            <a:r>
              <a:rPr lang="en-US" baseline="30000" dirty="0"/>
              <a:t>*</a:t>
            </a:r>
            <a:r>
              <a:rPr lang="en-US" dirty="0"/>
              <a:t>, if y</a:t>
            </a:r>
            <a:r>
              <a:rPr lang="en-US" baseline="30000" dirty="0"/>
              <a:t>*</a:t>
            </a:r>
            <a:r>
              <a:rPr lang="en-US" dirty="0"/>
              <a:t> &gt; 0</a:t>
            </a:r>
          </a:p>
          <a:p>
            <a:pPr marL="857250" lvl="2" indent="0">
              <a:buNone/>
            </a:pPr>
            <a:r>
              <a:rPr lang="en-US" dirty="0"/>
              <a:t>	    </a:t>
            </a:r>
            <a:r>
              <a:rPr lang="en-US" sz="2800" dirty="0"/>
              <a:t>0, if y</a:t>
            </a:r>
            <a:r>
              <a:rPr lang="en-US" sz="2800" baseline="30000" dirty="0"/>
              <a:t>*</a:t>
            </a:r>
            <a:r>
              <a:rPr lang="en-US" sz="2800" dirty="0"/>
              <a:t> &lt;= 0</a:t>
            </a:r>
          </a:p>
          <a:p>
            <a:pPr lvl="1"/>
            <a:r>
              <a:rPr lang="en-US" dirty="0">
                <a:cs typeface="Times New Roman"/>
              </a:rPr>
              <a:t>The dep. var. is y = max(y</a:t>
            </a:r>
            <a:r>
              <a:rPr lang="en-US" baseline="30000" dirty="0">
                <a:cs typeface="Times New Roman"/>
              </a:rPr>
              <a:t>*</a:t>
            </a:r>
            <a:r>
              <a:rPr lang="en-US" dirty="0">
                <a:cs typeface="Times New Roman"/>
              </a:rPr>
              <a:t>, 0)</a:t>
            </a:r>
          </a:p>
          <a:p>
            <a:pPr lvl="1"/>
            <a:r>
              <a:rPr lang="en-US" dirty="0" err="1">
                <a:cs typeface="Times New Roman"/>
              </a:rPr>
              <a:t>Tobit</a:t>
            </a:r>
            <a:r>
              <a:rPr lang="en-US" dirty="0">
                <a:cs typeface="Times New Roman"/>
              </a:rPr>
              <a:t> model is a combination of two models</a:t>
            </a:r>
          </a:p>
          <a:p>
            <a:pPr lvl="1"/>
            <a:r>
              <a:rPr lang="en-US" dirty="0" err="1">
                <a:cs typeface="Times New Roman"/>
              </a:rPr>
              <a:t>Probit</a:t>
            </a:r>
            <a:r>
              <a:rPr lang="en-US" dirty="0">
                <a:cs typeface="Times New Roman"/>
              </a:rPr>
              <a:t> model for whether y is 0 or not</a:t>
            </a:r>
          </a:p>
          <a:p>
            <a:pPr lvl="2"/>
            <a:r>
              <a:rPr lang="en-US" dirty="0" err="1">
                <a:cs typeface="Times New Roman"/>
              </a:rPr>
              <a:t>Prob</a:t>
            </a:r>
            <a:r>
              <a:rPr lang="en-US" dirty="0">
                <a:cs typeface="Times New Roman"/>
              </a:rPr>
              <a:t>(y&gt;0) = </a:t>
            </a:r>
            <a:r>
              <a:rPr lang="el-GR" dirty="0">
                <a:cs typeface="Times New Roman"/>
              </a:rPr>
              <a:t>Φ</a:t>
            </a:r>
            <a:r>
              <a:rPr lang="en-US" dirty="0">
                <a:cs typeface="Times New Roman"/>
              </a:rPr>
              <a:t>(x’</a:t>
            </a:r>
            <a:r>
              <a:rPr lang="el-GR" dirty="0">
                <a:cs typeface="Times New Roman"/>
              </a:rPr>
              <a:t>β</a:t>
            </a:r>
            <a:r>
              <a:rPr lang="en-US" dirty="0">
                <a:cs typeface="Times New Roman"/>
              </a:rPr>
              <a:t>)</a:t>
            </a:r>
          </a:p>
          <a:p>
            <a:pPr lvl="1"/>
            <a:r>
              <a:rPr lang="en-US" dirty="0">
                <a:cs typeface="Times New Roman"/>
              </a:rPr>
              <a:t>Censored regression</a:t>
            </a:r>
          </a:p>
          <a:p>
            <a:pPr lvl="1"/>
            <a:r>
              <a:rPr lang="en-US" dirty="0">
                <a:cs typeface="Times New Roman"/>
              </a:rPr>
              <a:t>E(</a:t>
            </a:r>
            <a:r>
              <a:rPr lang="en-US" dirty="0" err="1">
                <a:cs typeface="Times New Roman"/>
              </a:rPr>
              <a:t>Y|y</a:t>
            </a:r>
            <a:r>
              <a:rPr lang="en-US" dirty="0">
                <a:cs typeface="Times New Roman"/>
              </a:rPr>
              <a:t>&gt;0) = x’</a:t>
            </a:r>
            <a:r>
              <a:rPr lang="el-GR" dirty="0">
                <a:cs typeface="Times New Roman"/>
              </a:rPr>
              <a:t>β</a:t>
            </a:r>
            <a:r>
              <a:rPr lang="en-US" dirty="0">
                <a:cs typeface="Times New Roman"/>
              </a:rPr>
              <a:t> + </a:t>
            </a:r>
            <a:r>
              <a:rPr lang="el-GR" dirty="0">
                <a:latin typeface="Times New Roman"/>
                <a:cs typeface="Times New Roman"/>
              </a:rPr>
              <a:t>σλ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cs typeface="Times New Roman"/>
              </a:rPr>
              <a:t>x’</a:t>
            </a:r>
            <a:r>
              <a:rPr lang="el-GR" dirty="0">
                <a:cs typeface="Times New Roman"/>
              </a:rPr>
              <a:t>β</a:t>
            </a:r>
            <a:r>
              <a:rPr lang="en-US" dirty="0">
                <a:cs typeface="Times New Roman"/>
              </a:rPr>
              <a:t>/</a:t>
            </a:r>
            <a:r>
              <a:rPr lang="el-GR" dirty="0">
                <a:latin typeface="Times New Roman"/>
                <a:cs typeface="Times New Roman"/>
              </a:rPr>
              <a:t>σ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lvl="1"/>
            <a:endParaRPr lang="en-US" dirty="0">
              <a:cs typeface="Times New Roman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1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SAS: PROC QLIM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TOBIT model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PROC QLIM data=a1 type=</a:t>
            </a:r>
            <a:r>
              <a:rPr lang="en-US" dirty="0" err="1"/>
              <a:t>tobit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model Y = x1 x2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endogeneous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censored</a:t>
            </a:r>
            <a:r>
              <a:rPr lang="en-US" dirty="0"/>
              <a:t>=(</a:t>
            </a:r>
            <a:r>
              <a:rPr lang="en-US" dirty="0" err="1"/>
              <a:t>lb</a:t>
            </a:r>
            <a:r>
              <a:rPr lang="en-US" dirty="0"/>
              <a:t>=l1 </a:t>
            </a:r>
            <a:r>
              <a:rPr lang="en-US" dirty="0" err="1"/>
              <a:t>ub</a:t>
            </a:r>
            <a:r>
              <a:rPr lang="en-US" dirty="0"/>
              <a:t>=l2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Run;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TRUNCATED REGRESSION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PROC QLIM data=a1 type=</a:t>
            </a:r>
            <a:r>
              <a:rPr lang="en-US" dirty="0" err="1"/>
              <a:t>tobit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model Y = x1 x2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endogeneous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truncated</a:t>
            </a:r>
            <a:r>
              <a:rPr lang="en-US" dirty="0"/>
              <a:t>=(</a:t>
            </a:r>
            <a:r>
              <a:rPr lang="en-US" dirty="0" err="1"/>
              <a:t>lb</a:t>
            </a:r>
            <a:r>
              <a:rPr lang="en-US" dirty="0"/>
              <a:t>=l1 </a:t>
            </a:r>
            <a:r>
              <a:rPr lang="en-US" dirty="0" err="1"/>
              <a:t>ub</a:t>
            </a:r>
            <a:r>
              <a:rPr lang="en-US" dirty="0"/>
              <a:t>=l2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QLIM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73608"/>
              </p:ext>
            </p:extLst>
          </p:nvPr>
        </p:nvGraphicFramePr>
        <p:xfrm>
          <a:off x="609600" y="1981200"/>
          <a:ext cx="8229600" cy="36957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613161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48077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Model fit Summary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0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Endogenous Variables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9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Endogenous Variable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Hours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40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Observations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6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-74.93700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21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Maximum Absolute Gradient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1.18953E-6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79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Iterations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431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Optimization Method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Quasi-Newton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445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AIC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157.87400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16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Schwarz Criterion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161.20685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68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5867400"/>
            <a:ext cx="1779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fit</a:t>
            </a:r>
          </a:p>
          <a:p>
            <a:r>
              <a:rPr lang="en-US" dirty="0"/>
              <a:t>Use AIC, SC, </a:t>
            </a:r>
            <a:r>
              <a:rPr lang="en-US" dirty="0" err="1"/>
              <a:t>LogL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5943600" y="3657600"/>
            <a:ext cx="914400" cy="253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5943600" y="5181600"/>
            <a:ext cx="914400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5867400" y="5676900"/>
            <a:ext cx="990600" cy="51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05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proc</a:t>
            </a:r>
            <a:r>
              <a:rPr lang="en-US" sz="1600" dirty="0"/>
              <a:t> </a:t>
            </a:r>
            <a:r>
              <a:rPr lang="en-US" sz="1600" dirty="0" err="1"/>
              <a:t>qlim</a:t>
            </a:r>
            <a:r>
              <a:rPr lang="en-US" sz="1600" dirty="0"/>
              <a:t> data=subset; </a:t>
            </a:r>
            <a:br>
              <a:rPr lang="en-US" sz="1600" dirty="0"/>
            </a:br>
            <a:r>
              <a:rPr lang="en-US" sz="1600" dirty="0"/>
              <a:t>model hours = </a:t>
            </a:r>
            <a:r>
              <a:rPr lang="en-US" sz="1600" dirty="0" err="1"/>
              <a:t>yrs_ed</a:t>
            </a:r>
            <a:r>
              <a:rPr lang="en-US" sz="1600" dirty="0"/>
              <a:t> </a:t>
            </a:r>
            <a:r>
              <a:rPr lang="en-US" sz="1600" dirty="0" err="1"/>
              <a:t>yrs_exp</a:t>
            </a:r>
            <a:r>
              <a:rPr lang="en-US" sz="1600" dirty="0"/>
              <a:t>; </a:t>
            </a:r>
            <a:br>
              <a:rPr lang="en-US" sz="1600" dirty="0"/>
            </a:br>
            <a:r>
              <a:rPr lang="en-US" sz="1600" dirty="0"/>
              <a:t>endogenous hours ~ censored(</a:t>
            </a:r>
            <a:r>
              <a:rPr lang="en-US" sz="1600" dirty="0" err="1"/>
              <a:t>lb</a:t>
            </a:r>
            <a:r>
              <a:rPr lang="en-US" sz="1600" dirty="0"/>
              <a:t>=0); </a:t>
            </a:r>
            <a:br>
              <a:rPr lang="en-US" sz="1600" dirty="0"/>
            </a:br>
            <a:r>
              <a:rPr lang="en-US" sz="1600" dirty="0"/>
              <a:t>run;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90061"/>
              </p:ext>
            </p:extLst>
          </p:nvPr>
        </p:nvGraphicFramePr>
        <p:xfrm>
          <a:off x="609600" y="2057400"/>
          <a:ext cx="6858000" cy="212217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9500190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183361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21201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6432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90595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Parameter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</a:t>
                      </a:r>
                      <a:br>
                        <a:rPr lang="en-US"/>
                      </a:br>
                      <a:r>
                        <a:rPr lang="en-US"/>
                        <a:t>Error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 Value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Approx</a:t>
                      </a:r>
                      <a:br>
                        <a:rPr lang="en-US"/>
                      </a:br>
                      <a:r>
                        <a:rPr lang="en-US"/>
                        <a:t>Pr &gt; |t|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35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Intercept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-5598.29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27.69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-202.16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&lt;.0001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592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Yrs_Ed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373.12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53.98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6.91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&lt;.0001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5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Yrs_Exp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63.33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36.55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1.73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0.0831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7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_Sigma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1582.85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390.07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4.06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&lt;.0001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46203"/>
                  </a:ext>
                </a:extLst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2971800" y="5333999"/>
            <a:ext cx="1600200" cy="983397"/>
          </a:xfrm>
          <a:prstGeom prst="wedgeRectCallout">
            <a:avLst>
              <a:gd name="adj1" fmla="val -147700"/>
              <a:gd name="adj2" fmla="val -1738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5688" y="5410198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Estimate of error variance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934200" y="4401635"/>
            <a:ext cx="1600200" cy="856166"/>
          </a:xfrm>
          <a:prstGeom prst="wedgeRectCallout">
            <a:avLst>
              <a:gd name="adj1" fmla="val -59627"/>
              <a:gd name="adj2" fmla="val -1226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451209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P-value not sig. at 95%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876800" y="4424402"/>
            <a:ext cx="1676400" cy="914400"/>
          </a:xfrm>
          <a:prstGeom prst="wedgeRectCallout">
            <a:avLst>
              <a:gd name="adj1" fmla="val -177296"/>
              <a:gd name="adj2" fmla="val -1753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0522" y="4481239"/>
            <a:ext cx="1328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education =&gt; more hours</a:t>
            </a:r>
          </a:p>
        </p:txBody>
      </p:sp>
    </p:spTree>
    <p:extLst>
      <p:ext uri="{BB962C8B-B14F-4D97-AF65-F5344CB8AC3E}">
        <p14:creationId xmlns:p14="http://schemas.microsoft.com/office/powerpoint/2010/main" val="376174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occurrence of zero values are random across the population, then </a:t>
            </a:r>
            <a:r>
              <a:rPr lang="en-US" dirty="0" err="1"/>
              <a:t>tobit</a:t>
            </a:r>
            <a:r>
              <a:rPr lang="en-US" dirty="0"/>
              <a:t> model is correct.</a:t>
            </a:r>
          </a:p>
          <a:p>
            <a:r>
              <a:rPr lang="en-US" dirty="0"/>
              <a:t>If they are not random then we need to use selection models. In effect we assume that a certain kind of person chooses to participate while others do not. Use selection model.</a:t>
            </a:r>
          </a:p>
        </p:txBody>
      </p:sp>
    </p:spTree>
    <p:extLst>
      <p:ext uri="{BB962C8B-B14F-4D97-AF65-F5344CB8AC3E}">
        <p14:creationId xmlns:p14="http://schemas.microsoft.com/office/powerpoint/2010/main" val="566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LDV?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LDV means that there is a limit on the dependent variable, e.g.,</a:t>
            </a:r>
          </a:p>
          <a:p>
            <a:pPr lvl="1"/>
            <a:r>
              <a:rPr lang="en-US" dirty="0"/>
              <a:t>Quantity purchased – 0 for those who did not purchase but positive for others.</a:t>
            </a:r>
          </a:p>
          <a:p>
            <a:pPr lvl="1"/>
            <a:r>
              <a:rPr lang="en-US" dirty="0"/>
              <a:t>Wages = 0 for unemployed but positive for others.</a:t>
            </a:r>
          </a:p>
          <a:p>
            <a:pPr lvl="1"/>
            <a:r>
              <a:rPr lang="en-US" dirty="0"/>
              <a:t>Demand for Mavs tickets is limited at hall capacity, say 23,000.</a:t>
            </a:r>
          </a:p>
          <a:p>
            <a:pPr lvl="1"/>
            <a:r>
              <a:rPr lang="en-US" dirty="0"/>
              <a:t>Income is not recorded above $100,000. </a:t>
            </a:r>
          </a:p>
        </p:txBody>
      </p:sp>
    </p:spTree>
    <p:extLst>
      <p:ext uri="{BB962C8B-B14F-4D97-AF65-F5344CB8AC3E}">
        <p14:creationId xmlns:p14="http://schemas.microsoft.com/office/powerpoint/2010/main" val="351057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selection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Other selection </a:t>
            </a:r>
            <a:r>
              <a:rPr lang="en-US" altLang="en-US" dirty="0"/>
              <a:t>– admin decides who gets special coaching/tutoring in school in math. Selection is based on performance in math.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Self selection </a:t>
            </a:r>
            <a:r>
              <a:rPr lang="en-US" altLang="en-US" dirty="0"/>
              <a:t>- If choice of participation (0/1) is not random but is based on factors that also effect wages then we have a selection problem.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If </a:t>
            </a:r>
            <a:r>
              <a:rPr lang="en-US" altLang="en-US" dirty="0" err="1"/>
              <a:t>unobservables</a:t>
            </a:r>
            <a:r>
              <a:rPr lang="en-US" altLang="en-US" dirty="0"/>
              <a:t> in the selection rule also appear in the model of interest (or are correlated with </a:t>
            </a:r>
            <a:r>
              <a:rPr lang="en-US" altLang="en-US" dirty="0" err="1"/>
              <a:t>unobservables</a:t>
            </a:r>
            <a:r>
              <a:rPr lang="en-US" altLang="en-US" dirty="0"/>
              <a:t> in the model of interest) and this is ignored, then it leads to </a:t>
            </a:r>
            <a:r>
              <a:rPr lang="en-US" altLang="en-US" dirty="0">
                <a:solidFill>
                  <a:srgbClr val="FF0000"/>
                </a:solidFill>
              </a:rPr>
              <a:t>Selection Bias.</a:t>
            </a:r>
          </a:p>
        </p:txBody>
      </p:sp>
    </p:spTree>
    <p:extLst>
      <p:ext uri="{BB962C8B-B14F-4D97-AF65-F5344CB8AC3E}">
        <p14:creationId xmlns:p14="http://schemas.microsoft.com/office/powerpoint/2010/main" val="135978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Selection model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proc</a:t>
            </a:r>
            <a:r>
              <a:rPr lang="en-US" sz="1600" dirty="0"/>
              <a:t> </a:t>
            </a:r>
            <a:r>
              <a:rPr lang="en-US" sz="1600" dirty="0" err="1"/>
              <a:t>qlim</a:t>
            </a:r>
            <a:r>
              <a:rPr lang="en-US" sz="1600" dirty="0"/>
              <a:t> data=</a:t>
            </a:r>
            <a:r>
              <a:rPr lang="en-US" sz="1600" dirty="0" err="1"/>
              <a:t>mroz</a:t>
            </a:r>
            <a:r>
              <a:rPr lang="en-US" sz="1600" dirty="0"/>
              <a:t>; </a:t>
            </a:r>
            <a:br>
              <a:rPr lang="en-US" sz="1600" dirty="0"/>
            </a:br>
            <a:r>
              <a:rPr lang="en-US" sz="1600" dirty="0"/>
              <a:t>model </a:t>
            </a:r>
            <a:r>
              <a:rPr lang="en-US" sz="1600" dirty="0" err="1"/>
              <a:t>inlf</a:t>
            </a:r>
            <a:r>
              <a:rPr lang="en-US" sz="1600" dirty="0"/>
              <a:t> = </a:t>
            </a:r>
            <a:r>
              <a:rPr lang="en-US" sz="1600" dirty="0" err="1"/>
              <a:t>nwifeinc</a:t>
            </a:r>
            <a:r>
              <a:rPr lang="en-US" sz="1600" dirty="0"/>
              <a:t> </a:t>
            </a:r>
            <a:r>
              <a:rPr lang="en-US" sz="1600" dirty="0" err="1"/>
              <a:t>educ</a:t>
            </a:r>
            <a:r>
              <a:rPr lang="en-US" sz="1600" dirty="0"/>
              <a:t> </a:t>
            </a:r>
            <a:r>
              <a:rPr lang="en-US" sz="1600" dirty="0" err="1"/>
              <a:t>exper</a:t>
            </a:r>
            <a:r>
              <a:rPr lang="en-US" sz="1600" dirty="0"/>
              <a:t> </a:t>
            </a:r>
            <a:r>
              <a:rPr lang="en-US" sz="1600" dirty="0" err="1"/>
              <a:t>expersq</a:t>
            </a:r>
            <a:r>
              <a:rPr lang="en-US" sz="1600" dirty="0"/>
              <a:t> age kidslt6 kidsge6 /discrete; </a:t>
            </a:r>
            <a:br>
              <a:rPr lang="en-US" sz="1600" dirty="0"/>
            </a:br>
            <a:r>
              <a:rPr lang="en-US" sz="1600" dirty="0"/>
              <a:t>model </a:t>
            </a:r>
            <a:r>
              <a:rPr lang="en-US" sz="1600" dirty="0" err="1"/>
              <a:t>lwage</a:t>
            </a:r>
            <a:r>
              <a:rPr lang="en-US" sz="1600" dirty="0"/>
              <a:t> = </a:t>
            </a:r>
            <a:r>
              <a:rPr lang="en-US" sz="1600" dirty="0" err="1"/>
              <a:t>educ</a:t>
            </a:r>
            <a:r>
              <a:rPr lang="en-US" sz="1600" dirty="0"/>
              <a:t> </a:t>
            </a:r>
            <a:r>
              <a:rPr lang="en-US" sz="1600" dirty="0" err="1"/>
              <a:t>exper</a:t>
            </a:r>
            <a:r>
              <a:rPr lang="en-US" sz="1600" dirty="0"/>
              <a:t> </a:t>
            </a:r>
            <a:r>
              <a:rPr lang="en-US" sz="1600" dirty="0" err="1"/>
              <a:t>expersq</a:t>
            </a:r>
            <a:r>
              <a:rPr lang="en-US" sz="1600" dirty="0"/>
              <a:t> / select(</a:t>
            </a:r>
            <a:r>
              <a:rPr lang="en-US" sz="1600" dirty="0" err="1"/>
              <a:t>inlf</a:t>
            </a:r>
            <a:r>
              <a:rPr lang="en-US" sz="1600" dirty="0"/>
              <a:t>=1); </a:t>
            </a:r>
            <a:br>
              <a:rPr lang="en-US" sz="1600" dirty="0"/>
            </a:br>
            <a:r>
              <a:rPr lang="en-US" sz="1600" dirty="0"/>
              <a:t>run;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00116"/>
          <a:ext cx="8229600" cy="332613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68999661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59867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Endogenous Variables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75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Endogenous Variable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inlf lwage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585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Observations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753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1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Log Likelihood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-832.88509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41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Maximum Absolute Gradient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0.00502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Iterations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3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Optimization Method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Quasi-Newton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09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AIC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1694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747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Schwarz Criterion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1759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70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40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56804"/>
              </p:ext>
            </p:extLst>
          </p:nvPr>
        </p:nvGraphicFramePr>
        <p:xfrm>
          <a:off x="609597" y="1473186"/>
          <a:ext cx="8077205" cy="5327084"/>
        </p:xfrm>
        <a:graphic>
          <a:graphicData uri="http://schemas.openxmlformats.org/drawingml/2006/table">
            <a:tbl>
              <a:tblPr/>
              <a:tblGrid>
                <a:gridCol w="1615441">
                  <a:extLst>
                    <a:ext uri="{9D8B030D-6E8A-4147-A177-3AD203B41FA5}">
                      <a16:colId xmlns:a16="http://schemas.microsoft.com/office/drawing/2014/main" val="3380417244"/>
                    </a:ext>
                  </a:extLst>
                </a:gridCol>
                <a:gridCol w="1615441">
                  <a:extLst>
                    <a:ext uri="{9D8B030D-6E8A-4147-A177-3AD203B41FA5}">
                      <a16:colId xmlns:a16="http://schemas.microsoft.com/office/drawing/2014/main" val="838237470"/>
                    </a:ext>
                  </a:extLst>
                </a:gridCol>
                <a:gridCol w="1615441">
                  <a:extLst>
                    <a:ext uri="{9D8B030D-6E8A-4147-A177-3AD203B41FA5}">
                      <a16:colId xmlns:a16="http://schemas.microsoft.com/office/drawing/2014/main" val="3324747764"/>
                    </a:ext>
                  </a:extLst>
                </a:gridCol>
                <a:gridCol w="1615441">
                  <a:extLst>
                    <a:ext uri="{9D8B030D-6E8A-4147-A177-3AD203B41FA5}">
                      <a16:colId xmlns:a16="http://schemas.microsoft.com/office/drawing/2014/main" val="405593358"/>
                    </a:ext>
                  </a:extLst>
                </a:gridCol>
                <a:gridCol w="1615441">
                  <a:extLst>
                    <a:ext uri="{9D8B030D-6E8A-4147-A177-3AD203B41FA5}">
                      <a16:colId xmlns:a16="http://schemas.microsoft.com/office/drawing/2014/main" val="2463738809"/>
                    </a:ext>
                  </a:extLst>
                </a:gridCol>
              </a:tblGrid>
              <a:tr h="523531">
                <a:tc>
                  <a:txBody>
                    <a:bodyPr/>
                    <a:lstStyle/>
                    <a:p>
                      <a:r>
                        <a:rPr lang="en-US" sz="1600" b="1" dirty="0"/>
                        <a:t>Parameter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Estimate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Standard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Error 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 Value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Approx</a:t>
                      </a:r>
                      <a:br>
                        <a:rPr lang="en-US" sz="1600" b="1" dirty="0"/>
                      </a:br>
                      <a:r>
                        <a:rPr lang="en-US" sz="1600" b="1" dirty="0" err="1"/>
                        <a:t>Pr</a:t>
                      </a:r>
                      <a:r>
                        <a:rPr lang="en-US" sz="1600" b="1" dirty="0"/>
                        <a:t> &gt; |t| 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60048"/>
                  </a:ext>
                </a:extLst>
              </a:tr>
              <a:tr h="5165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lwage.Intercept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-0.552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-2.12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0.0338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018953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lwage.educ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0.015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7.29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389285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lwage.exper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0.015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2.88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0.0040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45202"/>
                  </a:ext>
                </a:extLst>
              </a:tr>
              <a:tr h="5165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lwage.expersq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-0.001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0.0004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-2.01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0.0449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648622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/>
                        <a:t>_</a:t>
                      </a:r>
                      <a:r>
                        <a:rPr lang="en-US" sz="1600" dirty="0" err="1"/>
                        <a:t>Sigma.lwage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0.663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0.0227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29.22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16769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inlf.Intercept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0.266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0.5089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0.6006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128327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inlf.nwifeinc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-0.012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-2.49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0.0129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16661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inlf.educ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0.131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0.0253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5.17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77418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inlf.exper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0.123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0.0187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6.58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45099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inlf.expersq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-0.002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-3.14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0.0017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01053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inlf.age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-0.052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0.0084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-6.23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561534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inlf.kidslt6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-0.867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0.1186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-7.31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9620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inlf.kidsge6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0.0434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0.83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0.4093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74546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/>
                        <a:t>_Rho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0.027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0.1470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0.8564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35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02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POISSON REGRESION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Modeling count data</a:t>
            </a:r>
          </a:p>
        </p:txBody>
      </p:sp>
    </p:spTree>
    <p:extLst>
      <p:ext uri="{BB962C8B-B14F-4D97-AF65-F5344CB8AC3E}">
        <p14:creationId xmlns:p14="http://schemas.microsoft.com/office/powerpoint/2010/main" val="4120696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Count data</a:t>
            </a:r>
            <a:r>
              <a:rPr lang="en-US" dirty="0"/>
              <a:t> is a type of data in which the observations can take only the non-negative integer values {0, 1, 2, 3, ...}, and where these integers arise from counting rather than ranking.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Examples</a:t>
            </a:r>
          </a:p>
          <a:p>
            <a:r>
              <a:rPr lang="en-US" dirty="0"/>
              <a:t>The number of occurrences of thunderstorms in a calendar year</a:t>
            </a:r>
          </a:p>
          <a:p>
            <a:r>
              <a:rPr lang="en-US" dirty="0"/>
              <a:t>Number of purchases of toothpaste in a week</a:t>
            </a:r>
          </a:p>
          <a:p>
            <a:r>
              <a:rPr lang="en-US" dirty="0"/>
              <a:t>Number of heart patients per month</a:t>
            </a:r>
          </a:p>
          <a:p>
            <a:r>
              <a:rPr lang="en-US" dirty="0"/>
              <a:t>Number of defaults per month or year</a:t>
            </a:r>
          </a:p>
          <a:p>
            <a:r>
              <a:rPr lang="en-US" dirty="0"/>
              <a:t>Number of insurance claims per month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95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219200" y="762000"/>
            <a:ext cx="65183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OLS is inappropriate because the distribution is Poisson, not normal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CRITICAL ASSUMPTION of </a:t>
            </a:r>
            <a:r>
              <a:rPr lang="en-US" altLang="en-US" dirty="0">
                <a:highlight>
                  <a:srgbClr val="FFFF00"/>
                </a:highlight>
              </a:rPr>
              <a:t>Poisson: Mean = Variance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099" name="Chart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4579938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71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609600"/>
            <a:ext cx="7772400" cy="549275"/>
          </a:xfrm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dirty="0"/>
              <a:t>POISSON REGRESSION</a:t>
            </a:r>
          </a:p>
        </p:txBody>
      </p:sp>
      <p:graphicFrame>
        <p:nvGraphicFramePr>
          <p:cNvPr id="5123" name="Chart 3"/>
          <p:cNvGraphicFramePr>
            <a:graphicFrameLocks/>
          </p:cNvGraphicFramePr>
          <p:nvPr/>
        </p:nvGraphicFramePr>
        <p:xfrm>
          <a:off x="177800" y="1128713"/>
          <a:ext cx="44450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hart" r:id="rId3" imgW="4450466" imgH="2316681" progId="Excel.Chart.8">
                  <p:embed/>
                </p:oleObj>
              </mc:Choice>
              <mc:Fallback>
                <p:oleObj name="Chart" r:id="rId3" imgW="4450466" imgH="2316681" progId="Excel.Chart.8">
                  <p:embed/>
                  <p:pic>
                    <p:nvPicPr>
                      <p:cNvPr id="5123" name="Char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128713"/>
                        <a:ext cx="44450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Chart 4"/>
          <p:cNvGraphicFramePr>
            <a:graphicFrameLocks/>
          </p:cNvGraphicFramePr>
          <p:nvPr/>
        </p:nvGraphicFramePr>
        <p:xfrm>
          <a:off x="25400" y="3759200"/>
          <a:ext cx="44450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hart" r:id="rId5" imgW="4450466" imgH="2316681" progId="Excel.Chart.8">
                  <p:embed/>
                </p:oleObj>
              </mc:Choice>
              <mc:Fallback>
                <p:oleObj name="Chart" r:id="rId5" imgW="4450466" imgH="2316681" progId="Excel.Chart.8">
                  <p:embed/>
                  <p:pic>
                    <p:nvPicPr>
                      <p:cNvPr id="5124" name="Char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3759200"/>
                        <a:ext cx="44450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4876800" y="1524000"/>
            <a:ext cx="4038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Arial" panose="020B0604020202020204" pitchFamily="34" charset="0"/>
              </a:rPr>
              <a:t>POISSON regression is about modeling count data</a:t>
            </a:r>
          </a:p>
          <a:p>
            <a:pPr eaLnBrk="1" hangingPunct="1"/>
            <a:endParaRPr lang="en-US" altLang="en-US" sz="10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>
                <a:latin typeface="Arial" panose="020B0604020202020204" pitchFamily="34" charset="0"/>
              </a:rPr>
              <a:t>Usually in such marketing data, there are a large number of 0s or 1s and then the distribution quickly decreases</a:t>
            </a:r>
          </a:p>
          <a:p>
            <a:pPr eaLnBrk="1" hangingPunct="1"/>
            <a:endParaRPr lang="en-US" altLang="en-US" sz="10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KEY ASSUMPTION: the MEAN = VARIANCE</a:t>
            </a:r>
          </a:p>
          <a:p>
            <a:pPr eaLnBrk="1" hangingPunct="1"/>
            <a:endParaRPr lang="en-US" altLang="en-US" sz="10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>
                <a:latin typeface="Arial" panose="020B0604020202020204" pitchFamily="34" charset="0"/>
              </a:rPr>
              <a:t>Applying OLS is a typical choice but look where the regression line is</a:t>
            </a:r>
          </a:p>
          <a:p>
            <a:pPr eaLnBrk="1" hangingPunct="1"/>
            <a:endParaRPr lang="en-US" altLang="en-US" sz="10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>
                <a:latin typeface="Arial" panose="020B0604020202020204" pitchFamily="34" charset="0"/>
              </a:rPr>
              <a:t>The mean is 2.35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42672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465138" y="409892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latin typeface="Arial" panose="020B0604020202020204" pitchFamily="34" charset="0"/>
              </a:rPr>
              <a:t>mean</a:t>
            </a:r>
          </a:p>
        </p:txBody>
      </p:sp>
      <p:graphicFrame>
        <p:nvGraphicFramePr>
          <p:cNvPr id="5128" name="Chart 8"/>
          <p:cNvGraphicFramePr>
            <a:graphicFrameLocks/>
          </p:cNvGraphicFramePr>
          <p:nvPr/>
        </p:nvGraphicFramePr>
        <p:xfrm>
          <a:off x="4640263" y="3606800"/>
          <a:ext cx="4249737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hart" r:id="rId7" imgW="4255377" imgH="2395936" progId="Excel.Chart.8">
                  <p:embed/>
                </p:oleObj>
              </mc:Choice>
              <mc:Fallback>
                <p:oleObj name="Chart" r:id="rId7" imgW="4255377" imgH="2395936" progId="Excel.Chart.8">
                  <p:embed/>
                  <p:pic>
                    <p:nvPicPr>
                      <p:cNvPr id="5128" name="Char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3606800"/>
                        <a:ext cx="4249737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191266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1143000"/>
            <a:ext cx="7772400" cy="549275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Comparing OLS to Poisson regression</a:t>
            </a: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1698137"/>
            <a:ext cx="5715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merge;</a:t>
            </a:r>
          </a:p>
          <a:p>
            <a:pPr eaLnBrk="1" hangingPunct="1"/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total_txns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hhage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hhkids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cmpns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tenure; </a:t>
            </a:r>
          </a:p>
          <a:p>
            <a:pPr eaLnBrk="1" hangingPunct="1"/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regress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predicted;</a:t>
            </a:r>
          </a:p>
          <a:p>
            <a:pPr eaLnBrk="1" hangingPunct="1"/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countreg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=merge;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total_txns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hhage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hhkids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cmpns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tenure / 	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dist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poisson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poisson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pred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predicted;</a:t>
            </a:r>
          </a:p>
          <a:p>
            <a:pPr eaLnBrk="1" hangingPunct="1"/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corr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regress;</a:t>
            </a:r>
          </a:p>
          <a:p>
            <a:pPr eaLnBrk="1" hangingPunct="1"/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total_txns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predicted;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corr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poisson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total_txns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predicted;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400" dirty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5715000" y="2444750"/>
            <a:ext cx="3251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Two other ‘flavors’ of poison regression:</a:t>
            </a:r>
          </a:p>
          <a:p>
            <a:pPr eaLnBrk="1" hangingPunct="1"/>
            <a:endParaRPr lang="en-US" altLang="en-US" dirty="0">
              <a:highlight>
                <a:srgbClr val="FFFF00"/>
              </a:highlight>
            </a:endParaRPr>
          </a:p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ZERO INFLATED</a:t>
            </a:r>
          </a:p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If too many zeros</a:t>
            </a:r>
          </a:p>
          <a:p>
            <a:pPr eaLnBrk="1" hangingPunct="1"/>
            <a:endParaRPr lang="en-US" altLang="en-US" dirty="0">
              <a:highlight>
                <a:srgbClr val="FFFF00"/>
              </a:highlight>
            </a:endParaRPr>
          </a:p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NEGATIVE BINOMIAL</a:t>
            </a:r>
          </a:p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If over dispersed (variance is larger than means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0742560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Poisson regression – error term follows a Poisson distribution (note mean = variance for this distribution)</a:t>
            </a:r>
          </a:p>
          <a:p>
            <a:r>
              <a:rPr lang="en-US" dirty="0"/>
              <a:t>NBD: Negative Binomial regression (if variance is &gt; 2*mean, use this distribution).</a:t>
            </a:r>
          </a:p>
          <a:p>
            <a:r>
              <a:rPr lang="en-US" dirty="0"/>
              <a:t>ZIP – Zero inflated Poisson – Model for too many zeros</a:t>
            </a:r>
          </a:p>
          <a:p>
            <a:endParaRPr lang="en-US" dirty="0"/>
          </a:p>
          <a:p>
            <a:r>
              <a:rPr lang="en-US" dirty="0"/>
              <a:t>SAS CODE: PROC COUNTREG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 and truncation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Censoring</a:t>
            </a:r>
            <a:r>
              <a:rPr lang="en-US" dirty="0"/>
              <a:t> is when limit observations are in the sample. Sample is representative of the population but the mean is not.</a:t>
            </a:r>
          </a:p>
          <a:p>
            <a:pPr lvl="1"/>
            <a:r>
              <a:rPr lang="en-US" dirty="0"/>
              <a:t>Sample includes consumers who did not buy</a:t>
            </a:r>
          </a:p>
          <a:p>
            <a:r>
              <a:rPr lang="en-US" dirty="0">
                <a:solidFill>
                  <a:srgbClr val="FF0000"/>
                </a:solidFill>
              </a:rPr>
              <a:t>Truncation</a:t>
            </a:r>
            <a:r>
              <a:rPr lang="en-US" dirty="0"/>
              <a:t> is when limit observations are not in sample. This sample is not representative of the population.</a:t>
            </a:r>
          </a:p>
          <a:p>
            <a:pPr lvl="1"/>
            <a:r>
              <a:rPr lang="en-US" dirty="0"/>
              <a:t>Sample has consumers with only positive quantities.</a:t>
            </a:r>
          </a:p>
        </p:txBody>
      </p:sp>
    </p:spTree>
    <p:extLst>
      <p:ext uri="{BB962C8B-B14F-4D97-AF65-F5344CB8AC3E}">
        <p14:creationId xmlns:p14="http://schemas.microsoft.com/office/powerpoint/2010/main" val="30897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Censoring from below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Y</a:t>
            </a:r>
            <a:r>
              <a:rPr lang="en-US" dirty="0"/>
              <a:t> </a:t>
            </a:r>
            <a:r>
              <a:rPr lang="en-US" sz="2800" dirty="0"/>
              <a:t>=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/>
              <a:t>y</a:t>
            </a:r>
            <a:r>
              <a:rPr lang="en-US" baseline="30000" dirty="0"/>
              <a:t>*</a:t>
            </a:r>
            <a:r>
              <a:rPr lang="en-US" dirty="0"/>
              <a:t>, if y</a:t>
            </a:r>
            <a:r>
              <a:rPr lang="en-US" baseline="30000" dirty="0"/>
              <a:t>*</a:t>
            </a:r>
            <a:r>
              <a:rPr lang="en-US" dirty="0"/>
              <a:t> &gt; L</a:t>
            </a:r>
          </a:p>
          <a:p>
            <a:pPr marL="857250" lvl="2" indent="0">
              <a:buNone/>
            </a:pPr>
            <a:r>
              <a:rPr lang="en-US" dirty="0"/>
              <a:t>	</a:t>
            </a:r>
            <a:r>
              <a:rPr lang="en-US" sz="2800" dirty="0"/>
              <a:t>   = L,   if y</a:t>
            </a:r>
            <a:r>
              <a:rPr lang="en-US" sz="2800" baseline="30000" dirty="0"/>
              <a:t>*</a:t>
            </a:r>
            <a:r>
              <a:rPr lang="en-US" sz="2800" dirty="0"/>
              <a:t> &lt;= L</a:t>
            </a:r>
          </a:p>
          <a:p>
            <a:endParaRPr lang="en-US" dirty="0"/>
          </a:p>
          <a:p>
            <a:r>
              <a:rPr lang="en-US" dirty="0"/>
              <a:t>Censoring from above</a:t>
            </a:r>
          </a:p>
          <a:p>
            <a:pPr marL="457200" lvl="1" indent="0">
              <a:buNone/>
            </a:pPr>
            <a:r>
              <a:rPr lang="en-US" dirty="0"/>
              <a:t>	Y =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/>
              <a:t>y</a:t>
            </a:r>
            <a:r>
              <a:rPr lang="en-US" baseline="30000" dirty="0"/>
              <a:t>*</a:t>
            </a:r>
            <a:r>
              <a:rPr lang="en-US" dirty="0"/>
              <a:t>, if y</a:t>
            </a:r>
            <a:r>
              <a:rPr lang="en-US" baseline="30000" dirty="0"/>
              <a:t>*</a:t>
            </a:r>
            <a:r>
              <a:rPr lang="en-US" dirty="0"/>
              <a:t> &lt; U</a:t>
            </a:r>
          </a:p>
          <a:p>
            <a:pPr marL="857250" lvl="2" indent="0">
              <a:buNone/>
            </a:pPr>
            <a:r>
              <a:rPr lang="en-US" dirty="0"/>
              <a:t>	    </a:t>
            </a:r>
            <a:r>
              <a:rPr lang="en-US" sz="2800" dirty="0"/>
              <a:t>= U, if y</a:t>
            </a:r>
            <a:r>
              <a:rPr lang="en-US" sz="2800" baseline="30000" dirty="0"/>
              <a:t>*</a:t>
            </a:r>
            <a:r>
              <a:rPr lang="en-US" sz="2800" dirty="0"/>
              <a:t> &gt;= U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4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028"/>
          <p:cNvSpPr txBox="1">
            <a:spLocks noChangeArrowheads="1"/>
          </p:cNvSpPr>
          <p:nvPr/>
        </p:nvSpPr>
        <p:spPr bwMode="auto">
          <a:xfrm>
            <a:off x="889000" y="757238"/>
            <a:ext cx="6121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sz="2600" b="1" dirty="0"/>
              <a:t>Left- and right-censoring in the data</a:t>
            </a:r>
          </a:p>
        </p:txBody>
      </p:sp>
      <p:sp>
        <p:nvSpPr>
          <p:cNvPr id="10243" name="WordArt 1029"/>
          <p:cNvSpPr>
            <a:spLocks noChangeArrowheads="1" noChangeShapeType="1" noTextEdit="1"/>
          </p:cNvSpPr>
          <p:nvPr/>
        </p:nvSpPr>
        <p:spPr bwMode="auto">
          <a:xfrm>
            <a:off x="609600" y="533400"/>
            <a:ext cx="6400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2800" kern="10">
              <a:ln w="9525">
                <a:solidFill>
                  <a:srgbClr val="00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B6FF"/>
                  </a:gs>
                  <a:gs pos="100000">
                    <a:srgbClr val="CACACA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pic>
        <p:nvPicPr>
          <p:cNvPr id="10244" name="Picture 1030" descr="logw86_sti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620963"/>
            <a:ext cx="309086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031"/>
          <p:cNvSpPr txBox="1">
            <a:spLocks noChangeArrowheads="1"/>
          </p:cNvSpPr>
          <p:nvPr/>
        </p:nvSpPr>
        <p:spPr bwMode="auto">
          <a:xfrm>
            <a:off x="5400675" y="4976813"/>
            <a:ext cx="30591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2000" dirty="0"/>
              <a:t>Distribution of log-wages in German male clerks </a:t>
            </a:r>
          </a:p>
        </p:txBody>
      </p:sp>
      <p:pic>
        <p:nvPicPr>
          <p:cNvPr id="10246" name="Picture 1032" descr="hrb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32076"/>
            <a:ext cx="3060700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1033"/>
          <p:cNvSpPr txBox="1">
            <a:spLocks noChangeArrowheads="1"/>
          </p:cNvSpPr>
          <p:nvPr/>
        </p:nvSpPr>
        <p:spPr bwMode="auto">
          <a:xfrm>
            <a:off x="990600" y="5062660"/>
            <a:ext cx="3213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2000" dirty="0"/>
              <a:t>Distribution of hourly benefits, Fringe.dta,</a:t>
            </a:r>
          </a:p>
        </p:txBody>
      </p:sp>
      <p:sp>
        <p:nvSpPr>
          <p:cNvPr id="10248" name="Text Box 1034"/>
          <p:cNvSpPr txBox="1">
            <a:spLocks noChangeArrowheads="1"/>
          </p:cNvSpPr>
          <p:nvPr/>
        </p:nvSpPr>
        <p:spPr bwMode="auto">
          <a:xfrm>
            <a:off x="990600" y="2041404"/>
            <a:ext cx="306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sz="2000" dirty="0"/>
              <a:t>left-censored</a:t>
            </a:r>
          </a:p>
        </p:txBody>
      </p:sp>
      <p:sp>
        <p:nvSpPr>
          <p:cNvPr id="10249" name="Text Box 1035"/>
          <p:cNvSpPr txBox="1">
            <a:spLocks noChangeArrowheads="1"/>
          </p:cNvSpPr>
          <p:nvPr/>
        </p:nvSpPr>
        <p:spPr bwMode="auto">
          <a:xfrm>
            <a:off x="5379243" y="2041404"/>
            <a:ext cx="320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sz="2000" dirty="0"/>
              <a:t>right-censored</a:t>
            </a:r>
          </a:p>
        </p:txBody>
      </p:sp>
    </p:spTree>
    <p:extLst>
      <p:ext uri="{BB962C8B-B14F-4D97-AF65-F5344CB8AC3E}">
        <p14:creationId xmlns:p14="http://schemas.microsoft.com/office/powerpoint/2010/main" val="230121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Truncation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Y=y</a:t>
            </a:r>
            <a:r>
              <a:rPr lang="en-US" baseline="30000" dirty="0"/>
              <a:t>*</a:t>
            </a:r>
            <a:r>
              <a:rPr lang="en-US" dirty="0"/>
              <a:t>, if y* &gt; 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Y=y</a:t>
            </a:r>
            <a:r>
              <a:rPr lang="en-US" baseline="30000" dirty="0"/>
              <a:t>*</a:t>
            </a:r>
            <a:r>
              <a:rPr lang="en-US" dirty="0"/>
              <a:t>, if y* &lt; 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2AEAC-92FD-47A7-889B-59EDB3CB5B1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Bias in censored models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Regression with simulated data</a:t>
            </a:r>
          </a:p>
          <a:p>
            <a:pPr eaLnBrk="1" hangingPunct="1"/>
            <a:r>
              <a:rPr lang="en-US" dirty="0">
                <a:cs typeface="Arial" charset="0"/>
              </a:rPr>
              <a:t>x</a:t>
            </a:r>
            <a:r>
              <a:rPr lang="en-US" baseline="-25000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and </a:t>
            </a:r>
            <a:r>
              <a:rPr lang="el-GR" dirty="0">
                <a:cs typeface="Arial" charset="0"/>
              </a:rPr>
              <a:t>ε</a:t>
            </a:r>
            <a:r>
              <a:rPr lang="en-US" dirty="0">
                <a:cs typeface="Arial" charset="0"/>
              </a:rPr>
              <a:t> are drawn from N(0,1)</a:t>
            </a:r>
            <a:endParaRPr lang="en-US" dirty="0"/>
          </a:p>
          <a:p>
            <a:pPr eaLnBrk="1" hangingPunct="1"/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l-GR" dirty="0">
                <a:cs typeface="Arial" charset="0"/>
              </a:rPr>
              <a:t>α</a:t>
            </a:r>
            <a:r>
              <a:rPr lang="en-US" dirty="0">
                <a:cs typeface="Arial" charset="0"/>
              </a:rPr>
              <a:t> + x</a:t>
            </a:r>
            <a:r>
              <a:rPr lang="en-US" baseline="-25000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β</a:t>
            </a:r>
            <a:r>
              <a:rPr lang="en-US" dirty="0">
                <a:cs typeface="Arial" charset="0"/>
              </a:rPr>
              <a:t> + </a:t>
            </a:r>
            <a:r>
              <a:rPr lang="el-GR" dirty="0">
                <a:cs typeface="Arial" charset="0"/>
              </a:rPr>
              <a:t>ε</a:t>
            </a:r>
            <a:r>
              <a:rPr lang="en-US" baseline="-25000" dirty="0">
                <a:cs typeface="Arial" charset="0"/>
              </a:rPr>
              <a:t>i</a:t>
            </a:r>
            <a:endParaRPr lang="en-US" dirty="0">
              <a:cs typeface="Arial" charset="0"/>
            </a:endParaRPr>
          </a:p>
          <a:p>
            <a:pPr eaLnBrk="1" hangingPunct="1"/>
            <a:r>
              <a:rPr lang="en-US" dirty="0">
                <a:cs typeface="Arial" charset="0"/>
              </a:rPr>
              <a:t>Let </a:t>
            </a:r>
            <a:r>
              <a:rPr lang="el-GR" dirty="0">
                <a:cs typeface="Arial" charset="0"/>
              </a:rPr>
              <a:t>α</a:t>
            </a:r>
            <a:r>
              <a:rPr lang="en-US" dirty="0">
                <a:cs typeface="Arial" charset="0"/>
              </a:rPr>
              <a:t>=0 and </a:t>
            </a:r>
            <a:r>
              <a:rPr lang="el-GR" dirty="0">
                <a:cs typeface="Arial" charset="0"/>
              </a:rPr>
              <a:t>β</a:t>
            </a:r>
            <a:r>
              <a:rPr lang="en-US" dirty="0">
                <a:cs typeface="Arial" charset="0"/>
              </a:rPr>
              <a:t>=1 (45</a:t>
            </a:r>
            <a:r>
              <a:rPr lang="en-US" baseline="30000" dirty="0">
                <a:cs typeface="Arial" charset="0"/>
              </a:rPr>
              <a:t>o </a:t>
            </a:r>
            <a:r>
              <a:rPr lang="en-US" dirty="0">
                <a:cs typeface="Arial" charset="0"/>
              </a:rPr>
              <a:t>line) and construct y</a:t>
            </a:r>
          </a:p>
          <a:p>
            <a:pPr eaLnBrk="1" hangingPunct="1"/>
            <a:r>
              <a:rPr lang="en-US" dirty="0"/>
              <a:t>Estimate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l-GR" dirty="0">
                <a:cs typeface="Arial" charset="0"/>
              </a:rPr>
              <a:t>α</a:t>
            </a:r>
            <a:r>
              <a:rPr lang="en-US" dirty="0">
                <a:cs typeface="Arial" charset="0"/>
              </a:rPr>
              <a:t> + x</a:t>
            </a:r>
            <a:r>
              <a:rPr lang="en-US" baseline="-25000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β</a:t>
            </a:r>
            <a:r>
              <a:rPr lang="en-US" dirty="0">
                <a:cs typeface="Arial" charset="0"/>
              </a:rPr>
              <a:t> + </a:t>
            </a:r>
            <a:r>
              <a:rPr lang="el-GR" dirty="0">
                <a:cs typeface="Arial" charset="0"/>
              </a:rPr>
              <a:t>ε</a:t>
            </a:r>
            <a:r>
              <a:rPr lang="en-US" baseline="-25000" dirty="0">
                <a:cs typeface="Arial" charset="0"/>
              </a:rPr>
              <a:t>i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6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585686-B556-495B-8B61-E82DEDED8334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Effect of running OLS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Consider three LHS variables</a:t>
            </a:r>
          </a:p>
          <a:p>
            <a:pPr eaLnBrk="1" hangingPunct="1"/>
            <a:r>
              <a:rPr lang="en-US" dirty="0">
                <a:cs typeface="Arial" charset="0"/>
              </a:rPr>
              <a:t>y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is as reported (no censoring)</a:t>
            </a:r>
          </a:p>
          <a:p>
            <a:pPr eaLnBrk="1" hangingPunct="1"/>
            <a:r>
              <a:rPr lang="en-US" dirty="0">
                <a:cs typeface="Arial" charset="0"/>
              </a:rPr>
              <a:t>y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=min(1,y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 </a:t>
            </a:r>
          </a:p>
          <a:p>
            <a:pPr lvl="1" eaLnBrk="1" hangingPunct="1"/>
            <a:r>
              <a:rPr lang="en-US" dirty="0">
                <a:cs typeface="Arial" charset="0"/>
              </a:rPr>
              <a:t>censored 23.9% </a:t>
            </a:r>
          </a:p>
          <a:p>
            <a:pPr eaLnBrk="1" hangingPunct="1"/>
            <a:r>
              <a:rPr lang="en-US" dirty="0">
                <a:cs typeface="Arial" charset="0"/>
              </a:rPr>
              <a:t>y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=min(0.25,y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  <a:p>
            <a:pPr lvl="1" eaLnBrk="1" hangingPunct="1"/>
            <a:r>
              <a:rPr lang="en-US" dirty="0">
                <a:cs typeface="Arial" charset="0"/>
              </a:rPr>
              <a:t>Censored 41.8% of the time</a:t>
            </a:r>
            <a:endParaRPr lang="el-GR" dirty="0">
              <a:cs typeface="Arial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06EE2E-1C23-4D99-8E85-31124402F73B}" type="slidenum">
              <a:rPr lang="en-US" smtClean="0"/>
              <a:pPr eaLnBrk="1" hangingPunct="1"/>
              <a:t>9</a:t>
            </a:fld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61963"/>
            <a:ext cx="86772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0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1115</Words>
  <Application>Microsoft Office PowerPoint</Application>
  <PresentationFormat>On-screen Show (4:3)</PresentationFormat>
  <Paragraphs>334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Courier New</vt:lpstr>
      <vt:lpstr>Times New Roman</vt:lpstr>
      <vt:lpstr>Office Theme</vt:lpstr>
      <vt:lpstr>Default Design</vt:lpstr>
      <vt:lpstr>Chart</vt:lpstr>
      <vt:lpstr>Limited dependent Variable models (LDV)</vt:lpstr>
      <vt:lpstr>What is LDV?</vt:lpstr>
      <vt:lpstr>Censoring and truncation</vt:lpstr>
      <vt:lpstr>Censoring</vt:lpstr>
      <vt:lpstr>PowerPoint Presentation</vt:lpstr>
      <vt:lpstr>Truncation</vt:lpstr>
      <vt:lpstr>Example: Bias in censored models</vt:lpstr>
      <vt:lpstr>Effect of running OLS</vt:lpstr>
      <vt:lpstr>PowerPoint Presentation</vt:lpstr>
      <vt:lpstr>PowerPoint Presentation</vt:lpstr>
      <vt:lpstr>PowerPoint Presentation</vt:lpstr>
      <vt:lpstr>OLS Estimate of α and β</vt:lpstr>
      <vt:lpstr>Comparison of estimates</vt:lpstr>
      <vt:lpstr>One solution</vt:lpstr>
      <vt:lpstr>Tobit model </vt:lpstr>
      <vt:lpstr>SAS: PROC QLIM</vt:lpstr>
      <vt:lpstr>QLIM</vt:lpstr>
      <vt:lpstr>proc qlim data=subset;  model hours = yrs_ed yrs_exp;  endogenous hours ~ censored(lb=0);  run; </vt:lpstr>
      <vt:lpstr>Selection model</vt:lpstr>
      <vt:lpstr>Two types of selection </vt:lpstr>
      <vt:lpstr>Selection model  proc qlim data=mroz;  model inlf = nwifeinc educ exper expersq age kidslt6 kidsge6 /discrete;  model lwage = educ exper expersq / select(inlf=1);  run; </vt:lpstr>
      <vt:lpstr>Selection model</vt:lpstr>
      <vt:lpstr>POISSON REGRESION</vt:lpstr>
      <vt:lpstr>Count data</vt:lpstr>
      <vt:lpstr>PowerPoint Presentation</vt:lpstr>
      <vt:lpstr>PowerPoint Presentation</vt:lpstr>
      <vt:lpstr>PowerPoint Presentation</vt:lpstr>
      <vt:lpstr>Methods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Limited dependent Variable models (LDV)</dc:title>
  <dc:creator>Murthi, B P</dc:creator>
  <cp:lastModifiedBy>Varun M</cp:lastModifiedBy>
  <cp:revision>19</cp:revision>
  <dcterms:created xsi:type="dcterms:W3CDTF">2016-03-02T17:20:29Z</dcterms:created>
  <dcterms:modified xsi:type="dcterms:W3CDTF">2019-11-22T06:58:19Z</dcterms:modified>
</cp:coreProperties>
</file>