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7" r:id="rId3"/>
    <p:sldId id="278" r:id="rId4"/>
    <p:sldId id="279" r:id="rId5"/>
    <p:sldId id="258" r:id="rId6"/>
    <p:sldId id="280" r:id="rId7"/>
    <p:sldId id="281" r:id="rId8"/>
    <p:sldId id="282" r:id="rId9"/>
    <p:sldId id="257" r:id="rId10"/>
    <p:sldId id="262" r:id="rId11"/>
    <p:sldId id="259" r:id="rId12"/>
    <p:sldId id="283" r:id="rId13"/>
    <p:sldId id="260" r:id="rId14"/>
    <p:sldId id="261" r:id="rId15"/>
    <p:sldId id="284" r:id="rId16"/>
    <p:sldId id="285" r:id="rId17"/>
    <p:sldId id="265" r:id="rId18"/>
    <p:sldId id="264" r:id="rId19"/>
    <p:sldId id="286" r:id="rId20"/>
    <p:sldId id="287" r:id="rId21"/>
    <p:sldId id="266" r:id="rId22"/>
    <p:sldId id="267" r:id="rId23"/>
    <p:sldId id="289" r:id="rId24"/>
    <p:sldId id="268" r:id="rId25"/>
    <p:sldId id="269" r:id="rId26"/>
    <p:sldId id="270" r:id="rId27"/>
    <p:sldId id="271" r:id="rId28"/>
    <p:sldId id="290" r:id="rId29"/>
    <p:sldId id="29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B1782346-8B8E-4C23-A64B-C2395B9A7289}" type="datetimeFigureOut">
              <a:rPr lang="en-US"/>
              <a:pPr>
                <a:defRPr/>
              </a:pPr>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3E6985B-8AF4-486A-8FBE-737B0AB77E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A18EEB-7601-4DEC-9379-D99283E393C9}"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
        <p:nvSpPr>
          <p:cNvPr id="25603"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Y-axis is 1-S(t).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E4EFC4-9660-4DAF-BDB3-7209CA0B1CBC}" type="slidenum">
              <a:rPr lang="en-US" altLang="en-US">
                <a:latin typeface="Arial" panose="020B0604020202020204" pitchFamily="34" charset="0"/>
              </a:rPr>
              <a:pPr>
                <a:spcBef>
                  <a:spcPct val="0"/>
                </a:spcBef>
              </a:pPr>
              <a:t>27</a:t>
            </a:fld>
            <a:endParaRPr lang="en-US" altLang="en-US">
              <a:latin typeface="Arial" panose="020B0604020202020204" pitchFamily="34" charset="0"/>
            </a:endParaRPr>
          </a:p>
        </p:txBody>
      </p:sp>
      <p:sp>
        <p:nvSpPr>
          <p:cNvPr id="3174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Time-dependent variables: </a:t>
            </a:r>
            <a:r>
              <a:rPr lang="en-US" altLang="en-US" smtClean="0">
                <a:latin typeface="Garamond" panose="02020404030301010803" pitchFamily="18" charset="0"/>
              </a:rPr>
              <a:t>could be smoking, diet, or medications; effect of prior event on recurrence.</a:t>
            </a:r>
          </a:p>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618A7-B26C-4F62-9CFB-4C09AF1C3DD5}" type="slidenum">
              <a:rPr lang="en-US" altLang="en-US"/>
              <a:pPr>
                <a:defRPr/>
              </a:pPr>
              <a:t>‹#›</a:t>
            </a:fld>
            <a:endParaRPr lang="en-US" altLang="en-US"/>
          </a:p>
        </p:txBody>
      </p:sp>
    </p:spTree>
    <p:extLst>
      <p:ext uri="{BB962C8B-B14F-4D97-AF65-F5344CB8AC3E}">
        <p14:creationId xmlns:p14="http://schemas.microsoft.com/office/powerpoint/2010/main" val="210572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37AAC4-46C5-4630-A8BB-4733311C9F72}" type="slidenum">
              <a:rPr lang="en-US" altLang="en-US"/>
              <a:pPr>
                <a:defRPr/>
              </a:pPr>
              <a:t>‹#›</a:t>
            </a:fld>
            <a:endParaRPr lang="en-US" altLang="en-US"/>
          </a:p>
        </p:txBody>
      </p:sp>
    </p:spTree>
    <p:extLst>
      <p:ext uri="{BB962C8B-B14F-4D97-AF65-F5344CB8AC3E}">
        <p14:creationId xmlns:p14="http://schemas.microsoft.com/office/powerpoint/2010/main" val="9447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7BD900-649E-4CEF-843E-B0FB2BF97429}" type="slidenum">
              <a:rPr lang="en-US" altLang="en-US"/>
              <a:pPr>
                <a:defRPr/>
              </a:pPr>
              <a:t>‹#›</a:t>
            </a:fld>
            <a:endParaRPr lang="en-US" altLang="en-US"/>
          </a:p>
        </p:txBody>
      </p:sp>
    </p:spTree>
    <p:extLst>
      <p:ext uri="{BB962C8B-B14F-4D97-AF65-F5344CB8AC3E}">
        <p14:creationId xmlns:p14="http://schemas.microsoft.com/office/powerpoint/2010/main" val="98785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A2A8EB-3C76-4070-BF9A-44CB4C698759}" type="slidenum">
              <a:rPr lang="en-US" altLang="en-US"/>
              <a:pPr>
                <a:defRPr/>
              </a:pPr>
              <a:t>‹#›</a:t>
            </a:fld>
            <a:endParaRPr lang="en-US" altLang="en-US"/>
          </a:p>
        </p:txBody>
      </p:sp>
    </p:spTree>
    <p:extLst>
      <p:ext uri="{BB962C8B-B14F-4D97-AF65-F5344CB8AC3E}">
        <p14:creationId xmlns:p14="http://schemas.microsoft.com/office/powerpoint/2010/main" val="307028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ABA514-2E97-473B-ADB3-1681F6AEE396}" type="slidenum">
              <a:rPr lang="en-US" altLang="en-US"/>
              <a:pPr>
                <a:defRPr/>
              </a:pPr>
              <a:t>‹#›</a:t>
            </a:fld>
            <a:endParaRPr lang="en-US" altLang="en-US"/>
          </a:p>
        </p:txBody>
      </p:sp>
    </p:spTree>
    <p:extLst>
      <p:ext uri="{BB962C8B-B14F-4D97-AF65-F5344CB8AC3E}">
        <p14:creationId xmlns:p14="http://schemas.microsoft.com/office/powerpoint/2010/main" val="396571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E02A85-D6A1-4473-A76C-16CDA0177515}" type="slidenum">
              <a:rPr lang="en-US" altLang="en-US"/>
              <a:pPr>
                <a:defRPr/>
              </a:pPr>
              <a:t>‹#›</a:t>
            </a:fld>
            <a:endParaRPr lang="en-US" altLang="en-US"/>
          </a:p>
        </p:txBody>
      </p:sp>
    </p:spTree>
    <p:extLst>
      <p:ext uri="{BB962C8B-B14F-4D97-AF65-F5344CB8AC3E}">
        <p14:creationId xmlns:p14="http://schemas.microsoft.com/office/powerpoint/2010/main" val="29990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F1E490-0C0B-49B0-BB34-509FEE13F25D}" type="slidenum">
              <a:rPr lang="en-US" altLang="en-US"/>
              <a:pPr>
                <a:defRPr/>
              </a:pPr>
              <a:t>‹#›</a:t>
            </a:fld>
            <a:endParaRPr lang="en-US" altLang="en-US"/>
          </a:p>
        </p:txBody>
      </p:sp>
    </p:spTree>
    <p:extLst>
      <p:ext uri="{BB962C8B-B14F-4D97-AF65-F5344CB8AC3E}">
        <p14:creationId xmlns:p14="http://schemas.microsoft.com/office/powerpoint/2010/main" val="334774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05CD0A7-9BDA-4BD6-80E7-09E1A15000F4}" type="slidenum">
              <a:rPr lang="en-US" altLang="en-US"/>
              <a:pPr>
                <a:defRPr/>
              </a:pPr>
              <a:t>‹#›</a:t>
            </a:fld>
            <a:endParaRPr lang="en-US" altLang="en-US"/>
          </a:p>
        </p:txBody>
      </p:sp>
    </p:spTree>
    <p:extLst>
      <p:ext uri="{BB962C8B-B14F-4D97-AF65-F5344CB8AC3E}">
        <p14:creationId xmlns:p14="http://schemas.microsoft.com/office/powerpoint/2010/main" val="408843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D72E6C3-119C-42CB-AB6A-C8D31FE97140}" type="slidenum">
              <a:rPr lang="en-US" altLang="en-US"/>
              <a:pPr>
                <a:defRPr/>
              </a:pPr>
              <a:t>‹#›</a:t>
            </a:fld>
            <a:endParaRPr lang="en-US" altLang="en-US"/>
          </a:p>
        </p:txBody>
      </p:sp>
    </p:spTree>
    <p:extLst>
      <p:ext uri="{BB962C8B-B14F-4D97-AF65-F5344CB8AC3E}">
        <p14:creationId xmlns:p14="http://schemas.microsoft.com/office/powerpoint/2010/main" val="274331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D4C253-4780-4129-901B-81A9C63F54F4}" type="slidenum">
              <a:rPr lang="en-US" altLang="en-US"/>
              <a:pPr>
                <a:defRPr/>
              </a:pPr>
              <a:t>‹#›</a:t>
            </a:fld>
            <a:endParaRPr lang="en-US" altLang="en-US"/>
          </a:p>
        </p:txBody>
      </p:sp>
    </p:spTree>
    <p:extLst>
      <p:ext uri="{BB962C8B-B14F-4D97-AF65-F5344CB8AC3E}">
        <p14:creationId xmlns:p14="http://schemas.microsoft.com/office/powerpoint/2010/main" val="224785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542618-AE39-475F-81DA-59EB6FA998A3}" type="slidenum">
              <a:rPr lang="en-US" altLang="en-US"/>
              <a:pPr>
                <a:defRPr/>
              </a:pPr>
              <a:t>‹#›</a:t>
            </a:fld>
            <a:endParaRPr lang="en-US" altLang="en-US"/>
          </a:p>
        </p:txBody>
      </p:sp>
    </p:spTree>
    <p:extLst>
      <p:ext uri="{BB962C8B-B14F-4D97-AF65-F5344CB8AC3E}">
        <p14:creationId xmlns:p14="http://schemas.microsoft.com/office/powerpoint/2010/main" val="44787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13A7103-1018-4E9D-81CE-0E308CFC61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Survival analysis</a:t>
            </a:r>
          </a:p>
        </p:txBody>
      </p:sp>
      <p:sp>
        <p:nvSpPr>
          <p:cNvPr id="3075" name="Rectangle 3"/>
          <p:cNvSpPr>
            <a:spLocks noGrp="1" noChangeArrowheads="1"/>
          </p:cNvSpPr>
          <p:nvPr>
            <p:ph type="subTitle" idx="1"/>
          </p:nvPr>
        </p:nvSpPr>
        <p:spPr/>
        <p:txBody>
          <a:bodyPr/>
          <a:lstStyle/>
          <a:p>
            <a:pPr eaLnBrk="1" hangingPunct="1"/>
            <a:r>
              <a:rPr lang="en-US" altLang="en-US" smtClean="0"/>
              <a:t>Murthi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How to use survival analysis</a:t>
            </a:r>
          </a:p>
        </p:txBody>
      </p:sp>
      <p:sp>
        <p:nvSpPr>
          <p:cNvPr id="12291" name="Content Placeholder 2"/>
          <p:cNvSpPr>
            <a:spLocks noGrp="1"/>
          </p:cNvSpPr>
          <p:nvPr>
            <p:ph idx="1"/>
          </p:nvPr>
        </p:nvSpPr>
        <p:spPr>
          <a:xfrm>
            <a:off x="457200" y="1447800"/>
            <a:ext cx="8229600" cy="5181600"/>
          </a:xfrm>
        </p:spPr>
        <p:txBody>
          <a:bodyPr/>
          <a:lstStyle/>
          <a:p>
            <a:pPr lvl="1" eaLnBrk="1" hangingPunct="1"/>
            <a:r>
              <a:rPr lang="en-US" altLang="en-US" sz="2400" smtClean="0"/>
              <a:t>Time to death </a:t>
            </a:r>
          </a:p>
          <a:p>
            <a:pPr lvl="1" eaLnBrk="1" hangingPunct="1"/>
            <a:r>
              <a:rPr lang="en-US" altLang="en-US" sz="2400" smtClean="0"/>
              <a:t>Time in remission after treatment </a:t>
            </a:r>
          </a:p>
          <a:p>
            <a:pPr lvl="1" eaLnBrk="1" hangingPunct="1"/>
            <a:r>
              <a:rPr lang="en-US" altLang="en-US" sz="2400" smtClean="0"/>
              <a:t>Time before a customer leaves the firm</a:t>
            </a:r>
          </a:p>
          <a:p>
            <a:pPr lvl="1" eaLnBrk="1" hangingPunct="1"/>
            <a:r>
              <a:rPr lang="en-US" altLang="en-US" sz="2400" smtClean="0"/>
              <a:t>Time before an insurance claim is made</a:t>
            </a:r>
          </a:p>
          <a:p>
            <a:pPr lvl="1" eaLnBrk="1" hangingPunct="1"/>
            <a:r>
              <a:rPr lang="en-US" altLang="en-US" sz="2400" smtClean="0"/>
              <a:t>Time before a brand switch is made</a:t>
            </a:r>
          </a:p>
          <a:p>
            <a:pPr lvl="1" eaLnBrk="1" hangingPunct="1"/>
            <a:r>
              <a:rPr lang="en-US" altLang="en-US" sz="2400" smtClean="0"/>
              <a:t>Time before a firm defaults</a:t>
            </a:r>
          </a:p>
          <a:p>
            <a:pPr lvl="1" eaLnBrk="1" hangingPunct="1"/>
            <a:r>
              <a:rPr lang="en-US" altLang="en-US" sz="2400" smtClean="0"/>
              <a:t>Time before a customer churns</a:t>
            </a:r>
          </a:p>
          <a:p>
            <a:pPr lvl="1" eaLnBrk="1" hangingPunct="1"/>
            <a:r>
              <a:rPr lang="en-US" altLang="en-US" sz="2400" smtClean="0"/>
              <a:t>Time to click or purchase on a website</a:t>
            </a:r>
          </a:p>
          <a:p>
            <a:pPr eaLnBrk="1" hangingPunct="1"/>
            <a:r>
              <a:rPr lang="en-US" altLang="en-US" smtClean="0"/>
              <a:t>In all these cases we want to know factors that affect the duration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Survivor Function</a:t>
            </a:r>
          </a:p>
        </p:txBody>
      </p:sp>
      <p:sp>
        <p:nvSpPr>
          <p:cNvPr id="13315" name="Rectangle 3"/>
          <p:cNvSpPr>
            <a:spLocks noGrp="1" noChangeArrowheads="1"/>
          </p:cNvSpPr>
          <p:nvPr>
            <p:ph type="body" idx="1"/>
          </p:nvPr>
        </p:nvSpPr>
        <p:spPr/>
        <p:txBody>
          <a:bodyPr/>
          <a:lstStyle/>
          <a:p>
            <a:pPr eaLnBrk="1" hangingPunct="1"/>
            <a:r>
              <a:rPr lang="en-US" altLang="en-US" sz="2800" smtClean="0"/>
              <a:t>Survivor function, S(t) defines the probability of surviving longer than time </a:t>
            </a:r>
            <a:r>
              <a:rPr lang="en-US" altLang="en-US" sz="2800" i="1" smtClean="0"/>
              <a:t>t</a:t>
            </a:r>
          </a:p>
          <a:p>
            <a:pPr lvl="1" eaLnBrk="1" hangingPunct="1"/>
            <a:r>
              <a:rPr lang="en-US" altLang="en-US" sz="2400" smtClean="0"/>
              <a:t>What is the probability that a person would live to age 90?</a:t>
            </a:r>
          </a:p>
          <a:p>
            <a:pPr lvl="1" eaLnBrk="1" hangingPunct="1"/>
            <a:r>
              <a:rPr lang="en-US" altLang="en-US" sz="2400" smtClean="0"/>
              <a:t>In a sample, count all people who are over 90 years and divide by the sample size to get this probability.</a:t>
            </a:r>
          </a:p>
          <a:p>
            <a:pPr lvl="1" eaLnBrk="1" hangingPunct="1"/>
            <a:endParaRPr lang="en-US" altLang="en-US" sz="2400" smtClean="0"/>
          </a:p>
          <a:p>
            <a:pPr lvl="1" eaLnBrk="1" hangingPunct="1"/>
            <a:r>
              <a:rPr lang="en-US" altLang="en-US" sz="2400" smtClean="0"/>
              <a:t>What is the probability that a customer will stay for 3 years with a firm?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tLang="en-US" smtClean="0"/>
          </a:p>
        </p:txBody>
      </p:sp>
      <p:sp>
        <p:nvSpPr>
          <p:cNvPr id="14339" name="Content Placeholder 2"/>
          <p:cNvSpPr>
            <a:spLocks noGrp="1"/>
          </p:cNvSpPr>
          <p:nvPr>
            <p:ph idx="1"/>
          </p:nvPr>
        </p:nvSpPr>
        <p:spPr/>
        <p:txBody>
          <a:bodyPr/>
          <a:lstStyle/>
          <a:p>
            <a:r>
              <a:rPr lang="en-US" altLang="en-US" sz="2800" smtClean="0"/>
              <a:t>T is considered to be a random variable following a parametric distribution function. </a:t>
            </a:r>
          </a:p>
          <a:p>
            <a:r>
              <a:rPr lang="en-US" altLang="en-US" sz="2800" smtClean="0"/>
              <a:t>The c.d.f. of T is denoted by F(t)= Pr(T</a:t>
            </a:r>
            <a:r>
              <a:rPr lang="en-US" altLang="en-US" sz="2800" smtClean="0">
                <a:latin typeface="Times New Roman" panose="02020603050405020304" pitchFamily="18" charset="0"/>
                <a:cs typeface="Times New Roman" panose="02020603050405020304" pitchFamily="18" charset="0"/>
              </a:rPr>
              <a:t>≤ </a:t>
            </a:r>
            <a:r>
              <a:rPr lang="en-US" altLang="en-US" sz="2800" smtClean="0"/>
              <a:t>t).</a:t>
            </a:r>
          </a:p>
          <a:p>
            <a:r>
              <a:rPr lang="en-US" altLang="en-US" sz="2800" smtClean="0"/>
              <a:t>Survivor function : S(t) = 1-F(t) = Pr (T&gt;t) </a:t>
            </a:r>
          </a:p>
          <a:p>
            <a:r>
              <a:rPr lang="en-US" altLang="en-US" sz="2800" smtClean="0"/>
              <a:t>S(0)=1. and as T increases, S(t) can never increase. It can have a variety of shapes.</a:t>
            </a:r>
          </a:p>
          <a:p>
            <a:endParaRPr lang="en-US" alt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Hazard function</a:t>
            </a:r>
          </a:p>
        </p:txBody>
      </p:sp>
      <p:sp>
        <p:nvSpPr>
          <p:cNvPr id="15363" name="Content Placeholder 2"/>
          <p:cNvSpPr>
            <a:spLocks noGrp="1"/>
          </p:cNvSpPr>
          <p:nvPr>
            <p:ph idx="1"/>
          </p:nvPr>
        </p:nvSpPr>
        <p:spPr/>
        <p:txBody>
          <a:bodyPr/>
          <a:lstStyle/>
          <a:p>
            <a:pPr eaLnBrk="1" hangingPunct="1"/>
            <a:r>
              <a:rPr lang="en-US" altLang="en-US" sz="2800" smtClean="0"/>
              <a:t>Hazard function is the probability that an event will happen in the next instant given that it has not happened until now. </a:t>
            </a:r>
          </a:p>
          <a:p>
            <a:pPr eaLnBrk="1" hangingPunct="1"/>
            <a:r>
              <a:rPr lang="en-US" altLang="en-US" sz="2800" smtClean="0"/>
              <a:t>P(t|t&gt;T) : it is a conditional probability</a:t>
            </a:r>
          </a:p>
          <a:p>
            <a:pPr eaLnBrk="1" hangingPunct="1"/>
            <a:r>
              <a:rPr lang="en-US" altLang="en-US" sz="2800" smtClean="0"/>
              <a:t>If a person survives until age 90, what is the chance that something will happen in the next period?</a:t>
            </a:r>
          </a:p>
          <a:p>
            <a:pPr eaLnBrk="1" hangingPunct="1"/>
            <a:r>
              <a:rPr lang="en-US" altLang="en-US" sz="2800" smtClean="0"/>
              <a:t>Take a sample of 90 years olds, count all people who passed away in the next time period (e.g., a week)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Hazard function</a:t>
            </a:r>
          </a:p>
        </p:txBody>
      </p:sp>
      <p:sp>
        <p:nvSpPr>
          <p:cNvPr id="8195" name="Content Placeholder 2"/>
          <p:cNvSpPr>
            <a:spLocks noGrp="1"/>
          </p:cNvSpPr>
          <p:nvPr>
            <p:ph idx="1"/>
          </p:nvPr>
        </p:nvSpPr>
        <p:spPr>
          <a:xfrm>
            <a:off x="457200" y="1295400"/>
            <a:ext cx="8229600" cy="5334000"/>
          </a:xfrm>
        </p:spPr>
        <p:txBody>
          <a:bodyPr/>
          <a:lstStyle/>
          <a:p>
            <a:pPr eaLnBrk="1" hangingPunct="1">
              <a:defRPr/>
            </a:pPr>
            <a:r>
              <a:rPr lang="en-US" sz="2400" dirty="0" smtClean="0"/>
              <a:t>h(t</a:t>
            </a:r>
            <a:r>
              <a:rPr lang="en-US" sz="2400" dirty="0"/>
              <a:t>) = </a:t>
            </a:r>
            <a:r>
              <a:rPr lang="en-US" sz="2400" dirty="0" err="1"/>
              <a:t>lim</a:t>
            </a:r>
            <a:r>
              <a:rPr lang="en-US" sz="2400" baseline="-25000" dirty="0" err="1"/>
              <a:t>Δt</a:t>
            </a:r>
            <a:r>
              <a:rPr lang="en-US" sz="2400" baseline="-25000" dirty="0"/>
              <a:t> -&gt; 0</a:t>
            </a:r>
            <a:r>
              <a:rPr lang="en-US" sz="2400" dirty="0"/>
              <a:t> </a:t>
            </a:r>
            <a:r>
              <a:rPr lang="en-US" sz="2400" dirty="0" err="1" smtClean="0"/>
              <a:t>Pr</a:t>
            </a:r>
            <a:r>
              <a:rPr lang="en-US" sz="2400" dirty="0" smtClean="0"/>
              <a:t>[t </a:t>
            </a:r>
            <a:r>
              <a:rPr lang="en-US" sz="2400" dirty="0" smtClean="0">
                <a:latin typeface="Times New Roman"/>
                <a:cs typeface="Times New Roman"/>
              </a:rPr>
              <a:t>≤ </a:t>
            </a:r>
            <a:r>
              <a:rPr lang="en-US" sz="2400" dirty="0" smtClean="0"/>
              <a:t>T&lt; </a:t>
            </a:r>
            <a:r>
              <a:rPr lang="en-US" sz="2400" dirty="0" err="1" smtClean="0"/>
              <a:t>t+Δt</a:t>
            </a:r>
            <a:r>
              <a:rPr lang="en-US" sz="2400" dirty="0" smtClean="0"/>
              <a:t> </a:t>
            </a:r>
            <a:r>
              <a:rPr lang="en-US" sz="2400" dirty="0"/>
              <a:t>| T&gt;t] / </a:t>
            </a:r>
            <a:r>
              <a:rPr lang="en-US" sz="2400" dirty="0" err="1" smtClean="0"/>
              <a:t>Δt</a:t>
            </a:r>
            <a:endParaRPr lang="en-US" sz="2400" dirty="0" smtClean="0"/>
          </a:p>
          <a:p>
            <a:pPr eaLnBrk="1" hangingPunct="1">
              <a:defRPr/>
            </a:pPr>
            <a:r>
              <a:rPr lang="en-US" sz="2400" dirty="0"/>
              <a:t>h(t) is the probability conditional on individual surviving to time t (T&gt;t).</a:t>
            </a:r>
          </a:p>
          <a:p>
            <a:pPr eaLnBrk="1" hangingPunct="1">
              <a:defRPr/>
            </a:pPr>
            <a:r>
              <a:rPr lang="en-US" sz="2400" dirty="0"/>
              <a:t>f(t) = </a:t>
            </a:r>
            <a:r>
              <a:rPr lang="en-US" sz="2400" dirty="0" err="1"/>
              <a:t>lim</a:t>
            </a:r>
            <a:r>
              <a:rPr lang="en-US" sz="2400" baseline="-25000" dirty="0" err="1"/>
              <a:t>Δt</a:t>
            </a:r>
            <a:r>
              <a:rPr lang="en-US" sz="2400" baseline="-25000" dirty="0"/>
              <a:t> -&gt; 0</a:t>
            </a:r>
            <a:r>
              <a:rPr lang="en-US" sz="2400" dirty="0"/>
              <a:t> </a:t>
            </a:r>
            <a:r>
              <a:rPr lang="en-US" sz="2400" dirty="0" err="1"/>
              <a:t>Pr</a:t>
            </a:r>
            <a:r>
              <a:rPr lang="en-US" sz="2400" dirty="0"/>
              <a:t>[t&lt;=T&lt;</a:t>
            </a:r>
            <a:r>
              <a:rPr lang="en-US" sz="2400" dirty="0" err="1"/>
              <a:t>t+Δt</a:t>
            </a:r>
            <a:r>
              <a:rPr lang="en-US" sz="2400" dirty="0"/>
              <a:t>] / </a:t>
            </a:r>
            <a:r>
              <a:rPr lang="en-US" sz="2400" dirty="0" err="1"/>
              <a:t>Δt</a:t>
            </a:r>
            <a:endParaRPr lang="en-US" sz="2400" dirty="0"/>
          </a:p>
          <a:p>
            <a:pPr eaLnBrk="1" hangingPunct="1">
              <a:defRPr/>
            </a:pPr>
            <a:r>
              <a:rPr lang="en-US" sz="2400" dirty="0"/>
              <a:t>h(t) = f(t) / S(t) = f(t) / [1-F(t)]</a:t>
            </a:r>
          </a:p>
          <a:p>
            <a:pPr eaLnBrk="1" hangingPunct="1">
              <a:defRPr/>
            </a:pPr>
            <a:r>
              <a:rPr lang="en-US" sz="2400" dirty="0"/>
              <a:t>S(t) = </a:t>
            </a:r>
            <a:r>
              <a:rPr lang="en-US" sz="2400" dirty="0" err="1"/>
              <a:t>exp</a:t>
            </a:r>
            <a:r>
              <a:rPr lang="en-US" sz="2400" dirty="0"/>
              <a:t>{- ʃ</a:t>
            </a:r>
            <a:r>
              <a:rPr lang="en-US" sz="2400" baseline="-25000" dirty="0"/>
              <a:t>0</a:t>
            </a:r>
            <a:r>
              <a:rPr lang="en-US" sz="2400" baseline="30000" dirty="0"/>
              <a:t>t</a:t>
            </a:r>
            <a:r>
              <a:rPr lang="en-US" sz="2400" dirty="0"/>
              <a:t> h(u) du</a:t>
            </a:r>
            <a:r>
              <a:rPr lang="en-US" sz="2400" dirty="0" smtClean="0"/>
              <a:t>}</a:t>
            </a:r>
          </a:p>
          <a:p>
            <a:pPr marL="0" indent="0" eaLnBrk="1" hangingPunct="1">
              <a:buFontTx/>
              <a:buNone/>
              <a:defRPr/>
            </a:pPr>
            <a:endParaRPr lang="en-US" sz="2400" dirty="0"/>
          </a:p>
          <a:p>
            <a:pPr eaLnBrk="1" hangingPunct="1">
              <a:defRPr/>
            </a:pPr>
            <a:r>
              <a:rPr lang="en-US" sz="2400" dirty="0"/>
              <a:t>Note : hazard function is not strictly a probability as it can be greater than 1.0 but it has lower bound at 0.</a:t>
            </a:r>
          </a:p>
          <a:p>
            <a:pPr eaLnBrk="1" hangingPunct="1">
              <a:defRPr/>
            </a:pPr>
            <a:r>
              <a:rPr lang="en-US" sz="2400" dirty="0" smtClean="0"/>
              <a:t>Survivor and hazard functions can be converted between each other</a:t>
            </a:r>
          </a:p>
          <a:p>
            <a:pPr eaLnBrk="1" hangingPunct="1">
              <a:defRPr/>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smtClean="0"/>
          </a:p>
        </p:txBody>
      </p:sp>
      <p:sp>
        <p:nvSpPr>
          <p:cNvPr id="17411" name="Content Placeholder 2"/>
          <p:cNvSpPr>
            <a:spLocks noGrp="1"/>
          </p:cNvSpPr>
          <p:nvPr>
            <p:ph idx="1"/>
          </p:nvPr>
        </p:nvSpPr>
        <p:spPr/>
        <p:txBody>
          <a:bodyPr/>
          <a:lstStyle/>
          <a:p>
            <a:r>
              <a:rPr lang="en-US" altLang="en-US" sz="2400" smtClean="0"/>
              <a:t>Hazard function can also be interpreted as the number of events in a given interval of time. </a:t>
            </a:r>
          </a:p>
          <a:p>
            <a:r>
              <a:rPr lang="en-US" altLang="en-US" sz="2400" smtClean="0"/>
              <a:t>Suppose the hazard for getting influenza at some point of time (measured in months) is 0.015, </a:t>
            </a:r>
          </a:p>
          <a:p>
            <a:r>
              <a:rPr lang="en-US" altLang="en-US" sz="2400" smtClean="0"/>
              <a:t>it means that it will take 1/0.015 months or 66.66 months before I can expect to get the flu. </a:t>
            </a:r>
          </a:p>
          <a:p>
            <a:r>
              <a:rPr lang="en-US" altLang="en-US" sz="2400" smtClean="0"/>
              <a:t>If my hazard for death is 0.011 per year then I can expect to live to 90.9 years. </a:t>
            </a:r>
          </a:p>
          <a:p>
            <a:r>
              <a:rPr lang="en-US" altLang="en-US" sz="2400" smtClean="0"/>
              <a:t>I am assuming in the above calculation that the hazard rate remains constant over time, which it may not.</a:t>
            </a:r>
          </a:p>
          <a:p>
            <a:endParaRPr lang="en-US"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latin typeface="Calibri" panose="020F0502020204030204" pitchFamily="34" charset="0"/>
                <a:ea typeface="Calibri" panose="020F0502020204030204" pitchFamily="34" charset="0"/>
                <a:cs typeface="Times New Roman" panose="02020603050405020304" pitchFamily="18" charset="0"/>
              </a:rPr>
              <a:t>Constant hazard over time model</a:t>
            </a:r>
            <a:endParaRPr lang="en-US" altLang="en-US" smtClean="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defRPr/>
            </a:pPr>
            <a:r>
              <a:rPr lang="en-US" sz="2400" dirty="0" smtClean="0"/>
              <a:t>log </a:t>
            </a:r>
            <a:r>
              <a:rPr lang="en-US" sz="2400" dirty="0"/>
              <a:t>h(t) = a </a:t>
            </a:r>
            <a:endParaRPr lang="en-US" sz="2400" dirty="0" smtClean="0"/>
          </a:p>
          <a:p>
            <a:pPr>
              <a:defRPr/>
            </a:pPr>
            <a:r>
              <a:rPr lang="en-US" sz="2400" dirty="0" smtClean="0"/>
              <a:t>=&gt; </a:t>
            </a:r>
            <a:r>
              <a:rPr lang="en-US" sz="2400" dirty="0"/>
              <a:t>S(t) = </a:t>
            </a:r>
            <a:r>
              <a:rPr lang="en-US" sz="2400" dirty="0" err="1"/>
              <a:t>exp</a:t>
            </a:r>
            <a:r>
              <a:rPr lang="en-US" sz="2400" dirty="0"/>
              <a:t>(-at) </a:t>
            </a:r>
            <a:endParaRPr lang="en-US" sz="2400" dirty="0" smtClean="0"/>
          </a:p>
          <a:p>
            <a:pPr>
              <a:defRPr/>
            </a:pPr>
            <a:r>
              <a:rPr lang="en-US" sz="2400" dirty="0" smtClean="0"/>
              <a:t>=&gt; </a:t>
            </a:r>
            <a:r>
              <a:rPr lang="en-US" sz="2400" dirty="0"/>
              <a:t>f(t) = </a:t>
            </a:r>
            <a:r>
              <a:rPr lang="en-US" sz="2400" dirty="0" err="1"/>
              <a:t>a.exp</a:t>
            </a:r>
            <a:r>
              <a:rPr lang="en-US" sz="2400" dirty="0"/>
              <a:t>(-at</a:t>
            </a:r>
            <a:r>
              <a:rPr lang="en-US" sz="2400" dirty="0" smtClean="0"/>
              <a:t>)</a:t>
            </a:r>
          </a:p>
          <a:p>
            <a:pPr>
              <a:defRPr/>
            </a:pPr>
            <a:r>
              <a:rPr lang="en-US" sz="2400" dirty="0" err="1"/>
              <a:t>pdf</a:t>
            </a:r>
            <a:r>
              <a:rPr lang="en-US" sz="2400" dirty="0"/>
              <a:t> is an exponential distribution of time </a:t>
            </a:r>
            <a:endParaRPr lang="en-US" sz="2400" dirty="0" smtClean="0"/>
          </a:p>
          <a:p>
            <a:pPr marL="0" indent="0">
              <a:buFontTx/>
              <a:buNone/>
              <a:defRPr/>
            </a:pPr>
            <a:endParaRPr lang="en-US" sz="2400" dirty="0"/>
          </a:p>
          <a:p>
            <a:pPr>
              <a:defRPr/>
            </a:pPr>
            <a:r>
              <a:rPr lang="en-US" sz="2400" dirty="0"/>
              <a:t>log h(t) = a + </a:t>
            </a:r>
            <a:r>
              <a:rPr lang="en-US" sz="2400" dirty="0" err="1"/>
              <a:t>bt</a:t>
            </a:r>
            <a:endParaRPr lang="en-US" sz="2400" dirty="0"/>
          </a:p>
          <a:p>
            <a:pPr>
              <a:defRPr/>
            </a:pPr>
            <a:r>
              <a:rPr lang="en-US" sz="2400" dirty="0"/>
              <a:t>This implies that time has a </a:t>
            </a:r>
            <a:r>
              <a:rPr lang="en-US" sz="2400" dirty="0" err="1"/>
              <a:t>Gompertz</a:t>
            </a:r>
            <a:r>
              <a:rPr lang="en-US" sz="2400" dirty="0"/>
              <a:t> distribution </a:t>
            </a:r>
            <a:endParaRPr lang="en-US" sz="2400" dirty="0" smtClean="0"/>
          </a:p>
          <a:p>
            <a:pPr>
              <a:defRPr/>
            </a:pPr>
            <a:endParaRPr lang="en-US" sz="2400" dirty="0"/>
          </a:p>
          <a:p>
            <a:pPr>
              <a:defRPr/>
            </a:pPr>
            <a:r>
              <a:rPr lang="en-US" sz="2400" dirty="0"/>
              <a:t>log h(t) = a + b log(t)</a:t>
            </a:r>
          </a:p>
          <a:p>
            <a:pPr>
              <a:defRPr/>
            </a:pPr>
            <a:r>
              <a:rPr lang="en-US" sz="2400" dirty="0"/>
              <a:t>time has a </a:t>
            </a:r>
            <a:r>
              <a:rPr lang="en-US" sz="2400" dirty="0" err="1"/>
              <a:t>Weibull</a:t>
            </a:r>
            <a:r>
              <a:rPr lang="en-US" sz="2400" dirty="0"/>
              <a:t>  distribution</a:t>
            </a:r>
          </a:p>
          <a:p>
            <a:pPr>
              <a:defRPr/>
            </a:pPr>
            <a:endParaRPr lang="en-US" sz="2400" dirty="0"/>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457200"/>
            <a:ext cx="8226425" cy="977900"/>
          </a:xfrm>
        </p:spPr>
        <p:txBody>
          <a:bodyPr/>
          <a:lstStyle/>
          <a:p>
            <a:pPr eaLnBrk="1" hangingPunct="1">
              <a:defRPr/>
            </a:pPr>
            <a:r>
              <a:rPr lang="en-US" sz="3600" dirty="0" err="1" smtClean="0">
                <a:latin typeface="+mn-lt"/>
              </a:rPr>
              <a:t>Univariate</a:t>
            </a:r>
            <a:r>
              <a:rPr lang="en-US" sz="3600" dirty="0" smtClean="0">
                <a:latin typeface="+mn-lt"/>
              </a:rPr>
              <a:t> method: Kaplan-Meier survival curves</a:t>
            </a:r>
          </a:p>
        </p:txBody>
      </p:sp>
      <p:sp>
        <p:nvSpPr>
          <p:cNvPr id="19459" name="Rectangle 3"/>
          <p:cNvSpPr>
            <a:spLocks noGrp="1" noChangeArrowheads="1"/>
          </p:cNvSpPr>
          <p:nvPr>
            <p:ph type="body" idx="1"/>
          </p:nvPr>
        </p:nvSpPr>
        <p:spPr>
          <a:xfrm>
            <a:off x="457200" y="1447800"/>
            <a:ext cx="8226425" cy="4584700"/>
          </a:xfrm>
        </p:spPr>
        <p:txBody>
          <a:bodyPr/>
          <a:lstStyle/>
          <a:p>
            <a:pPr eaLnBrk="1" hangingPunct="1"/>
            <a:r>
              <a:rPr lang="en-US" altLang="en-US" sz="2800" smtClean="0"/>
              <a:t>Generates the characteristic “stair step” survival curves</a:t>
            </a:r>
          </a:p>
          <a:p>
            <a:pPr eaLnBrk="1" hangingPunct="1"/>
            <a:r>
              <a:rPr lang="en-US" altLang="en-US" sz="2800" smtClean="0"/>
              <a:t>Does </a:t>
            </a:r>
            <a:r>
              <a:rPr lang="en-US" altLang="en-US" sz="2800" b="1" smtClean="0"/>
              <a:t>not</a:t>
            </a:r>
            <a:r>
              <a:rPr lang="en-US" altLang="en-US" sz="2800" smtClean="0"/>
              <a:t> account for confounding or effect modification by other covariates</a:t>
            </a:r>
          </a:p>
          <a:p>
            <a:pPr eaLnBrk="1" hangingPunct="1"/>
            <a:endParaRPr lang="en-US" altLang="en-US" smtClean="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SAS</a:t>
            </a:r>
          </a:p>
        </p:txBody>
      </p:sp>
      <p:sp>
        <p:nvSpPr>
          <p:cNvPr id="9219" name="Content Placeholder 2"/>
          <p:cNvSpPr>
            <a:spLocks noGrp="1"/>
          </p:cNvSpPr>
          <p:nvPr>
            <p:ph idx="1"/>
          </p:nvPr>
        </p:nvSpPr>
        <p:spPr/>
        <p:txBody>
          <a:bodyPr/>
          <a:lstStyle/>
          <a:p>
            <a:pPr eaLnBrk="1" hangingPunct="1">
              <a:defRPr/>
            </a:pPr>
            <a:r>
              <a:rPr lang="en-US" sz="2400" dirty="0" smtClean="0"/>
              <a:t>PROC LIFETEST </a:t>
            </a:r>
            <a:r>
              <a:rPr lang="en-US" sz="2400" dirty="0"/>
              <a:t>uses Kaplan Meier (KM) method for small datasets and life-table method for large datasets.</a:t>
            </a:r>
            <a:endParaRPr lang="en-US" sz="2400" dirty="0" smtClean="0"/>
          </a:p>
          <a:p>
            <a:pPr eaLnBrk="1" hangingPunct="1">
              <a:defRPr/>
            </a:pPr>
            <a:r>
              <a:rPr lang="en-US" sz="2400" dirty="0" smtClean="0"/>
              <a:t>to compute and plot the estimate of the distribution of the survival time.</a:t>
            </a:r>
          </a:p>
          <a:p>
            <a:pPr eaLnBrk="1" hangingPunct="1">
              <a:defRPr/>
            </a:pPr>
            <a:r>
              <a:rPr lang="en-US" sz="2400" dirty="0"/>
              <a:t>Produces life tables and graphs of survival curves </a:t>
            </a:r>
            <a:endParaRPr lang="en-US" sz="2400" dirty="0" smtClean="0"/>
          </a:p>
          <a:p>
            <a:pPr eaLnBrk="1" hangingPunct="1">
              <a:defRPr/>
            </a:pPr>
            <a:r>
              <a:rPr lang="en-US" sz="2400" dirty="0" smtClean="0"/>
              <a:t>For example, you want to compare the survival experiences of patients who receive different treatments for their disease.</a:t>
            </a:r>
          </a:p>
          <a:p>
            <a:pPr marL="0" indent="0">
              <a:buFontTx/>
              <a:buNone/>
              <a:defRPr/>
            </a:pPr>
            <a:endParaRPr lang="en-US" sz="2000" dirty="0" smtClean="0"/>
          </a:p>
          <a:p>
            <a:pPr marL="0" indent="0">
              <a:buFontTx/>
              <a:buNone/>
              <a:defRPr/>
            </a:pPr>
            <a:r>
              <a:rPr lang="en-US" sz="2400" dirty="0" err="1" smtClean="0"/>
              <a:t>Proc</a:t>
            </a:r>
            <a:r>
              <a:rPr lang="en-US" sz="2400" dirty="0" smtClean="0"/>
              <a:t> </a:t>
            </a:r>
            <a:r>
              <a:rPr lang="en-US" sz="2400" dirty="0" err="1"/>
              <a:t>lifetest</a:t>
            </a:r>
            <a:r>
              <a:rPr lang="en-US" sz="2400" dirty="0"/>
              <a:t> data=</a:t>
            </a:r>
            <a:r>
              <a:rPr lang="en-US" sz="2400" dirty="0" err="1"/>
              <a:t>myel</a:t>
            </a:r>
            <a:r>
              <a:rPr lang="en-US" sz="2400" dirty="0"/>
              <a:t>;</a:t>
            </a:r>
          </a:p>
          <a:p>
            <a:pPr marL="0" indent="0">
              <a:buFontTx/>
              <a:buNone/>
              <a:defRPr/>
            </a:pPr>
            <a:r>
              <a:rPr lang="en-US" sz="2400" dirty="0"/>
              <a:t>time </a:t>
            </a:r>
            <a:r>
              <a:rPr lang="en-US" sz="2400" dirty="0" err="1"/>
              <a:t>dur</a:t>
            </a:r>
            <a:r>
              <a:rPr lang="en-US" sz="2400" dirty="0"/>
              <a:t>*status(0);</a:t>
            </a:r>
          </a:p>
          <a:p>
            <a:pPr marL="0" indent="0">
              <a:buFontTx/>
              <a:buNone/>
              <a:defRPr/>
            </a:pPr>
            <a:r>
              <a:rPr lang="en-US" sz="2400" dirty="0"/>
              <a:t>run;</a:t>
            </a:r>
          </a:p>
          <a:p>
            <a:pPr eaLnBrk="1" hangingPunct="1">
              <a:defRPr/>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sz="2400" dirty="0"/>
              <a:t>Plots</a:t>
            </a:r>
          </a:p>
          <a:p>
            <a:pPr marL="0" indent="0">
              <a:buFontTx/>
              <a:buNone/>
              <a:defRPr/>
            </a:pPr>
            <a:r>
              <a:rPr lang="en-US" sz="2000" dirty="0" err="1"/>
              <a:t>proc</a:t>
            </a:r>
            <a:r>
              <a:rPr lang="en-US" sz="2000" dirty="0"/>
              <a:t> </a:t>
            </a:r>
            <a:r>
              <a:rPr lang="en-US" sz="2000" dirty="0" err="1"/>
              <a:t>lifetest</a:t>
            </a:r>
            <a:r>
              <a:rPr lang="en-US" sz="2000" dirty="0"/>
              <a:t> data=</a:t>
            </a:r>
            <a:r>
              <a:rPr lang="en-US" sz="2000" dirty="0" err="1"/>
              <a:t>myel</a:t>
            </a:r>
            <a:r>
              <a:rPr lang="en-US" sz="2000" dirty="0"/>
              <a:t> plots=(s) graphics </a:t>
            </a:r>
            <a:r>
              <a:rPr lang="en-US" sz="2000" dirty="0" err="1"/>
              <a:t>outsurv</a:t>
            </a:r>
            <a:r>
              <a:rPr lang="en-US" sz="2000" dirty="0"/>
              <a:t>=a;</a:t>
            </a:r>
          </a:p>
          <a:p>
            <a:pPr marL="0" indent="0">
              <a:buFontTx/>
              <a:buNone/>
              <a:defRPr/>
            </a:pPr>
            <a:r>
              <a:rPr lang="en-US" sz="2000" dirty="0"/>
              <a:t>time </a:t>
            </a:r>
            <a:r>
              <a:rPr lang="en-US" sz="2000" dirty="0" err="1"/>
              <a:t>dur</a:t>
            </a:r>
            <a:r>
              <a:rPr lang="en-US" sz="2000" dirty="0"/>
              <a:t>*status(0);</a:t>
            </a:r>
          </a:p>
          <a:p>
            <a:pPr marL="0" indent="0">
              <a:buFontTx/>
              <a:buNone/>
              <a:defRPr/>
            </a:pPr>
            <a:r>
              <a:rPr lang="en-US" sz="2000" dirty="0"/>
              <a:t>symbol1 v=none;</a:t>
            </a:r>
          </a:p>
          <a:p>
            <a:pPr marL="0" indent="0">
              <a:buFontTx/>
              <a:buNone/>
              <a:defRPr/>
            </a:pPr>
            <a:r>
              <a:rPr lang="en-US" sz="2000" dirty="0"/>
              <a:t>run;</a:t>
            </a:r>
          </a:p>
          <a:p>
            <a:pPr marL="0" indent="0">
              <a:buFontTx/>
              <a:buNone/>
              <a:defRPr/>
            </a:pPr>
            <a:endParaRPr lang="en-US" sz="2000" dirty="0"/>
          </a:p>
          <a:p>
            <a:pPr>
              <a:defRPr/>
            </a:pPr>
            <a:r>
              <a:rPr lang="en-US" sz="2400" dirty="0"/>
              <a:t>Testing differences</a:t>
            </a:r>
          </a:p>
          <a:p>
            <a:pPr marL="0" indent="0">
              <a:buFontTx/>
              <a:buNone/>
              <a:defRPr/>
            </a:pPr>
            <a:r>
              <a:rPr lang="en-US" sz="2000" dirty="0" err="1"/>
              <a:t>proc</a:t>
            </a:r>
            <a:r>
              <a:rPr lang="en-US" sz="2000" dirty="0"/>
              <a:t> </a:t>
            </a:r>
            <a:r>
              <a:rPr lang="en-US" sz="2000" dirty="0" err="1"/>
              <a:t>lifetest</a:t>
            </a:r>
            <a:r>
              <a:rPr lang="en-US" sz="2000" dirty="0"/>
              <a:t> data=</a:t>
            </a:r>
            <a:r>
              <a:rPr lang="en-US" sz="2000" dirty="0" err="1"/>
              <a:t>myel</a:t>
            </a:r>
            <a:r>
              <a:rPr lang="en-US" sz="2000" dirty="0"/>
              <a:t> plots=(s) graphics </a:t>
            </a:r>
            <a:r>
              <a:rPr lang="en-US" sz="2000" dirty="0" err="1"/>
              <a:t>outsurv</a:t>
            </a:r>
            <a:r>
              <a:rPr lang="en-US" sz="2000" dirty="0"/>
              <a:t>=a;</a:t>
            </a:r>
          </a:p>
          <a:p>
            <a:pPr marL="0" indent="0">
              <a:buFontTx/>
              <a:buNone/>
              <a:defRPr/>
            </a:pPr>
            <a:r>
              <a:rPr lang="en-US" sz="2000" dirty="0"/>
              <a:t>time </a:t>
            </a:r>
            <a:r>
              <a:rPr lang="en-US" sz="2000" dirty="0" err="1"/>
              <a:t>dur</a:t>
            </a:r>
            <a:r>
              <a:rPr lang="en-US" sz="2000" dirty="0"/>
              <a:t>*status(0);</a:t>
            </a:r>
          </a:p>
          <a:p>
            <a:pPr marL="0" indent="0">
              <a:buFontTx/>
              <a:buNone/>
              <a:defRPr/>
            </a:pPr>
            <a:r>
              <a:rPr lang="en-US" sz="2000" dirty="0"/>
              <a:t>strata treat;</a:t>
            </a:r>
          </a:p>
          <a:p>
            <a:pPr marL="0" indent="0">
              <a:buFontTx/>
              <a:buNone/>
              <a:defRPr/>
            </a:pPr>
            <a:r>
              <a:rPr lang="en-US" sz="2000" dirty="0"/>
              <a:t>symbol1 v=none color=black line=1;</a:t>
            </a:r>
          </a:p>
          <a:p>
            <a:pPr marL="0" indent="0">
              <a:buFontTx/>
              <a:buNone/>
              <a:defRPr/>
            </a:pPr>
            <a:r>
              <a:rPr lang="en-US" sz="2000" dirty="0"/>
              <a:t>symbol2 v=none color=black line=2;</a:t>
            </a:r>
          </a:p>
          <a:p>
            <a:pPr marL="0" indent="0">
              <a:buFontTx/>
              <a:buNone/>
              <a:defRPr/>
            </a:pPr>
            <a:r>
              <a:rPr lang="en-US" sz="2000" dirty="0"/>
              <a:t>run</a:t>
            </a:r>
            <a:r>
              <a:rPr lang="en-US" sz="2000" dirty="0" smtClean="0"/>
              <a: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smtClean="0"/>
              <a:t>What is it?</a:t>
            </a:r>
          </a:p>
        </p:txBody>
      </p:sp>
      <p:sp>
        <p:nvSpPr>
          <p:cNvPr id="3" name="Content Placeholder 2"/>
          <p:cNvSpPr>
            <a:spLocks noGrp="1"/>
          </p:cNvSpPr>
          <p:nvPr>
            <p:ph idx="1"/>
          </p:nvPr>
        </p:nvSpPr>
        <p:spPr>
          <a:xfrm>
            <a:off x="228600" y="1600200"/>
            <a:ext cx="8686800" cy="4525963"/>
          </a:xfrm>
        </p:spPr>
        <p:txBody>
          <a:bodyPr/>
          <a:lstStyle/>
          <a:p>
            <a:pPr marL="0" indent="0">
              <a:buFontTx/>
              <a:buNone/>
              <a:defRPr/>
            </a:pPr>
            <a:r>
              <a:rPr lang="en-US" sz="2800" dirty="0" smtClean="0"/>
              <a:t>Class </a:t>
            </a:r>
            <a:r>
              <a:rPr lang="en-US" sz="2800" dirty="0"/>
              <a:t>of methods for studying the occurrence and timing of events</a:t>
            </a:r>
            <a:endParaRPr lang="en-US" sz="2800" dirty="0" smtClean="0"/>
          </a:p>
          <a:p>
            <a:pPr marL="0" indent="0">
              <a:buFontTx/>
              <a:buNone/>
              <a:defRPr/>
            </a:pPr>
            <a:r>
              <a:rPr lang="en-US" sz="2800" dirty="0" smtClean="0"/>
              <a:t>Also known as </a:t>
            </a:r>
          </a:p>
          <a:p>
            <a:pPr>
              <a:defRPr/>
            </a:pPr>
            <a:r>
              <a:rPr lang="en-US" sz="2800" dirty="0"/>
              <a:t>F</a:t>
            </a:r>
            <a:r>
              <a:rPr lang="en-US" sz="2800" dirty="0" smtClean="0"/>
              <a:t>ailure </a:t>
            </a:r>
            <a:r>
              <a:rPr lang="en-US" sz="2800" dirty="0"/>
              <a:t>time analysis, </a:t>
            </a:r>
            <a:endParaRPr lang="en-US" sz="2800" dirty="0" smtClean="0"/>
          </a:p>
          <a:p>
            <a:pPr>
              <a:defRPr/>
            </a:pPr>
            <a:r>
              <a:rPr lang="en-US" sz="2800" dirty="0"/>
              <a:t>R</a:t>
            </a:r>
            <a:r>
              <a:rPr lang="en-US" sz="2800" dirty="0" smtClean="0"/>
              <a:t>eliability </a:t>
            </a:r>
            <a:r>
              <a:rPr lang="en-US" sz="2800" dirty="0"/>
              <a:t>analysis (in engineering), </a:t>
            </a:r>
            <a:endParaRPr lang="en-US" sz="2800" dirty="0" smtClean="0"/>
          </a:p>
          <a:p>
            <a:pPr>
              <a:defRPr/>
            </a:pPr>
            <a:r>
              <a:rPr lang="en-US" sz="2800" dirty="0"/>
              <a:t>E</a:t>
            </a:r>
            <a:r>
              <a:rPr lang="en-US" sz="2800" dirty="0" smtClean="0"/>
              <a:t>vent </a:t>
            </a:r>
            <a:r>
              <a:rPr lang="en-US" sz="2800" dirty="0"/>
              <a:t>history analysis (in sociology), </a:t>
            </a:r>
            <a:endParaRPr lang="en-US" sz="2800" dirty="0" smtClean="0"/>
          </a:p>
          <a:p>
            <a:pPr>
              <a:defRPr/>
            </a:pPr>
            <a:r>
              <a:rPr lang="en-US" sz="2800" dirty="0"/>
              <a:t>D</a:t>
            </a:r>
            <a:r>
              <a:rPr lang="en-US" sz="2800" dirty="0" smtClean="0"/>
              <a:t>uration </a:t>
            </a:r>
            <a:r>
              <a:rPr lang="en-US" sz="2800" dirty="0"/>
              <a:t>analysis or transition analysis (in </a:t>
            </a:r>
            <a:r>
              <a:rPr lang="en-US" sz="2800" dirty="0" smtClean="0"/>
              <a:t>economics</a:t>
            </a:r>
            <a:r>
              <a:rPr lang="en-US" sz="2800" dirty="0"/>
              <a:t>). </a:t>
            </a:r>
            <a:endParaRPr lang="en-US" sz="2800" dirty="0" smtClean="0"/>
          </a:p>
          <a:p>
            <a:pPr>
              <a:defRPr/>
            </a:pPr>
            <a:r>
              <a:rPr lang="en-US" sz="2800" dirty="0" smtClean="0"/>
              <a:t>It </a:t>
            </a:r>
            <a:r>
              <a:rPr lang="en-US" sz="2800" dirty="0"/>
              <a:t>is used heavily in the insurance industry to set insurance premiums.</a:t>
            </a:r>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sz="2800" dirty="0" err="1" smtClean="0"/>
              <a:t>Lifetable</a:t>
            </a:r>
            <a:r>
              <a:rPr lang="en-US" sz="2800" dirty="0" smtClean="0"/>
              <a:t> method</a:t>
            </a:r>
          </a:p>
          <a:p>
            <a:pPr marL="0" indent="0">
              <a:buFontTx/>
              <a:buNone/>
              <a:defRPr/>
            </a:pPr>
            <a:endParaRPr lang="en-US" sz="2400" dirty="0" smtClean="0"/>
          </a:p>
          <a:p>
            <a:pPr marL="0" indent="0">
              <a:buFontTx/>
              <a:buNone/>
              <a:defRPr/>
            </a:pPr>
            <a:r>
              <a:rPr lang="en-US" sz="2400" dirty="0" err="1" smtClean="0"/>
              <a:t>proc</a:t>
            </a:r>
            <a:r>
              <a:rPr lang="en-US" sz="2400" dirty="0" smtClean="0"/>
              <a:t> </a:t>
            </a:r>
            <a:r>
              <a:rPr lang="en-US" sz="2400" dirty="0" err="1" smtClean="0"/>
              <a:t>lifetest</a:t>
            </a:r>
            <a:r>
              <a:rPr lang="en-US" sz="2400" dirty="0" smtClean="0"/>
              <a:t> data=</a:t>
            </a:r>
            <a:r>
              <a:rPr lang="en-US" sz="2400" dirty="0" err="1" smtClean="0"/>
              <a:t>myel</a:t>
            </a:r>
            <a:r>
              <a:rPr lang="en-US" sz="2400" dirty="0" smtClean="0"/>
              <a:t> plots=(s) graphics </a:t>
            </a:r>
            <a:r>
              <a:rPr lang="en-US" sz="2400" dirty="0" err="1" smtClean="0"/>
              <a:t>outsurv</a:t>
            </a:r>
            <a:r>
              <a:rPr lang="en-US" sz="2400" dirty="0" smtClean="0"/>
              <a:t>=a method=life;</a:t>
            </a:r>
          </a:p>
          <a:p>
            <a:pPr marL="0" indent="0">
              <a:buFontTx/>
              <a:buNone/>
              <a:defRPr/>
            </a:pPr>
            <a:r>
              <a:rPr lang="en-US" sz="2400" dirty="0" smtClean="0"/>
              <a:t>time </a:t>
            </a:r>
            <a:r>
              <a:rPr lang="en-US" sz="2400" dirty="0" err="1" smtClean="0"/>
              <a:t>dur</a:t>
            </a:r>
            <a:r>
              <a:rPr lang="en-US" sz="2400" dirty="0" smtClean="0"/>
              <a:t>*status(0);</a:t>
            </a:r>
          </a:p>
          <a:p>
            <a:pPr marL="0" indent="0">
              <a:buFontTx/>
              <a:buNone/>
              <a:defRPr/>
            </a:pPr>
            <a:r>
              <a:rPr lang="en-US" sz="2400" dirty="0" smtClean="0"/>
              <a:t>strata treat;</a:t>
            </a:r>
          </a:p>
          <a:p>
            <a:pPr marL="0" indent="0">
              <a:buFontTx/>
              <a:buNone/>
              <a:defRPr/>
            </a:pPr>
            <a:r>
              <a:rPr lang="en-US" sz="2400" dirty="0" smtClean="0"/>
              <a:t>symbol1 v=none color=black line=1;</a:t>
            </a:r>
          </a:p>
          <a:p>
            <a:pPr marL="0" indent="0">
              <a:buFontTx/>
              <a:buNone/>
              <a:defRPr/>
            </a:pPr>
            <a:r>
              <a:rPr lang="en-US" sz="2400" dirty="0" smtClean="0"/>
              <a:t>symbol2 v=none color=black line=2;</a:t>
            </a:r>
          </a:p>
          <a:p>
            <a:pPr marL="0" indent="0">
              <a:buFontTx/>
              <a:buNone/>
              <a:defRPr/>
            </a:pPr>
            <a:r>
              <a:rPr lang="en-US" sz="2400" dirty="0" smtClean="0"/>
              <a:t>run;</a:t>
            </a:r>
          </a:p>
          <a:p>
            <a:pPr marL="0" indent="0">
              <a:buFontTx/>
              <a:buNone/>
              <a:defRPr/>
            </a:pPr>
            <a:endParaRPr lang="en-US" sz="2400" dirty="0" smtClean="0"/>
          </a:p>
          <a:p>
            <a:pPr marL="0" indent="0">
              <a:buFontTx/>
              <a:buNone/>
              <a:defRPr/>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1027"/>
          <p:cNvGraphicFramePr>
            <a:graphicFrameLocks noChangeAspect="1"/>
          </p:cNvGraphicFramePr>
          <p:nvPr/>
        </p:nvGraphicFramePr>
        <p:xfrm>
          <a:off x="914400" y="228600"/>
          <a:ext cx="6211888" cy="5715000"/>
        </p:xfrm>
        <a:graphic>
          <a:graphicData uri="http://schemas.openxmlformats.org/presentationml/2006/ole">
            <mc:AlternateContent xmlns:mc="http://schemas.openxmlformats.org/markup-compatibility/2006">
              <mc:Choice xmlns:v="urn:schemas-microsoft-com:vml" Requires="v">
                <p:oleObj spid="_x0000_s23558" name="Picture" r:id="rId3" imgW="3124087" imgH="3066930" progId="Word.Picture.8">
                  <p:embed/>
                </p:oleObj>
              </mc:Choice>
              <mc:Fallback>
                <p:oleObj name="Picture" r:id="rId3" imgW="3124087" imgH="3066930" progId="Word.Picture.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
                        <a:ext cx="6211888" cy="5715000"/>
                      </a:xfrm>
                      <a:prstGeom prst="rect">
                        <a:avLst/>
                      </a:prstGeom>
                      <a:solidFill>
                        <a:srgbClr val="3C8C9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80772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1027"/>
          <p:cNvSpPr>
            <a:spLocks noChangeArrowheads="1"/>
          </p:cNvSpPr>
          <p:nvPr/>
        </p:nvSpPr>
        <p:spPr bwMode="auto">
          <a:xfrm>
            <a:off x="762000" y="457200"/>
            <a:ext cx="743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t>Time to Cardiovascular Adverse Event in VIGOR Trial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z="3200" dirty="0" smtClean="0">
                <a:latin typeface="+mn-lt"/>
              </a:rPr>
              <a:t>Parametric hazard models: </a:t>
            </a:r>
            <a:r>
              <a:rPr lang="en-US" sz="3200" dirty="0" smtClean="0"/>
              <a:t>PROC </a:t>
            </a:r>
            <a:r>
              <a:rPr lang="en-US" sz="3200" dirty="0"/>
              <a:t>LIFEREG</a:t>
            </a:r>
            <a:br>
              <a:rPr lang="en-US" sz="3200" dirty="0"/>
            </a:br>
            <a:endParaRPr lang="en-US" sz="3200" dirty="0" smtClean="0">
              <a:latin typeface="+mn-lt"/>
            </a:endParaRPr>
          </a:p>
        </p:txBody>
      </p:sp>
      <p:sp>
        <p:nvSpPr>
          <p:cNvPr id="13315" name="Rectangle 3"/>
          <p:cNvSpPr>
            <a:spLocks noGrp="1" noChangeArrowheads="1"/>
          </p:cNvSpPr>
          <p:nvPr>
            <p:ph type="body" idx="1"/>
          </p:nvPr>
        </p:nvSpPr>
        <p:spPr>
          <a:xfrm>
            <a:off x="457200" y="1219200"/>
            <a:ext cx="8229600" cy="4906963"/>
          </a:xfrm>
        </p:spPr>
        <p:txBody>
          <a:bodyPr/>
          <a:lstStyle/>
          <a:p>
            <a:pPr>
              <a:defRPr/>
            </a:pPr>
            <a:r>
              <a:rPr lang="en-US" sz="1800" dirty="0" smtClean="0"/>
              <a:t>Log(T</a:t>
            </a:r>
            <a:r>
              <a:rPr lang="en-US" sz="1800" baseline="-25000" dirty="0" smtClean="0"/>
              <a:t>i</a:t>
            </a:r>
            <a:r>
              <a:rPr lang="en-US" sz="1800" dirty="0" smtClean="0"/>
              <a:t>) </a:t>
            </a:r>
            <a:r>
              <a:rPr lang="en-US" sz="1800" dirty="0"/>
              <a:t>= βX</a:t>
            </a:r>
            <a:r>
              <a:rPr lang="en-US" sz="1800" baseline="-25000" dirty="0"/>
              <a:t>i</a:t>
            </a:r>
            <a:r>
              <a:rPr lang="en-US" sz="1800" dirty="0"/>
              <a:t> + </a:t>
            </a:r>
            <a:r>
              <a:rPr lang="en-US" sz="1800" dirty="0" err="1"/>
              <a:t>σε</a:t>
            </a:r>
            <a:r>
              <a:rPr lang="en-US" sz="1800" baseline="-25000" dirty="0" err="1"/>
              <a:t>i</a:t>
            </a:r>
            <a:endParaRPr lang="en-US" sz="1800" dirty="0"/>
          </a:p>
          <a:p>
            <a:pPr>
              <a:defRPr/>
            </a:pPr>
            <a:r>
              <a:rPr lang="en-US" sz="1800" dirty="0" smtClean="0"/>
              <a:t>Log </a:t>
            </a:r>
            <a:r>
              <a:rPr lang="en-US" sz="1800" dirty="0"/>
              <a:t>ensures that predicted values of T are positive.</a:t>
            </a:r>
          </a:p>
          <a:p>
            <a:pPr marL="0" indent="0">
              <a:buFontTx/>
              <a:buNone/>
              <a:defRPr/>
            </a:pPr>
            <a:endParaRPr lang="en-US" sz="1800" dirty="0" smtClean="0"/>
          </a:p>
          <a:p>
            <a:pPr marL="0" indent="0">
              <a:buFontTx/>
              <a:buNone/>
              <a:defRPr/>
            </a:pPr>
            <a:r>
              <a:rPr lang="en-US" sz="1800" dirty="0" smtClean="0"/>
              <a:t>PROC </a:t>
            </a:r>
            <a:r>
              <a:rPr lang="en-US" sz="1800" dirty="0"/>
              <a:t>LIFEREG data =a1 </a:t>
            </a:r>
            <a:r>
              <a:rPr lang="en-US" sz="1800" dirty="0" err="1"/>
              <a:t>outest</a:t>
            </a:r>
            <a:r>
              <a:rPr lang="en-US" sz="1800" dirty="0"/>
              <a:t>=a;</a:t>
            </a:r>
          </a:p>
          <a:p>
            <a:pPr marL="0" indent="0">
              <a:buFontTx/>
              <a:buNone/>
              <a:defRPr/>
            </a:pPr>
            <a:r>
              <a:rPr lang="en-US" sz="1800" dirty="0"/>
              <a:t>model week*arrest(0)=fin age race </a:t>
            </a:r>
            <a:r>
              <a:rPr lang="en-US" sz="1800" dirty="0" err="1"/>
              <a:t>wexp</a:t>
            </a:r>
            <a:r>
              <a:rPr lang="en-US" sz="1800" dirty="0"/>
              <a:t> mar </a:t>
            </a:r>
            <a:r>
              <a:rPr lang="en-US" sz="1800" dirty="0" err="1"/>
              <a:t>paro</a:t>
            </a:r>
            <a:r>
              <a:rPr lang="en-US" sz="1800" dirty="0"/>
              <a:t> </a:t>
            </a:r>
            <a:r>
              <a:rPr lang="en-US" sz="1800" dirty="0" err="1" smtClean="0"/>
              <a:t>prio</a:t>
            </a:r>
            <a:r>
              <a:rPr lang="en-US" sz="1800" dirty="0" smtClean="0"/>
              <a:t> / </a:t>
            </a:r>
            <a:r>
              <a:rPr lang="en-US" sz="1800" dirty="0" err="1" smtClean="0"/>
              <a:t>dist</a:t>
            </a:r>
            <a:r>
              <a:rPr lang="en-US" sz="1800" dirty="0" smtClean="0"/>
              <a:t>=</a:t>
            </a:r>
            <a:r>
              <a:rPr lang="en-US" sz="1800" dirty="0" err="1" smtClean="0"/>
              <a:t>lnormal</a:t>
            </a:r>
            <a:r>
              <a:rPr lang="en-US" sz="1800" dirty="0"/>
              <a:t>;</a:t>
            </a:r>
          </a:p>
          <a:p>
            <a:pPr marL="0" indent="0">
              <a:buFontTx/>
              <a:buNone/>
              <a:defRPr/>
            </a:pPr>
            <a:r>
              <a:rPr lang="en-US" sz="1800" dirty="0"/>
              <a:t>output out=b </a:t>
            </a:r>
            <a:r>
              <a:rPr lang="en-US" sz="1800" dirty="0" err="1"/>
              <a:t>xbeta</a:t>
            </a:r>
            <a:r>
              <a:rPr lang="en-US" sz="1800" dirty="0"/>
              <a:t>=</a:t>
            </a:r>
            <a:r>
              <a:rPr lang="en-US" sz="1800" dirty="0" err="1"/>
              <a:t>lp</a:t>
            </a:r>
            <a:r>
              <a:rPr lang="en-US" sz="1800" dirty="0"/>
              <a:t>;</a:t>
            </a:r>
          </a:p>
          <a:p>
            <a:pPr marL="0" indent="0">
              <a:buFontTx/>
              <a:buNone/>
              <a:defRPr/>
            </a:pPr>
            <a:r>
              <a:rPr lang="en-US" sz="1800" dirty="0"/>
              <a:t>run;</a:t>
            </a:r>
          </a:p>
          <a:p>
            <a:pPr marL="0" indent="0">
              <a:buFontTx/>
              <a:buNone/>
              <a:defRPr/>
            </a:pPr>
            <a:r>
              <a:rPr lang="en-US" sz="1800" dirty="0"/>
              <a:t> </a:t>
            </a:r>
          </a:p>
          <a:p>
            <a:pPr>
              <a:defRPr/>
            </a:pPr>
            <a:r>
              <a:rPr lang="en-US" sz="1800" dirty="0" err="1"/>
              <a:t>exp</a:t>
            </a:r>
            <a:r>
              <a:rPr lang="en-US" sz="1800" dirty="0"/>
              <a:t>(β) gives the ratio of the expected survival times for the two groups if the X variables is binary</a:t>
            </a:r>
            <a:r>
              <a:rPr lang="en-US" sz="1800" dirty="0" smtClean="0"/>
              <a:t>.</a:t>
            </a:r>
          </a:p>
          <a:p>
            <a:pPr>
              <a:defRPr/>
            </a:pPr>
            <a:r>
              <a:rPr lang="en-US" sz="1800" dirty="0" smtClean="0"/>
              <a:t>for a continuous variable, 100(</a:t>
            </a:r>
            <a:r>
              <a:rPr lang="en-US" sz="1800" dirty="0" err="1" smtClean="0"/>
              <a:t>exp</a:t>
            </a:r>
            <a:r>
              <a:rPr lang="en-US" sz="1800" dirty="0" smtClean="0"/>
              <a:t>(β)-1) gives the percent increase in expected survival time for each unit increase in the variable.</a:t>
            </a:r>
          </a:p>
          <a:p>
            <a:pPr>
              <a:defRPr/>
            </a:pPr>
            <a:r>
              <a:rPr lang="en-US" sz="1800" dirty="0" err="1" smtClean="0"/>
              <a:t>Weibull</a:t>
            </a:r>
            <a:r>
              <a:rPr lang="en-US" sz="1800" dirty="0"/>
              <a:t>, exponential, gamma, log-logistic, log-normal distributions are </a:t>
            </a:r>
            <a:r>
              <a:rPr lang="en-US" sz="1800" dirty="0" smtClean="0"/>
              <a:t>available in SAS.</a:t>
            </a:r>
            <a:endParaRPr lang="en-US" sz="1800" dirty="0"/>
          </a:p>
          <a:p>
            <a:pPr>
              <a:defRPr/>
            </a:pPr>
            <a:endParaRPr lang="en-US" sz="1800" dirty="0"/>
          </a:p>
          <a:p>
            <a:pPr eaLnBrk="1" hangingPunct="1">
              <a:buFont typeface="Wingdings" pitchFamily="2" charset="2"/>
              <a:buNone/>
              <a:defRPr/>
            </a:pP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z="3200" dirty="0" smtClean="0">
                <a:latin typeface="+mn-lt"/>
              </a:rPr>
              <a:t>Multivariate methods: </a:t>
            </a:r>
            <a:br>
              <a:rPr lang="en-US" sz="3200" dirty="0" smtClean="0">
                <a:latin typeface="+mn-lt"/>
              </a:rPr>
            </a:br>
            <a:r>
              <a:rPr lang="en-US" sz="3200" dirty="0" smtClean="0">
                <a:latin typeface="+mn-lt"/>
              </a:rPr>
              <a:t>Cox proportional hazards (PH)</a:t>
            </a:r>
          </a:p>
        </p:txBody>
      </p:sp>
      <p:sp>
        <p:nvSpPr>
          <p:cNvPr id="27651" name="Rectangle 3"/>
          <p:cNvSpPr>
            <a:spLocks noGrp="1" noChangeArrowheads="1"/>
          </p:cNvSpPr>
          <p:nvPr>
            <p:ph type="body" idx="1"/>
          </p:nvPr>
        </p:nvSpPr>
        <p:spPr/>
        <p:txBody>
          <a:bodyPr/>
          <a:lstStyle/>
          <a:p>
            <a:pPr eaLnBrk="1" hangingPunct="1"/>
            <a:r>
              <a:rPr lang="en-US" altLang="en-US" sz="2800" smtClean="0"/>
              <a:t>Needed to assess effect of multiple covariates on survival</a:t>
            </a:r>
          </a:p>
          <a:p>
            <a:pPr eaLnBrk="1" hangingPunct="1"/>
            <a:r>
              <a:rPr lang="en-US" altLang="en-US" sz="2800" smtClean="0"/>
              <a:t>Cox-proportional hazards is the most commonly used multivariate survival method</a:t>
            </a:r>
          </a:p>
          <a:p>
            <a:pPr lvl="1" eaLnBrk="1" hangingPunct="1"/>
            <a:r>
              <a:rPr lang="en-US" altLang="en-US" sz="2400" smtClean="0"/>
              <a:t>Easy to implement in SPSS, Stata, or SAS</a:t>
            </a:r>
          </a:p>
          <a:p>
            <a:pPr lvl="1" eaLnBrk="1" hangingPunct="1"/>
            <a:r>
              <a:rPr lang="en-US" altLang="en-US" sz="2400" smtClean="0"/>
              <a:t>Parametric approaches are an alternative, but they require stronger assumptions about h(t).</a:t>
            </a:r>
          </a:p>
          <a:p>
            <a:pPr lvl="1" eaLnBrk="1" hangingPunct="1"/>
            <a:r>
              <a:rPr lang="en-US" altLang="en-US" sz="2400" smtClean="0"/>
              <a:t>Does not require assumption of a distribution for survival function. Hence it is called a semiparametric method.</a:t>
            </a:r>
          </a:p>
          <a:p>
            <a:pPr lvl="1" eaLnBrk="1" hangingPunct="1"/>
            <a:endParaRPr lang="en-US" altLang="en-US" sz="2400" smtClean="0"/>
          </a:p>
          <a:p>
            <a:pPr eaLnBrk="1" hangingPunct="1">
              <a:buFont typeface="Wingdings" panose="05000000000000000000" pitchFamily="2" charset="2"/>
              <a:buNone/>
            </a:pPr>
            <a:endParaRPr lang="en-US" altLang="en-US" smtClean="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200" dirty="0" smtClean="0">
                <a:latin typeface="+mn-lt"/>
              </a:rPr>
              <a:t>Cox proportional hazard model </a:t>
            </a:r>
          </a:p>
        </p:txBody>
      </p:sp>
      <p:sp>
        <p:nvSpPr>
          <p:cNvPr id="28675" name="Rectangle 3"/>
          <p:cNvSpPr>
            <a:spLocks noGrp="1" noChangeArrowheads="1"/>
          </p:cNvSpPr>
          <p:nvPr>
            <p:ph type="body" idx="1"/>
          </p:nvPr>
        </p:nvSpPr>
        <p:spPr/>
        <p:txBody>
          <a:bodyPr/>
          <a:lstStyle/>
          <a:p>
            <a:pPr eaLnBrk="1" hangingPunct="1">
              <a:lnSpc>
                <a:spcPct val="90000"/>
              </a:lnSpc>
            </a:pPr>
            <a:r>
              <a:rPr lang="en-US" altLang="en-US" sz="2600" smtClean="0"/>
              <a:t>Conveniently separates baseline hazard function from covariates</a:t>
            </a:r>
          </a:p>
          <a:p>
            <a:pPr lvl="1" eaLnBrk="1" hangingPunct="1">
              <a:lnSpc>
                <a:spcPct val="90000"/>
              </a:lnSpc>
            </a:pPr>
            <a:r>
              <a:rPr lang="en-US" altLang="en-US" sz="2200" smtClean="0"/>
              <a:t>Baseline hazard function over time h</a:t>
            </a:r>
            <a:r>
              <a:rPr lang="en-US" altLang="en-US" sz="2200" baseline="-25000" smtClean="0"/>
              <a:t>0</a:t>
            </a:r>
            <a:r>
              <a:rPr lang="en-US" altLang="en-US" sz="2200" smtClean="0"/>
              <a:t>(t)</a:t>
            </a:r>
            <a:endParaRPr lang="en-US" altLang="en-US" sz="2200" baseline="-25000" smtClean="0"/>
          </a:p>
          <a:p>
            <a:pPr lvl="1" eaLnBrk="1" hangingPunct="1">
              <a:lnSpc>
                <a:spcPct val="90000"/>
              </a:lnSpc>
            </a:pPr>
            <a:r>
              <a:rPr lang="en-US" altLang="en-US" sz="2200" smtClean="0"/>
              <a:t>Covariates are time independent</a:t>
            </a:r>
          </a:p>
          <a:p>
            <a:pPr eaLnBrk="1" hangingPunct="1">
              <a:lnSpc>
                <a:spcPct val="90000"/>
              </a:lnSpc>
            </a:pPr>
            <a:r>
              <a:rPr lang="en-US" altLang="en-US" sz="2600" smtClean="0"/>
              <a:t>Nonparametric</a:t>
            </a:r>
          </a:p>
          <a:p>
            <a:pPr eaLnBrk="1" hangingPunct="1">
              <a:lnSpc>
                <a:spcPct val="90000"/>
              </a:lnSpc>
            </a:pPr>
            <a:r>
              <a:rPr lang="en-US" altLang="en-US" sz="2600" smtClean="0"/>
              <a:t>Quasi-likelihood function</a:t>
            </a:r>
          </a:p>
        </p:txBody>
      </p:sp>
      <p:sp>
        <p:nvSpPr>
          <p:cNvPr id="2867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28677" name="Object 4"/>
          <p:cNvGraphicFramePr>
            <a:graphicFrameLocks noChangeAspect="1"/>
          </p:cNvGraphicFramePr>
          <p:nvPr/>
        </p:nvGraphicFramePr>
        <p:xfrm>
          <a:off x="5486400" y="2895600"/>
          <a:ext cx="2208213" cy="719138"/>
        </p:xfrm>
        <a:graphic>
          <a:graphicData uri="http://schemas.openxmlformats.org/presentationml/2006/ole">
            <mc:AlternateContent xmlns:mc="http://schemas.openxmlformats.org/markup-compatibility/2006">
              <mc:Choice xmlns:v="urn:schemas-microsoft-com:vml" Requires="v">
                <p:oleObj spid="_x0000_s28681" name="Microsoft Equation 3.0" r:id="rId3" imgW="1257199" imgH="390420" progId="Equation.3">
                  <p:embed/>
                </p:oleObj>
              </mc:Choice>
              <mc:Fallback>
                <p:oleObj name="Microsoft Equation 3.0" r:id="rId3" imgW="1257199" imgH="390420" progId="Equation.3">
                  <p:embed/>
                  <p:pic>
                    <p:nvPicPr>
                      <p:cNvPr id="0" name="Object 4"/>
                      <p:cNvPicPr>
                        <a:picLocks noChangeAspect="1" noChangeArrowheads="1"/>
                      </p:cNvPicPr>
                      <p:nvPr/>
                    </p:nvPicPr>
                    <p:blipFill>
                      <a:blip r:embed="rId4">
                        <a:lum contrast="60000"/>
                        <a:extLst>
                          <a:ext uri="{28A0092B-C50C-407E-A947-70E740481C1C}">
                            <a14:useLocalDpi xmlns:a14="http://schemas.microsoft.com/office/drawing/2010/main" val="0"/>
                          </a:ext>
                        </a:extLst>
                      </a:blip>
                      <a:srcRect/>
                      <a:stretch>
                        <a:fillRect/>
                      </a:stretch>
                    </p:blipFill>
                    <p:spPr bwMode="auto">
                      <a:xfrm>
                        <a:off x="5486400" y="2895600"/>
                        <a:ext cx="2208213" cy="719138"/>
                      </a:xfrm>
                      <a:prstGeom prst="rect">
                        <a:avLst/>
                      </a:prstGeom>
                      <a:solidFill>
                        <a:srgbClr val="3C8C9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z="3200" dirty="0" smtClean="0">
                <a:latin typeface="+mn-lt"/>
              </a:rPr>
              <a:t>Cox proportional hazards model, continued</a:t>
            </a:r>
          </a:p>
        </p:txBody>
      </p:sp>
      <p:sp>
        <p:nvSpPr>
          <p:cNvPr id="29699" name="Rectangle 3"/>
          <p:cNvSpPr>
            <a:spLocks noGrp="1" noChangeArrowheads="1"/>
          </p:cNvSpPr>
          <p:nvPr>
            <p:ph type="body" idx="1"/>
          </p:nvPr>
        </p:nvSpPr>
        <p:spPr/>
        <p:txBody>
          <a:bodyPr/>
          <a:lstStyle/>
          <a:p>
            <a:pPr eaLnBrk="1" hangingPunct="1"/>
            <a:r>
              <a:rPr lang="en-US" altLang="en-US" sz="2800" smtClean="0"/>
              <a:t>Can handle both continuous and categorical predictor variables</a:t>
            </a:r>
          </a:p>
          <a:p>
            <a:pPr eaLnBrk="1" hangingPunct="1"/>
            <a:r>
              <a:rPr lang="en-US" altLang="en-US" sz="2800" smtClean="0"/>
              <a:t>Without knowing baseline hazard h</a:t>
            </a:r>
            <a:r>
              <a:rPr lang="en-US" altLang="en-US" sz="2800" baseline="-25000" smtClean="0"/>
              <a:t>o</a:t>
            </a:r>
            <a:r>
              <a:rPr lang="en-US" altLang="en-US" sz="2800" smtClean="0"/>
              <a:t>(t), can still calculate coefficients for each covariate, and therefore </a:t>
            </a:r>
            <a:r>
              <a:rPr lang="en-US" altLang="en-US" sz="2800" b="1" smtClean="0"/>
              <a:t>hazard ratio</a:t>
            </a:r>
            <a:endParaRPr lang="en-US" altLang="en-US" sz="2800" smtClean="0"/>
          </a:p>
          <a:p>
            <a:pPr eaLnBrk="1" hangingPunct="1"/>
            <a:r>
              <a:rPr lang="en-US" altLang="en-US" sz="2800" smtClean="0"/>
              <a:t>Assumes multiplicative risk—this is the proportional hazard assumption</a:t>
            </a:r>
          </a:p>
          <a:p>
            <a:pPr lvl="1" eaLnBrk="1" hangingPunct="1"/>
            <a:r>
              <a:rPr lang="en-US" altLang="en-US" sz="2400" smtClean="0"/>
              <a:t>Can be compensated in part with interaction terms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z="4000" dirty="0" smtClean="0">
                <a:latin typeface="+mn-lt"/>
              </a:rPr>
              <a:t>Limitations of Cox PH model</a:t>
            </a:r>
          </a:p>
        </p:txBody>
      </p:sp>
      <p:sp>
        <p:nvSpPr>
          <p:cNvPr id="30723" name="Rectangle 3"/>
          <p:cNvSpPr>
            <a:spLocks noGrp="1" noChangeArrowheads="1"/>
          </p:cNvSpPr>
          <p:nvPr>
            <p:ph type="body" idx="1"/>
          </p:nvPr>
        </p:nvSpPr>
        <p:spPr/>
        <p:txBody>
          <a:bodyPr/>
          <a:lstStyle/>
          <a:p>
            <a:pPr eaLnBrk="1" hangingPunct="1"/>
            <a:r>
              <a:rPr lang="en-US" altLang="en-US" sz="2800" smtClean="0"/>
              <a:t>Covariates normally do not vary over time</a:t>
            </a:r>
          </a:p>
          <a:p>
            <a:pPr lvl="1" eaLnBrk="1" hangingPunct="1"/>
            <a:r>
              <a:rPr lang="en-US" altLang="en-US" sz="2400" smtClean="0"/>
              <a:t>True with respect to gender, ethnicity, or congenital condition</a:t>
            </a:r>
          </a:p>
          <a:p>
            <a:pPr lvl="2" eaLnBrk="1" hangingPunct="1"/>
            <a:r>
              <a:rPr lang="en-US" altLang="en-US" sz="2000" smtClean="0"/>
              <a:t>One can program time-dependent variables </a:t>
            </a:r>
          </a:p>
          <a:p>
            <a:pPr lvl="2" eaLnBrk="1" hangingPunct="1"/>
            <a:r>
              <a:rPr lang="en-US" altLang="en-US" sz="2000" smtClean="0"/>
              <a:t>When might you want this?</a:t>
            </a:r>
          </a:p>
          <a:p>
            <a:pPr eaLnBrk="1" hangingPunct="1"/>
            <a:r>
              <a:rPr lang="en-US" altLang="en-US" sz="2800" smtClean="0"/>
              <a:t>Baseline hazard function, h</a:t>
            </a:r>
            <a:r>
              <a:rPr lang="en-US" altLang="en-US" sz="2800" baseline="-25000" smtClean="0"/>
              <a:t>o</a:t>
            </a:r>
            <a:r>
              <a:rPr lang="en-US" altLang="en-US" sz="2800" smtClean="0"/>
              <a:t>(t), is never specified, but Cox PH models known hazard functions</a:t>
            </a:r>
          </a:p>
          <a:p>
            <a:pPr lvl="1" eaLnBrk="1" hangingPunct="1"/>
            <a:r>
              <a:rPr lang="en-US" altLang="en-US" sz="2400" smtClean="0"/>
              <a:t>You can estimate h</a:t>
            </a:r>
            <a:r>
              <a:rPr lang="en-US" altLang="en-US" sz="2400" baseline="-25000" smtClean="0"/>
              <a:t>o</a:t>
            </a:r>
            <a:r>
              <a:rPr lang="en-US" altLang="en-US" sz="2400" smtClean="0"/>
              <a:t>(t) accurately if you need to estimate 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sz="2400" dirty="0" err="1"/>
              <a:t>proc</a:t>
            </a:r>
            <a:r>
              <a:rPr lang="en-US" sz="2400" dirty="0"/>
              <a:t> </a:t>
            </a:r>
            <a:r>
              <a:rPr lang="en-US" sz="2400" dirty="0" err="1"/>
              <a:t>phreg</a:t>
            </a:r>
            <a:r>
              <a:rPr lang="en-US" sz="2400" dirty="0"/>
              <a:t> data=a1;</a:t>
            </a:r>
          </a:p>
          <a:p>
            <a:pPr>
              <a:defRPr/>
            </a:pPr>
            <a:r>
              <a:rPr lang="en-US" sz="2400" dirty="0"/>
              <a:t>model week*arrest(0)= fin age race </a:t>
            </a:r>
            <a:r>
              <a:rPr lang="en-US" sz="2400" dirty="0" err="1"/>
              <a:t>wexp</a:t>
            </a:r>
            <a:r>
              <a:rPr lang="en-US" sz="2400" dirty="0"/>
              <a:t> mar </a:t>
            </a:r>
            <a:r>
              <a:rPr lang="en-US" sz="2400" dirty="0" err="1"/>
              <a:t>paro</a:t>
            </a:r>
            <a:r>
              <a:rPr lang="en-US" sz="2400" dirty="0"/>
              <a:t> </a:t>
            </a:r>
            <a:r>
              <a:rPr lang="en-US" sz="2400" dirty="0" err="1"/>
              <a:t>prio;run</a:t>
            </a:r>
            <a:r>
              <a:rPr lang="en-US" sz="2400" dirty="0"/>
              <a:t>;</a:t>
            </a:r>
          </a:p>
          <a:p>
            <a:pPr marL="0" indent="0">
              <a:buFontTx/>
              <a:buNone/>
              <a:defRPr/>
            </a:pPr>
            <a:endParaRPr lang="en-US" sz="2400" dirty="0"/>
          </a:p>
          <a:p>
            <a:pPr>
              <a:defRPr/>
            </a:pPr>
            <a:r>
              <a:rPr lang="en-US" sz="2400" dirty="0"/>
              <a:t>You will see no intercepts - characteristic of partial likelihood.</a:t>
            </a:r>
          </a:p>
          <a:p>
            <a:pPr>
              <a:defRPr/>
            </a:pPr>
            <a:r>
              <a:rPr lang="en-US" sz="2400" dirty="0"/>
              <a:t>Hazard ratio or risk ratio is </a:t>
            </a:r>
            <a:r>
              <a:rPr lang="en-US" sz="2400" dirty="0" err="1"/>
              <a:t>exp</a:t>
            </a:r>
            <a:r>
              <a:rPr lang="en-US" sz="2400" dirty="0"/>
              <a:t>(β).</a:t>
            </a:r>
          </a:p>
          <a:p>
            <a:pPr>
              <a:defRPr/>
            </a:pPr>
            <a:r>
              <a:rPr lang="en-US" sz="2400" dirty="0"/>
              <a:t>100(</a:t>
            </a:r>
            <a:r>
              <a:rPr lang="en-US" sz="2400" dirty="0" err="1"/>
              <a:t>exp</a:t>
            </a:r>
            <a:r>
              <a:rPr lang="en-US" sz="2400" dirty="0"/>
              <a:t>(β)-1) is the percentage change in hazard of </a:t>
            </a:r>
            <a:r>
              <a:rPr lang="en-US" sz="2400" dirty="0" smtClean="0"/>
              <a:t>arrest due to a unit change in X variable.</a:t>
            </a:r>
            <a:endParaRPr lang="en-US" sz="2400" dirty="0"/>
          </a:p>
          <a:p>
            <a:pPr marL="0" indent="0">
              <a:buFontTx/>
              <a:buNone/>
              <a:defRPr/>
            </a:pPr>
            <a:endParaRPr lang="en-US" sz="2400" dirty="0"/>
          </a:p>
          <a:p>
            <a:pPr>
              <a:defRPr/>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3200" smtClean="0"/>
              <a:t>Differences between LIFEREG and PHREG</a:t>
            </a:r>
          </a:p>
        </p:txBody>
      </p:sp>
      <p:sp>
        <p:nvSpPr>
          <p:cNvPr id="33795" name="Content Placeholder 2"/>
          <p:cNvSpPr>
            <a:spLocks noGrp="1"/>
          </p:cNvSpPr>
          <p:nvPr>
            <p:ph idx="1"/>
          </p:nvPr>
        </p:nvSpPr>
        <p:spPr/>
        <p:txBody>
          <a:bodyPr/>
          <a:lstStyle/>
          <a:p>
            <a:r>
              <a:rPr lang="en-US" altLang="en-US" sz="2400" smtClean="0"/>
              <a:t>Lifereg accomodates left censoring and interval censoring, PHREG only allows right censoring</a:t>
            </a:r>
          </a:p>
          <a:p>
            <a:r>
              <a:rPr lang="en-US" altLang="en-US" sz="2400" smtClean="0"/>
              <a:t>PROC LIFEREG you can test hypotheses about the shape of the hazard function. PHREG you cannot.</a:t>
            </a:r>
          </a:p>
          <a:p>
            <a:r>
              <a:rPr lang="en-US" altLang="en-US" sz="2400" smtClean="0"/>
              <a:t>If the shape of the survival distribution is known, LIFEREG gives efficient estimates.</a:t>
            </a:r>
          </a:p>
          <a:p>
            <a:r>
              <a:rPr lang="en-US" altLang="en-US" sz="2400" smtClean="0"/>
              <a:t>LIFEREG automatically creates dummy variables. PHREG does not.</a:t>
            </a:r>
          </a:p>
          <a:p>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1143000"/>
          </a:xfrm>
        </p:spPr>
        <p:txBody>
          <a:bodyPr/>
          <a:lstStyle/>
          <a:p>
            <a:r>
              <a:rPr lang="en-US" altLang="en-US" sz="4000" smtClean="0"/>
              <a:t>What is an event?</a:t>
            </a:r>
          </a:p>
        </p:txBody>
      </p:sp>
      <p:sp>
        <p:nvSpPr>
          <p:cNvPr id="5123" name="Content Placeholder 2"/>
          <p:cNvSpPr>
            <a:spLocks noGrp="1"/>
          </p:cNvSpPr>
          <p:nvPr>
            <p:ph idx="1"/>
          </p:nvPr>
        </p:nvSpPr>
        <p:spPr>
          <a:xfrm>
            <a:off x="457200" y="1295400"/>
            <a:ext cx="8229600" cy="4525963"/>
          </a:xfrm>
        </p:spPr>
        <p:txBody>
          <a:bodyPr/>
          <a:lstStyle/>
          <a:p>
            <a:r>
              <a:rPr lang="en-US" altLang="en-US" sz="2800" smtClean="0"/>
              <a:t>It is a qualitative change situated on a time scale. </a:t>
            </a:r>
          </a:p>
          <a:p>
            <a:r>
              <a:rPr lang="en-US" altLang="en-US" sz="2400" smtClean="0"/>
              <a:t>We know when a person moves from one state to another and the time between two changes in events. </a:t>
            </a:r>
          </a:p>
          <a:p>
            <a:r>
              <a:rPr lang="en-US" altLang="en-US" sz="2400" smtClean="0"/>
              <a:t>For example, a marriage is a transition from unmarried state to married state. </a:t>
            </a:r>
          </a:p>
          <a:p>
            <a:r>
              <a:rPr lang="en-US" altLang="en-US" sz="2400" smtClean="0"/>
              <a:t>A job promotion is a transition from one position to a higher position. </a:t>
            </a:r>
          </a:p>
          <a:p>
            <a:r>
              <a:rPr lang="en-US" altLang="en-US" sz="2400" smtClean="0"/>
              <a:t>We need to predict when a change will occur in time and what factors affect the time to transition (or duration).</a:t>
            </a: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Why not use regression?</a:t>
            </a:r>
          </a:p>
        </p:txBody>
      </p:sp>
      <p:sp>
        <p:nvSpPr>
          <p:cNvPr id="6147" name="Content Placeholder 2"/>
          <p:cNvSpPr>
            <a:spLocks noGrp="1"/>
          </p:cNvSpPr>
          <p:nvPr>
            <p:ph idx="1"/>
          </p:nvPr>
        </p:nvSpPr>
        <p:spPr/>
        <p:txBody>
          <a:bodyPr/>
          <a:lstStyle/>
          <a:p>
            <a:r>
              <a:rPr lang="en-US" altLang="en-US" smtClean="0"/>
              <a:t>Censoring</a:t>
            </a:r>
          </a:p>
          <a:p>
            <a:r>
              <a:rPr lang="en-US" altLang="en-US" smtClean="0">
                <a:solidFill>
                  <a:srgbClr val="FF0000"/>
                </a:solidFill>
              </a:rPr>
              <a:t>If there is a lot of censoring, regression will give biased estimates</a:t>
            </a:r>
          </a:p>
          <a:p>
            <a:endParaRPr lang="en-US" altLang="en-US" smtClean="0"/>
          </a:p>
          <a:p>
            <a:r>
              <a:rPr lang="en-US" altLang="en-US" smtClean="0"/>
              <a:t>Why not treat event as a binary variable and use logit?</a:t>
            </a:r>
          </a:p>
          <a:p>
            <a:r>
              <a:rPr lang="en-US" altLang="en-US" smtClean="0">
                <a:solidFill>
                  <a:srgbClr val="FF0000"/>
                </a:solidFill>
              </a:rPr>
              <a:t>Time has more information and using logit will make estimates inefficient</a:t>
            </a:r>
            <a:r>
              <a:rPr lang="en-US" altLang="en-US" smtClean="0"/>
              <a:t>.</a:t>
            </a:r>
          </a:p>
          <a:p>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Censoring</a:t>
            </a:r>
          </a:p>
        </p:txBody>
      </p:sp>
      <p:sp>
        <p:nvSpPr>
          <p:cNvPr id="7171" name="Rectangle 4"/>
          <p:cNvSpPr>
            <a:spLocks noGrp="1" noChangeArrowheads="1"/>
          </p:cNvSpPr>
          <p:nvPr>
            <p:ph type="body" idx="1"/>
          </p:nvPr>
        </p:nvSpPr>
        <p:spPr>
          <a:xfrm>
            <a:off x="457200" y="1600200"/>
            <a:ext cx="4038600" cy="4572000"/>
          </a:xfrm>
          <a:noFill/>
        </p:spPr>
        <p:txBody>
          <a:bodyPr/>
          <a:lstStyle/>
          <a:p>
            <a:pPr eaLnBrk="1" hangingPunct="1"/>
            <a:r>
              <a:rPr lang="en-US" altLang="en-US" sz="2800" smtClean="0"/>
              <a:t>Subject does not experience event of interest</a:t>
            </a:r>
          </a:p>
          <a:p>
            <a:pPr eaLnBrk="1" hangingPunct="1"/>
            <a:r>
              <a:rPr lang="en-US" altLang="en-US" sz="2800" smtClean="0"/>
              <a:t>Incomplete follow-up</a:t>
            </a:r>
          </a:p>
          <a:p>
            <a:pPr lvl="1" eaLnBrk="1" hangingPunct="1"/>
            <a:r>
              <a:rPr lang="en-US" altLang="en-US" sz="2400" smtClean="0"/>
              <a:t>Lost to follow-up</a:t>
            </a:r>
          </a:p>
          <a:p>
            <a:pPr lvl="1" eaLnBrk="1" hangingPunct="1"/>
            <a:r>
              <a:rPr lang="en-US" altLang="en-US" sz="2400" smtClean="0"/>
              <a:t>Withdraws from study</a:t>
            </a:r>
          </a:p>
          <a:p>
            <a:pPr lvl="1" eaLnBrk="1" hangingPunct="1"/>
            <a:r>
              <a:rPr lang="en-US" altLang="en-US" sz="2400" smtClean="0"/>
              <a:t>Dies (if not being studied)</a:t>
            </a:r>
          </a:p>
          <a:p>
            <a:pPr eaLnBrk="1" hangingPunct="1"/>
            <a:r>
              <a:rPr lang="en-US" altLang="en-US" sz="2800" b="1" smtClean="0"/>
              <a:t>Left</a:t>
            </a:r>
            <a:r>
              <a:rPr lang="en-US" altLang="en-US" sz="2800" smtClean="0"/>
              <a:t> or </a:t>
            </a:r>
            <a:r>
              <a:rPr lang="en-US" altLang="en-US" sz="2800" b="1" smtClean="0"/>
              <a:t>right</a:t>
            </a:r>
            <a:r>
              <a:rPr lang="en-US" altLang="en-US" sz="2800" smtClean="0"/>
              <a:t> censored</a:t>
            </a:r>
          </a:p>
          <a:p>
            <a:pPr eaLnBrk="1" hangingPunct="1">
              <a:buFontTx/>
              <a:buNone/>
            </a:pPr>
            <a:endParaRPr lang="en-US" altLang="en-US" sz="2800" b="1" smtClean="0">
              <a:latin typeface="Garamond" panose="02020404030301010803" pitchFamily="18" charset="0"/>
            </a:endParaRPr>
          </a:p>
        </p:txBody>
      </p:sp>
      <p:pic>
        <p:nvPicPr>
          <p:cNvPr id="7172" name="Picture 5" descr="Figure-1---Cens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828800"/>
            <a:ext cx="403225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smtClean="0"/>
          </a:p>
        </p:txBody>
      </p:sp>
      <p:sp>
        <p:nvSpPr>
          <p:cNvPr id="8195" name="Content Placeholder 2"/>
          <p:cNvSpPr>
            <a:spLocks noGrp="1"/>
          </p:cNvSpPr>
          <p:nvPr>
            <p:ph idx="1"/>
          </p:nvPr>
        </p:nvSpPr>
        <p:spPr/>
        <p:txBody>
          <a:bodyPr/>
          <a:lstStyle/>
          <a:p>
            <a:r>
              <a:rPr lang="en-US" altLang="en-US" sz="2400" i="1" smtClean="0"/>
              <a:t>Right censoring</a:t>
            </a:r>
            <a:r>
              <a:rPr lang="en-US" altLang="en-US" sz="2400" smtClean="0"/>
              <a:t>: If a person has lived till age 50 then we know his lifetime T is &gt;50 but we do not know how much longer he/she is likely to live. Right censoring is more commonly seen.</a:t>
            </a:r>
          </a:p>
          <a:p>
            <a:r>
              <a:rPr lang="en-US" altLang="en-US" sz="2400" i="1" smtClean="0"/>
              <a:t>Left censoring</a:t>
            </a:r>
            <a:r>
              <a:rPr lang="en-US" altLang="en-US" sz="2400" smtClean="0"/>
              <a:t>: If you are studying the age at which a person gets arrested for the first time and you start studying data on youth older than 15 years. The all we can say for a person who got arrested before 15 years is that T&lt;15.</a:t>
            </a:r>
          </a:p>
          <a:p>
            <a:r>
              <a:rPr lang="en-US" altLang="en-US" sz="2400" i="1" smtClean="0"/>
              <a:t>Interval censoring</a:t>
            </a:r>
            <a:r>
              <a:rPr lang="en-US" altLang="en-US" sz="2400" smtClean="0"/>
              <a:t>: when there is both left- and right-censoring, a &lt; T &lt; b.</a:t>
            </a:r>
          </a:p>
          <a:p>
            <a:endParaRPr lang="en-US" altLang="en-US" sz="2400" smtClean="0"/>
          </a:p>
          <a:p>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ltLang="en-US" smtClean="0"/>
          </a:p>
        </p:txBody>
      </p:sp>
      <p:sp>
        <p:nvSpPr>
          <p:cNvPr id="9219" name="Content Placeholder 2"/>
          <p:cNvSpPr>
            <a:spLocks noGrp="1"/>
          </p:cNvSpPr>
          <p:nvPr>
            <p:ph idx="1"/>
          </p:nvPr>
        </p:nvSpPr>
        <p:spPr/>
        <p:txBody>
          <a:bodyPr/>
          <a:lstStyle/>
          <a:p>
            <a:r>
              <a:rPr lang="en-US" altLang="en-US" sz="2400" i="1" smtClean="0"/>
              <a:t>Type 1 censoring</a:t>
            </a:r>
            <a:r>
              <a:rPr lang="en-US" altLang="en-US" sz="2400" smtClean="0"/>
              <a:t>: if censoring time is fixed (that is, it is under the control of the investigator) and all observations had the same censoring time</a:t>
            </a:r>
          </a:p>
          <a:p>
            <a:pPr lvl="1"/>
            <a:r>
              <a:rPr lang="en-US" altLang="en-US" sz="2000" smtClean="0"/>
              <a:t>e.g., We stopped observing deaths after 3 years.</a:t>
            </a:r>
          </a:p>
          <a:p>
            <a:r>
              <a:rPr lang="en-US" altLang="en-US" sz="2400" i="1" smtClean="0"/>
              <a:t>Type II censoring</a:t>
            </a:r>
            <a:r>
              <a:rPr lang="en-US" altLang="en-US" sz="2400" smtClean="0"/>
              <a:t>: When observations are terminated after a pre-specified number of events have occurred. We do not see this kind of censoring in social sciences.</a:t>
            </a:r>
          </a:p>
          <a:p>
            <a:pPr lvl="1"/>
            <a:r>
              <a:rPr lang="en-US" altLang="en-US" sz="1600" smtClean="0"/>
              <a:t>e.g., A researcher decides to stop an experiment after 50 out of his hundred rats died. </a:t>
            </a:r>
          </a:p>
          <a:p>
            <a:endParaRPr lang="en-US" altLang="en-US" sz="1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smtClean="0"/>
          </a:p>
        </p:txBody>
      </p:sp>
      <p:sp>
        <p:nvSpPr>
          <p:cNvPr id="10243" name="Content Placeholder 2"/>
          <p:cNvSpPr>
            <a:spLocks noGrp="1"/>
          </p:cNvSpPr>
          <p:nvPr>
            <p:ph idx="1"/>
          </p:nvPr>
        </p:nvSpPr>
        <p:spPr/>
        <p:txBody>
          <a:bodyPr/>
          <a:lstStyle/>
          <a:p>
            <a:r>
              <a:rPr lang="en-US" altLang="en-US" sz="2000" i="1" smtClean="0"/>
              <a:t>Random censoring</a:t>
            </a:r>
            <a:r>
              <a:rPr lang="en-US" altLang="en-US" sz="2000" smtClean="0"/>
              <a:t>: When observations are terminated for reasons not under the control of the researcher. </a:t>
            </a:r>
          </a:p>
          <a:p>
            <a:r>
              <a:rPr lang="en-US" altLang="en-US" sz="2000" smtClean="0"/>
              <a:t>e.g., some participants leave the study</a:t>
            </a:r>
          </a:p>
          <a:p>
            <a:r>
              <a:rPr lang="en-US" altLang="en-US" sz="2000" smtClean="0"/>
              <a:t>Random censoring can also occur when there is a single termination time but the entry times vary randomly across individuals. People came in at different times into the study. In this case one solution is to introduce entry time as a covariate in the model.</a:t>
            </a:r>
          </a:p>
          <a:p>
            <a:r>
              <a:rPr lang="en-US" altLang="en-US" sz="2000" smtClean="0"/>
              <a:t>Try to avoid random censoring as much as possible. If there is informative censoring then the parameters will be biased. For instance, PhD students who drop out of the program are also likely to be weaker students, and families that drop out of a marriage study are more likely to have marriage problems.</a:t>
            </a:r>
          </a:p>
          <a:p>
            <a:endParaRPr lang="en-US" alt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Survival Analysis</a:t>
            </a:r>
          </a:p>
        </p:txBody>
      </p:sp>
      <p:sp>
        <p:nvSpPr>
          <p:cNvPr id="11267" name="Rectangle 3"/>
          <p:cNvSpPr>
            <a:spLocks noGrp="1" noChangeArrowheads="1"/>
          </p:cNvSpPr>
          <p:nvPr>
            <p:ph type="body" idx="1"/>
          </p:nvPr>
        </p:nvSpPr>
        <p:spPr/>
        <p:txBody>
          <a:bodyPr/>
          <a:lstStyle/>
          <a:p>
            <a:pPr eaLnBrk="1" hangingPunct="1"/>
            <a:r>
              <a:rPr lang="en-US" altLang="en-US" sz="2800" smtClean="0"/>
              <a:t>Model </a:t>
            </a:r>
            <a:r>
              <a:rPr lang="en-US" altLang="en-US" sz="2800" b="1" smtClean="0"/>
              <a:t>time to failure</a:t>
            </a:r>
            <a:r>
              <a:rPr lang="en-US" altLang="en-US" sz="2800" smtClean="0"/>
              <a:t> or event</a:t>
            </a:r>
          </a:p>
          <a:p>
            <a:pPr eaLnBrk="1" hangingPunct="1"/>
            <a:r>
              <a:rPr lang="en-US" altLang="en-US" sz="2800" smtClean="0"/>
              <a:t>Able to account for censoring</a:t>
            </a:r>
          </a:p>
          <a:p>
            <a:pPr eaLnBrk="1" hangingPunct="1"/>
            <a:r>
              <a:rPr lang="en-US" altLang="en-US" sz="2800" smtClean="0"/>
              <a:t>Can </a:t>
            </a:r>
            <a:r>
              <a:rPr lang="en-US" altLang="en-US" sz="2800" b="1" smtClean="0"/>
              <a:t>compare survival</a:t>
            </a:r>
            <a:r>
              <a:rPr lang="en-US" altLang="en-US" sz="2800" smtClean="0"/>
              <a:t> between 2+ groups</a:t>
            </a:r>
          </a:p>
          <a:p>
            <a:pPr eaLnBrk="1" hangingPunct="1"/>
            <a:r>
              <a:rPr lang="en-US" altLang="en-US" sz="2800" smtClean="0"/>
              <a:t>Assess </a:t>
            </a:r>
            <a:r>
              <a:rPr lang="en-US" altLang="en-US" sz="2800" b="1" smtClean="0"/>
              <a:t>relationship between covariates and survival time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1684</Words>
  <Application>Microsoft Office PowerPoint</Application>
  <PresentationFormat>On-screen Show (4:3)</PresentationFormat>
  <Paragraphs>180</Paragraphs>
  <Slides>29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7" baseType="lpstr">
      <vt:lpstr>Arial</vt:lpstr>
      <vt:lpstr>Calibri</vt:lpstr>
      <vt:lpstr>Garamond</vt:lpstr>
      <vt:lpstr>Times New Roman</vt:lpstr>
      <vt:lpstr>Wingdings</vt:lpstr>
      <vt:lpstr>Default Design</vt:lpstr>
      <vt:lpstr>Picture</vt:lpstr>
      <vt:lpstr>Microsoft Equation 3.0</vt:lpstr>
      <vt:lpstr>Survival analysis</vt:lpstr>
      <vt:lpstr>What is it?</vt:lpstr>
      <vt:lpstr>What is an event?</vt:lpstr>
      <vt:lpstr>Why not use regression?</vt:lpstr>
      <vt:lpstr>Censoring</vt:lpstr>
      <vt:lpstr>PowerPoint Presentation</vt:lpstr>
      <vt:lpstr>PowerPoint Presentation</vt:lpstr>
      <vt:lpstr>PowerPoint Presentation</vt:lpstr>
      <vt:lpstr>Survival Analysis</vt:lpstr>
      <vt:lpstr>How to use survival analysis</vt:lpstr>
      <vt:lpstr>Survivor Function</vt:lpstr>
      <vt:lpstr>PowerPoint Presentation</vt:lpstr>
      <vt:lpstr>Hazard function</vt:lpstr>
      <vt:lpstr>Hazard function</vt:lpstr>
      <vt:lpstr>PowerPoint Presentation</vt:lpstr>
      <vt:lpstr>Constant hazard over time model</vt:lpstr>
      <vt:lpstr>Univariate method: Kaplan-Meier survival curves</vt:lpstr>
      <vt:lpstr>SAS</vt:lpstr>
      <vt:lpstr>PowerPoint Presentation</vt:lpstr>
      <vt:lpstr>PowerPoint Presentation</vt:lpstr>
      <vt:lpstr>PowerPoint Presentation</vt:lpstr>
      <vt:lpstr>PowerPoint Presentation</vt:lpstr>
      <vt:lpstr>Parametric hazard models: PROC LIFEREG </vt:lpstr>
      <vt:lpstr>Multivariate methods:  Cox proportional hazards (PH)</vt:lpstr>
      <vt:lpstr>Cox proportional hazard model </vt:lpstr>
      <vt:lpstr>Cox proportional hazards model, continued</vt:lpstr>
      <vt:lpstr>Limitations of Cox PH model</vt:lpstr>
      <vt:lpstr>PowerPoint Presentation</vt:lpstr>
      <vt:lpstr>Differences between LIFEREG and PHREG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dc:title>
  <dc:creator>murthi</dc:creator>
  <cp:lastModifiedBy>Murthi, B</cp:lastModifiedBy>
  <cp:revision>11</cp:revision>
  <dcterms:created xsi:type="dcterms:W3CDTF">2004-03-17T16:54:07Z</dcterms:created>
  <dcterms:modified xsi:type="dcterms:W3CDTF">2019-04-03T15:57:36Z</dcterms:modified>
</cp:coreProperties>
</file>