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99" r:id="rId3"/>
    <p:sldId id="298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257" r:id="rId15"/>
    <p:sldId id="292" r:id="rId16"/>
    <p:sldId id="310" r:id="rId17"/>
    <p:sldId id="293" r:id="rId18"/>
    <p:sldId id="291" r:id="rId19"/>
    <p:sldId id="294" r:id="rId20"/>
    <p:sldId id="297" r:id="rId21"/>
    <p:sldId id="295" r:id="rId22"/>
    <p:sldId id="274" r:id="rId23"/>
    <p:sldId id="311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C7D48-449E-934E-BFFD-2DC1E197DD9C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8F602-CC65-5941-9ED7-BCE6D6CE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7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SADC Course in Statistics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EF8C97-B3C5-45E2-BD1A-31E05CEE70D7}" type="slidenum">
              <a:rPr lang="en-US"/>
              <a:pPr/>
              <a:t>5</a:t>
            </a:fld>
            <a:endParaRPr lang="en-US"/>
          </a:p>
        </p:txBody>
      </p:sp>
      <p:sp>
        <p:nvSpPr>
          <p:cNvPr id="97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4</a:t>
            </a:r>
            <a:r>
              <a:rPr lang="en-GB" baseline="30000"/>
              <a:t>th</a:t>
            </a:r>
            <a:r>
              <a:rPr lang="en-GB"/>
              <a:t> quarter seems to the busiest but as next slide shows that is an illusion created by the trend effect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SADC Course in Statistics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B04C3-E135-42B3-AEDE-3AFFCE1141F8}" type="slidenum">
              <a:rPr lang="en-US"/>
              <a:pPr/>
              <a:t>6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You will notice that the activity in the first quarter ( difference between the last quarter of the year and the first quarter figure) shows considerable more activity than a similar difference between the 3</a:t>
            </a:r>
            <a:r>
              <a:rPr lang="en-GB" baseline="30000"/>
              <a:t>rd</a:t>
            </a:r>
            <a:r>
              <a:rPr lang="en-GB"/>
              <a:t> and 4</a:t>
            </a:r>
            <a:r>
              <a:rPr lang="en-GB" baseline="30000"/>
              <a:t>th</a:t>
            </a:r>
            <a:r>
              <a:rPr lang="en-GB"/>
              <a:t> quarters , which reflects the activity in the 4</a:t>
            </a:r>
            <a:r>
              <a:rPr lang="en-GB" baseline="30000"/>
              <a:t>th</a:t>
            </a:r>
            <a:r>
              <a:rPr lang="en-GB"/>
              <a:t> quarter – we will see this more clearly later in the session</a:t>
            </a:r>
          </a:p>
          <a:p>
            <a:endParaRPr lang="en-GB"/>
          </a:p>
          <a:p>
            <a:r>
              <a:rPr lang="en-GB"/>
              <a:t>For now we just want to keep in mind that when time factor is involved, just looking at the figures might give you a misleading picture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68855-9146-4F19-977E-54D4D341F3F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E0FF0-A278-4656-95D1-D4E2646DC7A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9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7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4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74638"/>
            <a:ext cx="6624638" cy="777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05275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1525" y="1196975"/>
            <a:ext cx="4105275" cy="2516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1525" y="3865563"/>
            <a:ext cx="4105275" cy="2516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2438" y="6519863"/>
            <a:ext cx="676275" cy="476250"/>
          </a:xfrm>
        </p:spPr>
        <p:txBody>
          <a:bodyPr/>
          <a:lstStyle>
            <a:lvl1pPr>
              <a:defRPr/>
            </a:lvl1pPr>
          </a:lstStyle>
          <a:p>
            <a:fld id="{5F6E5B65-B658-4EAF-87A2-A689ABC994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523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74638"/>
            <a:ext cx="6624638" cy="777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105275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1525" y="1196975"/>
            <a:ext cx="4105275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72438" y="6519863"/>
            <a:ext cx="676275" cy="476250"/>
          </a:xfrm>
        </p:spPr>
        <p:txBody>
          <a:bodyPr/>
          <a:lstStyle>
            <a:lvl1pPr>
              <a:defRPr/>
            </a:lvl1pPr>
          </a:lstStyle>
          <a:p>
            <a:fld id="{40E5B6F5-1020-41E2-8CA5-37AE24624F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541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2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8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5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7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9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Basic Time Series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Murthi</a:t>
            </a:r>
          </a:p>
        </p:txBody>
      </p:sp>
    </p:spTree>
    <p:extLst>
      <p:ext uri="{BB962C8B-B14F-4D97-AF65-F5344CB8AC3E}">
        <p14:creationId xmlns:p14="http://schemas.microsoft.com/office/powerpoint/2010/main" val="208595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Measures of Forecast Accuracy </a:t>
            </a:r>
            <a:endParaRPr lang="en-US" dirty="0"/>
          </a:p>
        </p:txBody>
      </p:sp>
      <p:sp>
        <p:nvSpPr>
          <p:cNvPr id="20483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MSE: the </a:t>
            </a:r>
            <a:r>
              <a:rPr lang="en-US" altLang="en-US" sz="2400" dirty="0">
                <a:solidFill>
                  <a:srgbClr val="FF0000"/>
                </a:solidFill>
              </a:rPr>
              <a:t>Mean Squared Error</a:t>
            </a:r>
            <a:r>
              <a:rPr lang="en-US" altLang="en-US" sz="2400" dirty="0"/>
              <a:t> between forecast and actual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MAD: the </a:t>
            </a:r>
            <a:r>
              <a:rPr lang="en-US" altLang="en-US" sz="2400" dirty="0">
                <a:solidFill>
                  <a:srgbClr val="FF0000"/>
                </a:solidFill>
              </a:rPr>
              <a:t>Mean Absolute Deviation</a:t>
            </a:r>
            <a:r>
              <a:rPr lang="en-US" altLang="en-US" sz="2400" dirty="0"/>
              <a:t> between forecast and actual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MAPE: the </a:t>
            </a:r>
            <a:r>
              <a:rPr lang="en-US" altLang="en-US" sz="2400" dirty="0">
                <a:solidFill>
                  <a:srgbClr val="FF0000"/>
                </a:solidFill>
              </a:rPr>
              <a:t>Mean Absolute Percent Error</a:t>
            </a:r>
            <a:r>
              <a:rPr lang="en-US" altLang="en-US" sz="2400" dirty="0"/>
              <a:t> between forecast and actual</a:t>
            </a:r>
          </a:p>
        </p:txBody>
      </p:sp>
      <p:graphicFrame>
        <p:nvGraphicFramePr>
          <p:cNvPr id="20486" name="Object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82118526"/>
              </p:ext>
            </p:extLst>
          </p:nvPr>
        </p:nvGraphicFramePr>
        <p:xfrm>
          <a:off x="4437504" y="1417638"/>
          <a:ext cx="4049271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Document" r:id="rId3" imgW="2254797" imgH="695918" progId="Word.Document.8">
                  <p:embed/>
                </p:oleObj>
              </mc:Choice>
              <mc:Fallback>
                <p:oleObj name="Document" r:id="rId3" imgW="2254797" imgH="695918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504" y="1417638"/>
                        <a:ext cx="4049271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22560894"/>
              </p:ext>
            </p:extLst>
          </p:nvPr>
        </p:nvGraphicFramePr>
        <p:xfrm>
          <a:off x="4437504" y="2661138"/>
          <a:ext cx="384576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Document" r:id="rId5" imgW="2257313" imgH="519781" progId="Word.Document.8">
                  <p:embed/>
                </p:oleObj>
              </mc:Choice>
              <mc:Fallback>
                <p:oleObj name="Document" r:id="rId5" imgW="2257313" imgH="519781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504" y="2661138"/>
                        <a:ext cx="3845762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371240"/>
              </p:ext>
            </p:extLst>
          </p:nvPr>
        </p:nvGraphicFramePr>
        <p:xfrm>
          <a:off x="4495800" y="3709065"/>
          <a:ext cx="3502025" cy="1162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Document" r:id="rId7" imgW="1925852" imgH="732942" progId="Word.Document.8">
                  <p:embed/>
                </p:oleObj>
              </mc:Choice>
              <mc:Fallback>
                <p:oleObj name="Document" r:id="rId7" imgW="1925852" imgH="7329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09065"/>
                        <a:ext cx="3502025" cy="1162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B0EACF-5496-48D1-A146-4D10BFB80DFB}" type="slidenum">
              <a:rPr lang="en-US" altLang="en-US" sz="1200">
                <a:solidFill>
                  <a:srgbClr val="F36F32"/>
                </a:solidFill>
              </a:rPr>
              <a:pPr/>
              <a:t>10</a:t>
            </a:fld>
            <a:endParaRPr lang="en-US" altLang="en-US" sz="1200">
              <a:solidFill>
                <a:srgbClr val="F36F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7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Exponential Smoothing Model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Exponential smoothing</a:t>
            </a:r>
            <a:r>
              <a:rPr lang="en-US" altLang="en-US" dirty="0"/>
              <a:t> weights recent observations more than older ones.</a:t>
            </a:r>
          </a:p>
        </p:txBody>
      </p:sp>
      <p:sp>
        <p:nvSpPr>
          <p:cNvPr id="235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2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12A229C-53FB-49B2-AF36-14125815FB0B}" type="slidenum">
              <a:rPr lang="en-US" altLang="en-US" sz="1200">
                <a:solidFill>
                  <a:srgbClr val="F36F32"/>
                </a:solidFill>
                <a:latin typeface="Times New Roman" pitchFamily="18" charset="0"/>
              </a:rPr>
              <a:pPr/>
              <a:t>11</a:t>
            </a:fld>
            <a:endParaRPr lang="en-US" altLang="en-US" sz="1200">
              <a:solidFill>
                <a:srgbClr val="F36F32"/>
              </a:solidFill>
              <a:latin typeface="Times New Roman" pitchFamily="18" charset="0"/>
            </a:endParaRPr>
          </a:p>
        </p:txBody>
      </p:sp>
      <p:pic>
        <p:nvPicPr>
          <p:cNvPr id="235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3352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38200" y="3200400"/>
            <a:ext cx="8105775" cy="28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w"/>
              <a:defRPr/>
            </a:pPr>
            <a:r>
              <a:rPr lang="en-US" sz="2600" kern="0" dirty="0">
                <a:latin typeface="+mn-lt"/>
              </a:rPr>
              <a:t>Where </a:t>
            </a:r>
            <a:r>
              <a:rPr lang="el-GR" sz="2600" i="1" kern="0" dirty="0">
                <a:latin typeface="Times New Roman"/>
                <a:cs typeface="Times New Roman"/>
              </a:rPr>
              <a:t>α</a:t>
            </a:r>
            <a:r>
              <a:rPr lang="en-US" sz="2600" kern="0" dirty="0">
                <a:latin typeface="+mn-lt"/>
              </a:rPr>
              <a:t> (the </a:t>
            </a:r>
            <a:r>
              <a:rPr lang="en-US" sz="2600" b="1" kern="0" dirty="0">
                <a:latin typeface="+mn-lt"/>
              </a:rPr>
              <a:t>smoothing constant) </a:t>
            </a:r>
            <a:r>
              <a:rPr lang="en-US" sz="2600" kern="0" dirty="0">
                <a:latin typeface="+mn-lt"/>
              </a:rPr>
              <a:t>is some number between zero and one.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w"/>
              <a:defRPr/>
            </a:pPr>
            <a:r>
              <a:rPr lang="en-US" sz="2600" i="1" kern="0" dirty="0">
                <a:latin typeface="+mn-lt"/>
              </a:rPr>
              <a:t>S</a:t>
            </a:r>
            <a:r>
              <a:rPr lang="en-US" sz="2600" i="1" kern="0" baseline="-25000" dirty="0">
                <a:latin typeface="+mn-lt"/>
              </a:rPr>
              <a:t>t</a:t>
            </a:r>
            <a:r>
              <a:rPr lang="en-US" sz="2600" i="1" kern="0" dirty="0">
                <a:latin typeface="+mn-lt"/>
              </a:rPr>
              <a:t> </a:t>
            </a:r>
            <a:r>
              <a:rPr lang="en-US" sz="2600" kern="0" dirty="0">
                <a:latin typeface="+mn-lt"/>
              </a:rPr>
              <a:t>is the </a:t>
            </a:r>
            <a:r>
              <a:rPr lang="en-US" sz="2600" b="1" kern="0" dirty="0">
                <a:latin typeface="+mn-lt"/>
              </a:rPr>
              <a:t>smoothed value</a:t>
            </a:r>
            <a:r>
              <a:rPr lang="en-US" sz="2600" kern="0" dirty="0">
                <a:latin typeface="+mn-lt"/>
              </a:rPr>
              <a:t> of the observations (our “best guess” as to the value of the mean)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w"/>
              <a:defRPr/>
            </a:pPr>
            <a:r>
              <a:rPr lang="en-US" sz="2600" kern="0" dirty="0">
                <a:latin typeface="+mn-lt"/>
              </a:rPr>
              <a:t>Our forecasting procedure sets the forecast </a:t>
            </a:r>
            <a:r>
              <a:rPr lang="en-US" sz="2600" i="1" kern="0" dirty="0">
                <a:latin typeface="+mn-lt"/>
              </a:rPr>
              <a:t>F</a:t>
            </a:r>
            <a:r>
              <a:rPr lang="en-US" sz="2600" i="1" kern="0" baseline="-25000" dirty="0">
                <a:latin typeface="+mn-lt"/>
              </a:rPr>
              <a:t>t+1</a:t>
            </a:r>
            <a:r>
              <a:rPr lang="en-US" sz="2600" kern="0" dirty="0">
                <a:latin typeface="+mn-lt"/>
              </a:rPr>
              <a:t> = </a:t>
            </a:r>
            <a:r>
              <a:rPr lang="en-US" sz="2600" i="1" kern="0" dirty="0">
                <a:latin typeface="+mn-lt"/>
              </a:rPr>
              <a:t>S</a:t>
            </a:r>
            <a:r>
              <a:rPr lang="en-US" sz="2600" i="1" kern="0" baseline="-25000" dirty="0">
                <a:latin typeface="+mn-lt"/>
              </a:rPr>
              <a:t>t</a:t>
            </a:r>
            <a:r>
              <a:rPr lang="en-US" sz="2600" kern="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900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815" y="283369"/>
            <a:ext cx="6553200" cy="56673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400" b="0" dirty="0"/>
              <a:t>Comparison of Weights Placed on </a:t>
            </a:r>
            <a:r>
              <a:rPr lang="en-US" altLang="en-US" sz="2400" b="0" i="1" dirty="0"/>
              <a:t>k</a:t>
            </a:r>
            <a:r>
              <a:rPr lang="en-US" altLang="en-US" sz="2400" b="0" dirty="0"/>
              <a:t>-year-old Data </a:t>
            </a:r>
          </a:p>
        </p:txBody>
      </p:sp>
      <p:sp>
        <p:nvSpPr>
          <p:cNvPr id="2458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2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541C767-B490-474B-9B08-D1BC7E8FE2B3}" type="slidenum">
              <a:rPr lang="en-US" altLang="en-US" sz="1200">
                <a:solidFill>
                  <a:srgbClr val="F36F32"/>
                </a:solidFill>
                <a:latin typeface="Times New Roman" pitchFamily="18" charset="0"/>
              </a:rPr>
              <a:pPr/>
              <a:t>12</a:t>
            </a:fld>
            <a:endParaRPr lang="en-US" altLang="en-US" sz="1200">
              <a:solidFill>
                <a:srgbClr val="F36F32"/>
              </a:solidFill>
              <a:latin typeface="Times New Roman" pitchFamily="18" charset="0"/>
            </a:endParaRPr>
          </a:p>
        </p:txBody>
      </p:sp>
      <p:pic>
        <p:nvPicPr>
          <p:cNvPr id="245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38" y="949660"/>
            <a:ext cx="7669607" cy="550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69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Summary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Moving average (MA) and exponential smoothing (ES) models are widely used for routine short-term forecasting.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They assume that the future will resemble the past. That is, no expected changes.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However, the exponential smoothing procedure is sophisticated enough to permit representations of a linear trend and a cyclical factor in its calculations.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Exponential smoothing procedures are adaptive. </a:t>
            </a:r>
          </a:p>
        </p:txBody>
      </p:sp>
      <p:sp>
        <p:nvSpPr>
          <p:cNvPr id="337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2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8975921-94C0-4F27-AD37-D2B101F75B9B}" type="slidenum">
              <a:rPr lang="en-US" altLang="en-US" sz="1200">
                <a:solidFill>
                  <a:srgbClr val="F36F32"/>
                </a:solidFill>
                <a:latin typeface="Times New Roman" pitchFamily="18" charset="0"/>
              </a:rPr>
              <a:pPr/>
              <a:t>13</a:t>
            </a:fld>
            <a:endParaRPr lang="en-US" altLang="en-US" sz="1200">
              <a:solidFill>
                <a:srgbClr val="F36F3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1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Time Series?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an Economic Time Series</a:t>
            </a:r>
          </a:p>
          <a:p>
            <a:pPr lvl="1"/>
            <a:r>
              <a:rPr lang="en-US" dirty="0"/>
              <a:t>Observed y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Time domain:  A “process”  </a:t>
            </a:r>
          </a:p>
          <a:p>
            <a:pPr marL="857250" lvl="2" indent="0" algn="ctr">
              <a:buNone/>
            </a:pPr>
            <a:r>
              <a:rPr lang="en-US" dirty="0"/>
              <a:t>y(t)  =  ax(t)  +  by(t-1) + …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Autocorrelation</a:t>
            </a:r>
            <a:r>
              <a:rPr lang="en-US" dirty="0"/>
              <a:t> (Serial Correlation)</a:t>
            </a:r>
          </a:p>
          <a:p>
            <a:pPr marL="0" indent="0" algn="ctr">
              <a:buNone/>
            </a:pP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Y</a:t>
            </a:r>
            <a:r>
              <a:rPr lang="en-US" sz="2800" baseline="-25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= 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b’x</a:t>
            </a:r>
            <a:r>
              <a:rPr lang="en-US" sz="2800" baseline="-25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+  </a:t>
            </a:r>
            <a:r>
              <a:rPr lang="el-GR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ε</a:t>
            </a:r>
            <a:r>
              <a:rPr lang="en-US" sz="2800" baseline="-25000" dirty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buNone/>
            </a:pPr>
            <a:r>
              <a:rPr lang="en-US" sz="2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Cov</a:t>
            </a:r>
            <a:r>
              <a:rPr lang="en-US"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l-GR"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ε</a:t>
            </a:r>
            <a:r>
              <a:rPr lang="en-US" sz="2800" baseline="-25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l-GR"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ε</a:t>
            </a:r>
            <a:r>
              <a:rPr lang="en-US" sz="2800" baseline="-25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t-1</a:t>
            </a:r>
            <a:r>
              <a:rPr lang="en-US"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≠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5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detect autocorrelation?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Durbin-Watson statistic (DW)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 err="1"/>
              <a:t>Proc</a:t>
            </a:r>
            <a:r>
              <a:rPr lang="en-US" dirty="0"/>
              <a:t> </a:t>
            </a:r>
            <a:r>
              <a:rPr lang="en-US" dirty="0" err="1"/>
              <a:t>reg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model sales = </a:t>
            </a:r>
            <a:r>
              <a:rPr lang="en-US" dirty="0" err="1"/>
              <a:t>adv</a:t>
            </a:r>
            <a:r>
              <a:rPr lang="en-US" dirty="0"/>
              <a:t> comp / DW;</a:t>
            </a:r>
          </a:p>
          <a:p>
            <a:pPr marL="400050" lvl="1" indent="0">
              <a:buNone/>
            </a:pPr>
            <a:r>
              <a:rPr lang="en-US" dirty="0"/>
              <a:t>run;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DW ranges from 0-4</a:t>
            </a:r>
          </a:p>
          <a:p>
            <a:pPr marL="40005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DW 2-4 negative autocorrelation</a:t>
            </a:r>
          </a:p>
          <a:p>
            <a:pPr marL="40005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DW 0-2 positive autocorrelation</a:t>
            </a:r>
          </a:p>
          <a:p>
            <a:pPr marL="40005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DW=2 no autocorrelation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4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Positive and negative auto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9006"/>
            <a:ext cx="892492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427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 err="1"/>
              <a:t>Proc</a:t>
            </a:r>
            <a:r>
              <a:rPr lang="en-US" dirty="0"/>
              <a:t> </a:t>
            </a:r>
            <a:r>
              <a:rPr lang="en-US" dirty="0" err="1"/>
              <a:t>autoreg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model sales = </a:t>
            </a:r>
            <a:r>
              <a:rPr lang="en-US" dirty="0" err="1"/>
              <a:t>adv</a:t>
            </a:r>
            <a:r>
              <a:rPr lang="en-US" dirty="0"/>
              <a:t> comp / </a:t>
            </a:r>
            <a:r>
              <a:rPr lang="en-US" dirty="0" err="1"/>
              <a:t>DWprob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run;</a:t>
            </a:r>
          </a:p>
          <a:p>
            <a:r>
              <a:rPr lang="en-US" dirty="0" err="1">
                <a:solidFill>
                  <a:srgbClr val="FF0000"/>
                </a:solidFill>
              </a:rPr>
              <a:t>DWprob</a:t>
            </a:r>
            <a:r>
              <a:rPr lang="en-US" dirty="0"/>
              <a:t> gives the p-value associated with DW statistic.</a:t>
            </a:r>
          </a:p>
        </p:txBody>
      </p:sp>
    </p:spTree>
    <p:extLst>
      <p:ext uri="{BB962C8B-B14F-4D97-AF65-F5344CB8AC3E}">
        <p14:creationId xmlns:p14="http://schemas.microsoft.com/office/powerpoint/2010/main" val="134857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Linear trend model</a:t>
            </a:r>
          </a:p>
          <a:p>
            <a:pPr lvl="1"/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c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aseline="-25000" dirty="0"/>
              <a:t> </a:t>
            </a:r>
            <a:r>
              <a:rPr lang="en-US" dirty="0"/>
              <a:t>+ c</a:t>
            </a:r>
            <a:r>
              <a:rPr lang="en-US" baseline="-25000" dirty="0"/>
              <a:t>2</a:t>
            </a:r>
            <a:r>
              <a:rPr lang="en-US" dirty="0"/>
              <a:t>t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457200"/>
            <a:r>
              <a:rPr lang="en-US" dirty="0"/>
              <a:t>Quadratic trend model</a:t>
            </a:r>
          </a:p>
          <a:p>
            <a:pPr lvl="1"/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c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aseline="-25000" dirty="0"/>
              <a:t> </a:t>
            </a:r>
            <a:r>
              <a:rPr lang="en-US" dirty="0"/>
              <a:t>+ c</a:t>
            </a:r>
            <a:r>
              <a:rPr lang="en-US" baseline="-25000" dirty="0"/>
              <a:t>2</a:t>
            </a:r>
            <a:r>
              <a:rPr lang="en-US" dirty="0"/>
              <a:t>t + c</a:t>
            </a:r>
            <a:r>
              <a:rPr lang="en-US" baseline="-25000" dirty="0"/>
              <a:t>2</a:t>
            </a:r>
            <a:r>
              <a:rPr lang="en-US" dirty="0"/>
              <a:t>t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Exponential growth curve</a:t>
            </a:r>
          </a:p>
          <a:p>
            <a:pPr lvl="1"/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A*</a:t>
            </a:r>
            <a:r>
              <a:rPr lang="en-US" dirty="0" err="1"/>
              <a:t>exp</a:t>
            </a:r>
            <a:r>
              <a:rPr lang="en-US" dirty="0"/>
              <a:t>(c</a:t>
            </a:r>
            <a:r>
              <a:rPr lang="en-US" baseline="-25000" dirty="0"/>
              <a:t>2</a:t>
            </a:r>
            <a:r>
              <a:rPr lang="en-US" dirty="0"/>
              <a:t>t)</a:t>
            </a:r>
          </a:p>
          <a:p>
            <a:pPr lvl="1"/>
            <a:r>
              <a:rPr lang="en-US" dirty="0"/>
              <a:t>Log(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) = log(A) + c</a:t>
            </a:r>
            <a:r>
              <a:rPr lang="en-US" baseline="-25000" dirty="0"/>
              <a:t>2</a:t>
            </a:r>
            <a:r>
              <a:rPr lang="en-US" dirty="0"/>
              <a:t>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Autoregressive trend model</a:t>
            </a:r>
          </a:p>
          <a:p>
            <a:pPr lvl="1"/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c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aseline="-25000" dirty="0"/>
              <a:t> </a:t>
            </a:r>
            <a:r>
              <a:rPr lang="en-US" dirty="0"/>
              <a:t>+ c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t-1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4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seasonality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trend model with seasonal dummy variables</a:t>
            </a:r>
          </a:p>
          <a:p>
            <a:pPr lvl="1"/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c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aseline="-25000" dirty="0"/>
              <a:t> </a:t>
            </a:r>
            <a:r>
              <a:rPr lang="en-US" dirty="0"/>
              <a:t>+ c</a:t>
            </a:r>
            <a:r>
              <a:rPr lang="en-US" baseline="-25000" dirty="0"/>
              <a:t>2</a:t>
            </a:r>
            <a:r>
              <a:rPr lang="en-US" dirty="0"/>
              <a:t>t + c</a:t>
            </a:r>
            <a:r>
              <a:rPr lang="en-US" baseline="-25000" dirty="0"/>
              <a:t>3</a:t>
            </a:r>
            <a:r>
              <a:rPr lang="en-US" dirty="0"/>
              <a:t>Season</a:t>
            </a:r>
            <a:r>
              <a:rPr lang="en-US" baseline="-25000" dirty="0"/>
              <a:t>1</a:t>
            </a:r>
            <a:r>
              <a:rPr lang="en-US" dirty="0"/>
              <a:t> + c</a:t>
            </a:r>
            <a:r>
              <a:rPr lang="en-US" baseline="-25000" dirty="0"/>
              <a:t>4</a:t>
            </a:r>
            <a:r>
              <a:rPr lang="en-US" dirty="0"/>
              <a:t>Season</a:t>
            </a:r>
            <a:r>
              <a:rPr lang="en-US" baseline="-25000" dirty="0"/>
              <a:t>2</a:t>
            </a:r>
            <a:r>
              <a:rPr lang="en-US" dirty="0"/>
              <a:t> + c</a:t>
            </a:r>
            <a:r>
              <a:rPr lang="en-US" baseline="-25000" dirty="0"/>
              <a:t>5</a:t>
            </a:r>
            <a:r>
              <a:rPr lang="en-US" dirty="0"/>
              <a:t>Season</a:t>
            </a:r>
            <a:r>
              <a:rPr lang="en-US" baseline="-25000" dirty="0"/>
              <a:t>3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Putting dummy variables for each season</a:t>
            </a:r>
          </a:p>
        </p:txBody>
      </p:sp>
    </p:spTree>
    <p:extLst>
      <p:ext uri="{BB962C8B-B14F-4D97-AF65-F5344CB8AC3E}">
        <p14:creationId xmlns:p14="http://schemas.microsoft.com/office/powerpoint/2010/main" val="91580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E6D00-B94C-4057-9235-3F0A72E22A05}" type="slidenum">
              <a:rPr lang="en-US"/>
              <a:pPr/>
              <a:t>2</a:t>
            </a:fld>
            <a:endParaRPr lang="en-US"/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188913"/>
            <a:ext cx="7705725" cy="647700"/>
          </a:xfrm>
        </p:spPr>
        <p:txBody>
          <a:bodyPr>
            <a:normAutofit fontScale="90000"/>
          </a:bodyPr>
          <a:lstStyle/>
          <a:p>
            <a:r>
              <a:rPr lang="en-GB"/>
              <a:t>Basics: Definitions and Notation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981075"/>
            <a:ext cx="8410575" cy="554355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 time series is a collection of observations made sequentially through time</a:t>
            </a:r>
          </a:p>
          <a:p>
            <a:pPr>
              <a:lnSpc>
                <a:spcPct val="100000"/>
              </a:lnSpc>
              <a:buFontTx/>
              <a:buNone/>
            </a:pPr>
            <a:endParaRPr lang="en-GB" sz="1200" dirty="0"/>
          </a:p>
          <a:p>
            <a:pPr>
              <a:lnSpc>
                <a:spcPct val="100000"/>
              </a:lnSpc>
            </a:pPr>
            <a:r>
              <a:rPr lang="en-GB" dirty="0"/>
              <a:t>Such observations may be denoted by	</a:t>
            </a:r>
            <a:r>
              <a:rPr lang="en-GB" sz="900" dirty="0"/>
              <a:t>		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GB" dirty="0"/>
              <a:t>		    Y</a:t>
            </a:r>
            <a:r>
              <a:rPr lang="en-GB" baseline="-25000" dirty="0"/>
              <a:t>1</a:t>
            </a:r>
            <a:r>
              <a:rPr lang="en-GB" dirty="0"/>
              <a:t>	, Y</a:t>
            </a:r>
            <a:r>
              <a:rPr lang="en-GB" baseline="-25000" dirty="0"/>
              <a:t>2</a:t>
            </a:r>
            <a:r>
              <a:rPr lang="en-GB" dirty="0"/>
              <a:t> ,Y</a:t>
            </a:r>
            <a:r>
              <a:rPr lang="en-GB" baseline="-25000" dirty="0"/>
              <a:t>3  </a:t>
            </a:r>
            <a:r>
              <a:rPr lang="en-GB" dirty="0"/>
              <a:t>, …	</a:t>
            </a:r>
            <a:r>
              <a:rPr lang="en-GB" dirty="0" err="1"/>
              <a:t>Y</a:t>
            </a:r>
            <a:r>
              <a:rPr lang="en-GB" baseline="-25000" dirty="0" err="1"/>
              <a:t>t</a:t>
            </a:r>
            <a:r>
              <a:rPr lang="en-GB" dirty="0"/>
              <a:t> , …	, Y</a:t>
            </a:r>
            <a:r>
              <a:rPr lang="en-GB" baseline="-25000" dirty="0"/>
              <a:t>T</a:t>
            </a:r>
            <a:r>
              <a:rPr lang="en-GB" dirty="0"/>
              <a:t> 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GB" sz="1000" dirty="0"/>
              <a:t>			   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GB" sz="1000" dirty="0"/>
              <a:t>		</a:t>
            </a:r>
            <a:r>
              <a:rPr lang="en-GB" sz="1800" dirty="0"/>
              <a:t>		observation at time t</a:t>
            </a:r>
            <a:r>
              <a:rPr lang="en-GB" dirty="0"/>
              <a:t>	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GB" dirty="0"/>
              <a:t>	since data are usually collected at discrete points in time</a:t>
            </a:r>
          </a:p>
          <a:p>
            <a:pPr>
              <a:lnSpc>
                <a:spcPct val="100000"/>
              </a:lnSpc>
              <a:buFontTx/>
              <a:buNone/>
            </a:pPr>
            <a:endParaRPr lang="en-GB" sz="1000" dirty="0"/>
          </a:p>
          <a:p>
            <a:pPr>
              <a:lnSpc>
                <a:spcPct val="100000"/>
              </a:lnSpc>
            </a:pPr>
            <a:r>
              <a:rPr lang="en-GB" dirty="0"/>
              <a:t>The interval between observations can be any time interval (hours within days, days, weeks, months, years, </a:t>
            </a:r>
            <a:r>
              <a:rPr lang="en-GB" dirty="0" err="1"/>
              <a:t>etc</a:t>
            </a:r>
            <a:r>
              <a:rPr lang="en-GB" dirty="0"/>
              <a:t>).</a:t>
            </a:r>
          </a:p>
        </p:txBody>
      </p:sp>
      <p:sp>
        <p:nvSpPr>
          <p:cNvPr id="964612" name="Line 4"/>
          <p:cNvSpPr>
            <a:spLocks noChangeShapeType="1"/>
          </p:cNvSpPr>
          <p:nvPr/>
        </p:nvSpPr>
        <p:spPr bwMode="auto">
          <a:xfrm flipV="1">
            <a:off x="4240213" y="3135934"/>
            <a:ext cx="0" cy="287337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54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lags of X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t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t </a:t>
            </a:r>
            <a:r>
              <a:rPr lang="en-US" dirty="0"/>
              <a:t> + a</a:t>
            </a:r>
            <a:r>
              <a:rPr lang="en-US" baseline="-25000" dirty="0"/>
              <a:t>2 </a:t>
            </a:r>
            <a:r>
              <a:rPr lang="en-US" dirty="0"/>
              <a:t>A</a:t>
            </a:r>
            <a:r>
              <a:rPr lang="en-US" baseline="-25000" dirty="0"/>
              <a:t>t-1</a:t>
            </a:r>
            <a:r>
              <a:rPr lang="en-US" dirty="0"/>
              <a:t> + a</a:t>
            </a:r>
            <a:r>
              <a:rPr lang="en-US" baseline="-25000" dirty="0"/>
              <a:t>3 </a:t>
            </a:r>
            <a:r>
              <a:rPr lang="en-US" dirty="0"/>
              <a:t>A</a:t>
            </a:r>
            <a:r>
              <a:rPr lang="en-US" baseline="-25000" dirty="0"/>
              <a:t>t-2 </a:t>
            </a:r>
            <a:r>
              <a:rPr lang="en-US" dirty="0">
                <a:cs typeface="Times New Roman"/>
              </a:rPr>
              <a:t>+ </a:t>
            </a:r>
            <a:r>
              <a:rPr lang="el-GR" dirty="0">
                <a:cs typeface="Times New Roman"/>
              </a:rPr>
              <a:t>ε</a:t>
            </a:r>
            <a:r>
              <a:rPr lang="en-US" baseline="-25000" dirty="0">
                <a:cs typeface="Times New Roman"/>
              </a:rPr>
              <a:t>t </a:t>
            </a:r>
          </a:p>
          <a:p>
            <a:endParaRPr lang="en-US" baseline="-25000" dirty="0">
              <a:cs typeface="Times New Roman"/>
            </a:endParaRPr>
          </a:p>
          <a:p>
            <a:r>
              <a:rPr lang="en-US" dirty="0">
                <a:cs typeface="Times New Roman"/>
              </a:rPr>
              <a:t>S</a:t>
            </a:r>
            <a:r>
              <a:rPr lang="en-US" baseline="-25000" dirty="0">
                <a:cs typeface="Times New Roman"/>
              </a:rPr>
              <a:t>t</a:t>
            </a:r>
            <a:r>
              <a:rPr lang="en-US" dirty="0">
                <a:cs typeface="Times New Roman"/>
              </a:rPr>
              <a:t> = sales at time t</a:t>
            </a:r>
          </a:p>
          <a:p>
            <a:r>
              <a:rPr lang="en-US" dirty="0">
                <a:cs typeface="Times New Roman"/>
              </a:rPr>
              <a:t>A</a:t>
            </a:r>
            <a:r>
              <a:rPr lang="en-US" baseline="-25000" dirty="0">
                <a:cs typeface="Times New Roman"/>
              </a:rPr>
              <a:t>t</a:t>
            </a:r>
            <a:r>
              <a:rPr lang="en-US" dirty="0">
                <a:cs typeface="Times New Roman"/>
              </a:rPr>
              <a:t> = Ad expenditure at time t</a:t>
            </a:r>
            <a:endParaRPr lang="en-US" baseline="-25000" dirty="0">
              <a:cs typeface="Times New Roman"/>
            </a:endParaRPr>
          </a:p>
          <a:p>
            <a:endParaRPr lang="en-US" dirty="0">
              <a:cs typeface="Times New Roman"/>
            </a:endParaRPr>
          </a:p>
          <a:p>
            <a:r>
              <a:rPr lang="en-US" dirty="0">
                <a:cs typeface="Times New Roman"/>
              </a:rPr>
              <a:t>Advertising effects last for a long period of time.</a:t>
            </a:r>
          </a:p>
          <a:p>
            <a:r>
              <a:rPr lang="en-US" dirty="0">
                <a:cs typeface="Times New Roman"/>
              </a:rPr>
              <a:t>Above model is called </a:t>
            </a:r>
            <a:r>
              <a:rPr lang="en-US" dirty="0">
                <a:solidFill>
                  <a:srgbClr val="FF0000"/>
                </a:solidFill>
                <a:cs typeface="Times New Roman"/>
              </a:rPr>
              <a:t>distributed lag </a:t>
            </a:r>
            <a:r>
              <a:rPr lang="en-US" dirty="0">
                <a:cs typeface="Times New Roman"/>
              </a:rPr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137294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lags of Y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t-1 </a:t>
            </a:r>
            <a:r>
              <a:rPr lang="en-US" dirty="0"/>
              <a:t> + a</a:t>
            </a:r>
            <a:r>
              <a:rPr lang="en-US" baseline="-25000" dirty="0"/>
              <a:t>2 </a:t>
            </a:r>
            <a:r>
              <a:rPr lang="en-US" dirty="0"/>
              <a:t>Y</a:t>
            </a:r>
            <a:r>
              <a:rPr lang="en-US" baseline="-25000" dirty="0"/>
              <a:t>t-2</a:t>
            </a:r>
            <a:r>
              <a:rPr lang="en-US" dirty="0"/>
              <a:t> + a</a:t>
            </a:r>
            <a:r>
              <a:rPr lang="en-US" baseline="-25000" dirty="0"/>
              <a:t>3 </a:t>
            </a:r>
            <a:r>
              <a:rPr lang="en-US" dirty="0"/>
              <a:t>Y</a:t>
            </a:r>
            <a:r>
              <a:rPr lang="en-US" baseline="-25000" dirty="0"/>
              <a:t>t-3 </a:t>
            </a:r>
            <a:r>
              <a:rPr lang="en-US" dirty="0">
                <a:cs typeface="Times New Roman"/>
              </a:rPr>
              <a:t>+ </a:t>
            </a:r>
            <a:r>
              <a:rPr lang="el-GR" dirty="0">
                <a:cs typeface="Times New Roman"/>
              </a:rPr>
              <a:t>ε</a:t>
            </a:r>
            <a:r>
              <a:rPr lang="en-US" baseline="-25000" dirty="0">
                <a:cs typeface="Times New Roman"/>
              </a:rPr>
              <a:t>t </a:t>
            </a:r>
            <a:endParaRPr lang="en-US" dirty="0">
              <a:cs typeface="Times New Roman"/>
            </a:endParaRPr>
          </a:p>
          <a:p>
            <a:r>
              <a:rPr lang="en-US" dirty="0">
                <a:cs typeface="Times New Roman"/>
              </a:rPr>
              <a:t>This is called a autoregressive model (AR)</a:t>
            </a:r>
          </a:p>
          <a:p>
            <a:endParaRPr lang="en-US" dirty="0"/>
          </a:p>
          <a:p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l-GR" dirty="0">
                <a:cs typeface="Times New Roman"/>
              </a:rPr>
              <a:t>ε </a:t>
            </a:r>
            <a:r>
              <a:rPr lang="en-US" baseline="-25000" dirty="0"/>
              <a:t>t-1 </a:t>
            </a:r>
            <a:r>
              <a:rPr lang="en-US" dirty="0"/>
              <a:t> + a</a:t>
            </a:r>
            <a:r>
              <a:rPr lang="en-US" baseline="-25000" dirty="0"/>
              <a:t>2 </a:t>
            </a:r>
            <a:r>
              <a:rPr lang="el-GR" dirty="0">
                <a:cs typeface="Times New Roman"/>
              </a:rPr>
              <a:t>ε </a:t>
            </a:r>
            <a:r>
              <a:rPr lang="en-US" baseline="-25000" dirty="0"/>
              <a:t>t-2</a:t>
            </a:r>
            <a:r>
              <a:rPr lang="en-US" dirty="0"/>
              <a:t> + a</a:t>
            </a:r>
            <a:r>
              <a:rPr lang="en-US" baseline="-25000" dirty="0"/>
              <a:t>3 </a:t>
            </a:r>
            <a:r>
              <a:rPr lang="el-GR" dirty="0">
                <a:cs typeface="Times New Roman"/>
              </a:rPr>
              <a:t>ε </a:t>
            </a:r>
            <a:r>
              <a:rPr lang="en-US" baseline="-25000" dirty="0"/>
              <a:t>t-3 </a:t>
            </a:r>
            <a:r>
              <a:rPr lang="en-US" dirty="0">
                <a:cs typeface="Times New Roman"/>
              </a:rPr>
              <a:t>+ </a:t>
            </a:r>
            <a:r>
              <a:rPr lang="el-GR" dirty="0">
                <a:cs typeface="Times New Roman"/>
              </a:rPr>
              <a:t>ε</a:t>
            </a:r>
            <a:r>
              <a:rPr lang="en-US" baseline="-25000" dirty="0">
                <a:cs typeface="Times New Roman"/>
              </a:rPr>
              <a:t>t</a:t>
            </a:r>
          </a:p>
          <a:p>
            <a:r>
              <a:rPr lang="en-US" dirty="0">
                <a:cs typeface="Times New Roman"/>
              </a:rPr>
              <a:t>This is called a moving average model (MA)</a:t>
            </a:r>
          </a:p>
          <a:p>
            <a:endParaRPr lang="en-US" dirty="0">
              <a:cs typeface="Times New Roman"/>
            </a:endParaRPr>
          </a:p>
          <a:p>
            <a:r>
              <a:rPr lang="en-US" dirty="0">
                <a:cs typeface="Times New Roman"/>
              </a:rPr>
              <a:t>ARMA model has both components.</a:t>
            </a:r>
          </a:p>
          <a:p>
            <a:r>
              <a:rPr lang="en-US" dirty="0">
                <a:cs typeface="Times New Roman"/>
              </a:rPr>
              <a:t>PROC ARMA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9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Time Series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highlight>
                  <a:srgbClr val="FFFF00"/>
                </a:highlight>
              </a:rPr>
              <a:t>Is the underlying process invariant w.r.t. time?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Yes – then the time series is said to be </a:t>
            </a:r>
            <a:r>
              <a:rPr lang="en-US" sz="2800" dirty="0">
                <a:solidFill>
                  <a:srgbClr val="FF0000"/>
                </a:solidFill>
              </a:rPr>
              <a:t>stationary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Otherwise it is non-stationary.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highlight>
                  <a:srgbClr val="FFFF00"/>
                </a:highlight>
              </a:rPr>
              <a:t>In a stationary process the mean, variance and covariance are all stationary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If a series is non-stationary, it can be made stationary by first differencing.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i.e. compute </a:t>
            </a:r>
            <a:r>
              <a:rPr lang="en-US" sz="2800" dirty="0" err="1"/>
              <a:t>y</a:t>
            </a:r>
            <a:r>
              <a:rPr lang="en-US" sz="2800" baseline="-25000" dirty="0" err="1"/>
              <a:t>t</a:t>
            </a:r>
            <a:r>
              <a:rPr lang="en-US" sz="2800" dirty="0"/>
              <a:t> – y</a:t>
            </a:r>
            <a:r>
              <a:rPr lang="en-US" sz="2800" baseline="-25000" dirty="0"/>
              <a:t>t-1</a:t>
            </a:r>
            <a:r>
              <a:rPr lang="en-US" sz="2800" dirty="0"/>
              <a:t> . Test if this variable is stationary.</a:t>
            </a:r>
          </a:p>
        </p:txBody>
      </p:sp>
    </p:spTree>
    <p:extLst>
      <p:ext uri="{BB962C8B-B14F-4D97-AF65-F5344CB8AC3E}">
        <p14:creationId xmlns:p14="http://schemas.microsoft.com/office/powerpoint/2010/main" val="2081888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upload.wikimedia.org/wikipedia/commons/thumb/e/e1/Stationarycomparison.png/390px-Stationary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52" y="274638"/>
            <a:ext cx="6669332" cy="666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971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vs. Nonstationary Series</a:t>
            </a:r>
          </a:p>
        </p:txBody>
      </p:sp>
      <p:pic>
        <p:nvPicPr>
          <p:cNvPr id="174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grayscl/>
          </a:blip>
          <a:srcRect/>
          <a:stretch>
            <a:fillRect/>
          </a:stretch>
        </p:blipFill>
        <p:spPr>
          <a:xfrm>
            <a:off x="1066800" y="1752600"/>
            <a:ext cx="7426099" cy="4324381"/>
          </a:xfrm>
          <a:noFill/>
        </p:spPr>
      </p:pic>
    </p:spTree>
    <p:extLst>
      <p:ext uri="{BB962C8B-B14F-4D97-AF65-F5344CB8AC3E}">
        <p14:creationId xmlns:p14="http://schemas.microsoft.com/office/powerpoint/2010/main" val="404522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74738" lvl="1" indent="-446088">
              <a:lnSpc>
                <a:spcPct val="100000"/>
              </a:lnSpc>
              <a:spcBef>
                <a:spcPct val="0"/>
              </a:spcBef>
            </a:pPr>
            <a:r>
              <a:rPr lang="en-GB" sz="2600" dirty="0"/>
              <a:t>Weekly Sales over time</a:t>
            </a:r>
          </a:p>
          <a:p>
            <a:pPr marL="1074738" lvl="1" indent="-446088">
              <a:lnSpc>
                <a:spcPct val="100000"/>
              </a:lnSpc>
              <a:spcBef>
                <a:spcPct val="0"/>
              </a:spcBef>
            </a:pPr>
            <a:r>
              <a:rPr lang="en-GB" sz="2600" dirty="0"/>
              <a:t>Stock price of a company over time</a:t>
            </a:r>
          </a:p>
          <a:p>
            <a:pPr marL="1074738" lvl="1" indent="-446088">
              <a:lnSpc>
                <a:spcPct val="100000"/>
              </a:lnSpc>
              <a:spcBef>
                <a:spcPct val="0"/>
              </a:spcBef>
            </a:pPr>
            <a:r>
              <a:rPr lang="en-GB" sz="2600" dirty="0"/>
              <a:t>Malaria incidence or deaths over calendar years</a:t>
            </a:r>
          </a:p>
          <a:p>
            <a:pPr marL="1074738" lvl="1" indent="-446088">
              <a:lnSpc>
                <a:spcPct val="100000"/>
              </a:lnSpc>
              <a:spcBef>
                <a:spcPct val="0"/>
              </a:spcBef>
            </a:pPr>
            <a:r>
              <a:rPr lang="en-GB" sz="2600" dirty="0"/>
              <a:t>Daily maximum temperatures</a:t>
            </a:r>
          </a:p>
          <a:p>
            <a:pPr marL="1074738" lvl="1" indent="-446088">
              <a:lnSpc>
                <a:spcPct val="100000"/>
              </a:lnSpc>
              <a:spcBef>
                <a:spcPct val="0"/>
              </a:spcBef>
            </a:pPr>
            <a:r>
              <a:rPr lang="en-GB" sz="2600" dirty="0"/>
              <a:t>Hourly records of babies born at a maternity hospital</a:t>
            </a:r>
          </a:p>
          <a:p>
            <a:pPr marL="228600" indent="0">
              <a:spcBef>
                <a:spcPct val="0"/>
              </a:spcBef>
              <a:buNone/>
            </a:pPr>
            <a:endParaRPr lang="en-GB" sz="2800" b="1" i="1" dirty="0">
              <a:solidFill>
                <a:srgbClr val="CC0000"/>
              </a:solidFill>
            </a:endParaRPr>
          </a:p>
          <a:p>
            <a:pPr marL="228600" indent="0">
              <a:spcBef>
                <a:spcPct val="0"/>
              </a:spcBef>
              <a:buNone/>
            </a:pPr>
            <a:r>
              <a:rPr lang="en-GB" sz="2800" b="1" i="1" dirty="0">
                <a:solidFill>
                  <a:srgbClr val="CC0000"/>
                </a:solidFill>
              </a:rPr>
              <a:t>Continuous Time </a:t>
            </a:r>
            <a:r>
              <a:rPr lang="en-GB" sz="2800" b="1" i="1" dirty="0"/>
              <a:t>series</a:t>
            </a:r>
            <a:r>
              <a:rPr lang="en-GB" sz="2800" b="1" i="1" dirty="0">
                <a:solidFill>
                  <a:srgbClr val="CC0000"/>
                </a:solidFill>
              </a:rPr>
              <a:t> – </a:t>
            </a:r>
            <a:r>
              <a:rPr lang="en-GB" sz="2800" i="1" dirty="0"/>
              <a:t>temperature, air pollution</a:t>
            </a:r>
          </a:p>
          <a:p>
            <a:pPr marL="228600" indent="0">
              <a:spcBef>
                <a:spcPct val="0"/>
              </a:spcBef>
              <a:buNone/>
            </a:pPr>
            <a:r>
              <a:rPr lang="en-GB" sz="2800" b="1" i="1" dirty="0" err="1"/>
              <a:t>vs</a:t>
            </a:r>
            <a:endParaRPr lang="en-GB" sz="2800" b="1" i="1" dirty="0"/>
          </a:p>
          <a:p>
            <a:pPr marL="228600" indent="0">
              <a:spcBef>
                <a:spcPct val="0"/>
              </a:spcBef>
              <a:buNone/>
            </a:pPr>
            <a:r>
              <a:rPr lang="en-GB" sz="2800" b="1" i="1" dirty="0">
                <a:solidFill>
                  <a:srgbClr val="CC0000"/>
                </a:solidFill>
              </a:rPr>
              <a:t>Discrete Time </a:t>
            </a:r>
            <a:r>
              <a:rPr lang="en-GB" sz="2800" b="1" i="1" dirty="0"/>
              <a:t>series</a:t>
            </a:r>
            <a:r>
              <a:rPr lang="en-GB" sz="2800" b="1" i="1" dirty="0">
                <a:solidFill>
                  <a:srgbClr val="CC0000"/>
                </a:solidFill>
              </a:rPr>
              <a:t> – </a:t>
            </a:r>
            <a:r>
              <a:rPr lang="en-GB" sz="2800" i="1" dirty="0"/>
              <a:t>number of road accidents, sales, market shares</a:t>
            </a:r>
          </a:p>
          <a:p>
            <a:pPr marL="228600" indent="0">
              <a:spcBef>
                <a:spcPct val="0"/>
              </a:spcBef>
              <a:buNone/>
            </a:pPr>
            <a:r>
              <a:rPr lang="en-GB" sz="2800" dirty="0"/>
              <a:t>Time is discrete – week, month etc.</a:t>
            </a:r>
            <a:endParaRPr lang="en-GB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1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3823E-8124-453A-A8DE-747A439EA957}" type="slidenum">
              <a:rPr lang="en-US"/>
              <a:pPr/>
              <a:t>4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7475"/>
            <a:ext cx="6624638" cy="647700"/>
          </a:xfrm>
        </p:spPr>
        <p:txBody>
          <a:bodyPr>
            <a:normAutofit fontScale="90000"/>
          </a:bodyPr>
          <a:lstStyle/>
          <a:p>
            <a:r>
              <a:rPr lang="en-GB"/>
              <a:t>Objectives of a time series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95338"/>
            <a:ext cx="8640763" cy="580231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GB" sz="2600" dirty="0">
                <a:solidFill>
                  <a:srgbClr val="FF0000"/>
                </a:solidFill>
              </a:rPr>
              <a:t>Description</a:t>
            </a:r>
            <a:r>
              <a:rPr lang="en-GB" sz="2600" dirty="0"/>
              <a:t>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GB" dirty="0"/>
              <a:t>Merely to describe the patterns over time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sz="8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GB" sz="2600" dirty="0">
                <a:solidFill>
                  <a:srgbClr val="FF0000"/>
                </a:solidFill>
              </a:rPr>
              <a:t>Explanation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GB" dirty="0"/>
              <a:t>Can the pattern observed over time be explained in terms of other factors or causes? 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sz="9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GB" sz="2600" dirty="0">
                <a:solidFill>
                  <a:srgbClr val="FF0000"/>
                </a:solidFill>
              </a:rPr>
              <a:t>Prediction (forecasting)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GB" dirty="0"/>
              <a:t>Can past records help us to predict what will happen in the future?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sz="9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GB" sz="2600" dirty="0">
                <a:solidFill>
                  <a:srgbClr val="FF0000"/>
                </a:solidFill>
              </a:rPr>
              <a:t>Improving the past system/behaviour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GB" dirty="0"/>
              <a:t>If factors affecting the behaviour of a variable over time can be identified, action may be taken to improve the system, e.g. action over increasing levels of air pollution</a:t>
            </a:r>
          </a:p>
        </p:txBody>
      </p:sp>
    </p:spTree>
    <p:extLst>
      <p:ext uri="{BB962C8B-B14F-4D97-AF65-F5344CB8AC3E}">
        <p14:creationId xmlns:p14="http://schemas.microsoft.com/office/powerpoint/2010/main" val="428755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E42C7-FE82-4F41-84AF-CF9E2A0342CC}" type="slidenum">
              <a:rPr lang="en-US"/>
              <a:pPr/>
              <a:t>5</a:t>
            </a:fld>
            <a:endParaRPr lang="en-US"/>
          </a:p>
        </p:txBody>
      </p:sp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" y="0"/>
            <a:ext cx="9144000" cy="765175"/>
          </a:xfrm>
        </p:spPr>
        <p:txBody>
          <a:bodyPr/>
          <a:lstStyle/>
          <a:p>
            <a:r>
              <a:rPr lang="en-GB"/>
              <a:t>Jumping to conclusions from raw data</a:t>
            </a:r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908050"/>
            <a:ext cx="8713788" cy="1152525"/>
          </a:xfrm>
        </p:spPr>
        <p:txBody>
          <a:bodyPr/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GB" sz="2000" b="1" dirty="0"/>
              <a:t>Data (interval-scale)</a:t>
            </a:r>
            <a:r>
              <a:rPr lang="en-GB" sz="2000" dirty="0"/>
              <a:t>: Company profits (‘000 dollars)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GB" sz="2000" b="1" dirty="0"/>
              <a:t>Objective</a:t>
            </a:r>
            <a:r>
              <a:rPr lang="en-GB" sz="2000" dirty="0"/>
              <a:t>: To study changes in profit figures over consecutive quarters</a:t>
            </a:r>
          </a:p>
          <a:p>
            <a:pPr marL="0" indent="0">
              <a:lnSpc>
                <a:spcPct val="100000"/>
              </a:lnSpc>
            </a:pPr>
            <a:endParaRPr lang="en-GB" sz="900" dirty="0"/>
          </a:p>
        </p:txBody>
      </p:sp>
      <p:graphicFrame>
        <p:nvGraphicFramePr>
          <p:cNvPr id="970756" name="Group 4"/>
          <p:cNvGraphicFramePr>
            <a:graphicFrameLocks noGrp="1"/>
          </p:cNvGraphicFramePr>
          <p:nvPr>
            <p:ph sz="quarter" idx="3"/>
          </p:nvPr>
        </p:nvGraphicFramePr>
        <p:xfrm>
          <a:off x="755650" y="2192338"/>
          <a:ext cx="7416800" cy="3168651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12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Year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Quarter1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Quarter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Quarter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Quarter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667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631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675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699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739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695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751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779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823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795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835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875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931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855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939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967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70798" name="Rectangle 46"/>
          <p:cNvSpPr>
            <a:spLocks noChangeArrowheads="1"/>
          </p:cNvSpPr>
          <p:nvPr/>
        </p:nvSpPr>
        <p:spPr bwMode="auto">
          <a:xfrm>
            <a:off x="612775" y="5556250"/>
            <a:ext cx="793432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GB">
                <a:solidFill>
                  <a:schemeClr val="tx1"/>
                </a:solidFill>
              </a:rPr>
              <a:t>Impression is that the 4</a:t>
            </a:r>
            <a:r>
              <a:rPr lang="en-GB" baseline="30000">
                <a:solidFill>
                  <a:schemeClr val="tx1"/>
                </a:solidFill>
              </a:rPr>
              <a:t>th</a:t>
            </a:r>
            <a:r>
              <a:rPr lang="en-GB">
                <a:solidFill>
                  <a:schemeClr val="tx1"/>
                </a:solidFill>
              </a:rPr>
              <a:t> quarter is always higher than the 1</a:t>
            </a:r>
            <a:r>
              <a:rPr lang="en-GB" baseline="30000">
                <a:solidFill>
                  <a:schemeClr val="tx1"/>
                </a:solidFill>
              </a:rPr>
              <a:t>st</a:t>
            </a:r>
            <a:r>
              <a:rPr lang="en-GB">
                <a:solidFill>
                  <a:schemeClr val="tx1"/>
                </a:solidFill>
              </a:rPr>
              <a:t> quarter</a:t>
            </a:r>
          </a:p>
        </p:txBody>
      </p:sp>
    </p:spTree>
    <p:extLst>
      <p:ext uri="{BB962C8B-B14F-4D97-AF65-F5344CB8AC3E}">
        <p14:creationId xmlns:p14="http://schemas.microsoft.com/office/powerpoint/2010/main" val="20020915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FDEB-57D3-43DF-BF99-6A528D818290}" type="slidenum">
              <a:rPr lang="en-US"/>
              <a:pPr/>
              <a:t>6</a:t>
            </a:fld>
            <a:endParaRPr lang="en-US"/>
          </a:p>
        </p:txBody>
      </p:sp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103188"/>
            <a:ext cx="6624638" cy="777875"/>
          </a:xfrm>
        </p:spPr>
        <p:txBody>
          <a:bodyPr/>
          <a:lstStyle/>
          <a:p>
            <a:r>
              <a:rPr lang="en-GB"/>
              <a:t>Take a look again…</a:t>
            </a:r>
          </a:p>
        </p:txBody>
      </p:sp>
      <p:sp>
        <p:nvSpPr>
          <p:cNvPr id="9728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9750" y="5229225"/>
            <a:ext cx="8064500" cy="1008063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GB"/>
              <a:t>Previous impression is largely because there is a general increase over time</a:t>
            </a:r>
          </a:p>
        </p:txBody>
      </p:sp>
      <p:graphicFrame>
        <p:nvGraphicFramePr>
          <p:cNvPr id="972809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568325" y="981075"/>
          <a:ext cx="6985000" cy="406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hart" r:id="rId4" imgW="4419600" imgH="2571902" progId="Excel.Chart.8">
                  <p:embed/>
                </p:oleObj>
              </mc:Choice>
              <mc:Fallback>
                <p:oleObj name="Chart" r:id="rId4" imgW="4419600" imgH="257190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981075"/>
                        <a:ext cx="6985000" cy="406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2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3722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90346" y="281890"/>
            <a:ext cx="5848102" cy="95484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400" b="0" dirty="0"/>
              <a:t>Three Aspects of Time Series Behavior</a:t>
            </a:r>
            <a:br>
              <a:rPr lang="en-US" altLang="en-US" sz="2400" b="0" dirty="0"/>
            </a:br>
            <a:r>
              <a:rPr lang="en-US" altLang="en-US" sz="2400" b="0" dirty="0"/>
              <a:t>Data: </a:t>
            </a:r>
            <a:r>
              <a:rPr lang="en-US" altLang="en-US" sz="2400" b="0" dirty="0" err="1"/>
              <a:t>Y</a:t>
            </a:r>
            <a:r>
              <a:rPr lang="en-US" altLang="en-US" sz="2400" b="0" baseline="-25000" dirty="0" err="1"/>
              <a:t>t</a:t>
            </a:r>
            <a:r>
              <a:rPr lang="en-US" altLang="en-US" sz="2400" b="0" dirty="0"/>
              <a:t> and t</a:t>
            </a:r>
          </a:p>
        </p:txBody>
      </p:sp>
      <p:sp>
        <p:nvSpPr>
          <p:cNvPr id="1331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2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3A27555-972E-4C51-9EAC-9183EC2811F9}" type="slidenum">
              <a:rPr lang="en-US" altLang="en-US" sz="1200">
                <a:solidFill>
                  <a:srgbClr val="F36F32"/>
                </a:solidFill>
                <a:latin typeface="Times New Roman" pitchFamily="18" charset="0"/>
              </a:rPr>
              <a:pPr/>
              <a:t>7</a:t>
            </a:fld>
            <a:endParaRPr lang="en-US" altLang="en-US" sz="1200" dirty="0">
              <a:solidFill>
                <a:srgbClr val="F36F32"/>
              </a:solidFill>
              <a:latin typeface="Times New Roman" pitchFamily="18" charset="0"/>
            </a:endParaRPr>
          </a:p>
        </p:txBody>
      </p:sp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2151132"/>
            <a:ext cx="259080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27" y="2193236"/>
            <a:ext cx="25527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2232754"/>
            <a:ext cx="267017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79443" y="4002157"/>
            <a:ext cx="111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level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01548" y="4022036"/>
            <a:ext cx="71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8122" y="403615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Seasonality</a:t>
            </a:r>
          </a:p>
        </p:txBody>
      </p:sp>
    </p:spTree>
    <p:extLst>
      <p:ext uri="{BB962C8B-B14F-4D97-AF65-F5344CB8AC3E}">
        <p14:creationId xmlns:p14="http://schemas.microsoft.com/office/powerpoint/2010/main" val="288556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The </a:t>
            </a:r>
            <a:r>
              <a:rPr lang="en-US" altLang="en-US" i="1" dirty="0"/>
              <a:t>n</a:t>
            </a:r>
            <a:r>
              <a:rPr lang="en-US" altLang="en-US" dirty="0"/>
              <a:t>-period </a:t>
            </a:r>
            <a:r>
              <a:rPr lang="en-US" altLang="en-US" b="1" dirty="0"/>
              <a:t>moving average</a:t>
            </a:r>
            <a:r>
              <a:rPr lang="en-US" altLang="en-US" dirty="0"/>
              <a:t> builds a forecast by averaging the observations in the most recent </a:t>
            </a:r>
            <a:r>
              <a:rPr lang="en-US" altLang="en-US" i="1" dirty="0"/>
              <a:t>n</a:t>
            </a:r>
            <a:r>
              <a:rPr lang="en-US" altLang="en-US" dirty="0"/>
              <a:t> periods: </a:t>
            </a:r>
            <a:endParaRPr lang="en-US" altLang="en-US" i="1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where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t</a:t>
            </a:r>
            <a:r>
              <a:rPr lang="en-US" altLang="en-US" dirty="0"/>
              <a:t> represents the observation made in period </a:t>
            </a:r>
            <a:r>
              <a:rPr lang="en-US" altLang="en-US" i="1" dirty="0"/>
              <a:t>t</a:t>
            </a:r>
            <a:r>
              <a:rPr lang="en-US" altLang="en-US" dirty="0"/>
              <a:t>, and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t</a:t>
            </a:r>
            <a:r>
              <a:rPr lang="en-US" altLang="en-US" dirty="0"/>
              <a:t> denotes the moving average.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The Moving-Average Model </a:t>
            </a:r>
            <a:endParaRPr lang="en-US" altLang="en-US" dirty="0"/>
          </a:p>
        </p:txBody>
      </p:sp>
      <p:graphicFrame>
        <p:nvGraphicFramePr>
          <p:cNvPr id="143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422287"/>
              </p:ext>
            </p:extLst>
          </p:nvPr>
        </p:nvGraphicFramePr>
        <p:xfrm>
          <a:off x="2397125" y="3127375"/>
          <a:ext cx="43497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3" imgW="2029748" imgH="250904" progId="Word.Document.8">
                  <p:embed/>
                </p:oleObj>
              </mc:Choice>
              <mc:Fallback>
                <p:oleObj name="Document" r:id="rId3" imgW="2029748" imgH="2509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3127375"/>
                        <a:ext cx="43497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40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Example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7" y="1417638"/>
            <a:ext cx="8999403" cy="531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58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1013</Words>
  <Application>Microsoft Office PowerPoint</Application>
  <PresentationFormat>On-screen Show (4:3)</PresentationFormat>
  <Paragraphs>183</Paragraphs>
  <Slides>24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Tahoma</vt:lpstr>
      <vt:lpstr>Times New Roman</vt:lpstr>
      <vt:lpstr>Wingdings</vt:lpstr>
      <vt:lpstr>Office Theme</vt:lpstr>
      <vt:lpstr>Chart</vt:lpstr>
      <vt:lpstr>Document</vt:lpstr>
      <vt:lpstr>Basic Time Series Analysis</vt:lpstr>
      <vt:lpstr>Basics: Definitions and Notation</vt:lpstr>
      <vt:lpstr>Examples of time series</vt:lpstr>
      <vt:lpstr>Objectives of a time series</vt:lpstr>
      <vt:lpstr>Jumping to conclusions from raw data</vt:lpstr>
      <vt:lpstr>Take a look again…</vt:lpstr>
      <vt:lpstr>Three Aspects of Time Series Behavior Data: Yt and t</vt:lpstr>
      <vt:lpstr>The Moving-Average Model </vt:lpstr>
      <vt:lpstr>Moving Average Example</vt:lpstr>
      <vt:lpstr>Measures of Forecast Accuracy </vt:lpstr>
      <vt:lpstr>The Exponential Smoothing Model </vt:lpstr>
      <vt:lpstr>Comparison of Weights Placed on k-year-old Data </vt:lpstr>
      <vt:lpstr>Summary </vt:lpstr>
      <vt:lpstr>Why Time Series?</vt:lpstr>
      <vt:lpstr>How to detect autocorrelation?</vt:lpstr>
      <vt:lpstr>PowerPoint Presentation</vt:lpstr>
      <vt:lpstr>PowerPoint Presentation</vt:lpstr>
      <vt:lpstr>Modeling trends</vt:lpstr>
      <vt:lpstr>Modeling seasonality</vt:lpstr>
      <vt:lpstr>Modeling lags of X variables</vt:lpstr>
      <vt:lpstr>Modeling lags of Y variable</vt:lpstr>
      <vt:lpstr>Stationary Time Series</vt:lpstr>
      <vt:lpstr>PowerPoint Presentation</vt:lpstr>
      <vt:lpstr>Stationary vs. Nonstationary Series</vt:lpstr>
    </vt:vector>
  </TitlesOfParts>
  <Company>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Mina Ameri</dc:creator>
  <cp:lastModifiedBy>Varun M</cp:lastModifiedBy>
  <cp:revision>40</cp:revision>
  <dcterms:created xsi:type="dcterms:W3CDTF">2015-11-05T03:58:41Z</dcterms:created>
  <dcterms:modified xsi:type="dcterms:W3CDTF">2019-11-23T01:05:49Z</dcterms:modified>
</cp:coreProperties>
</file>