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97" r:id="rId3"/>
    <p:sldId id="314" r:id="rId4"/>
    <p:sldId id="315" r:id="rId5"/>
    <p:sldId id="316" r:id="rId6"/>
    <p:sldId id="317" r:id="rId7"/>
    <p:sldId id="318" r:id="rId8"/>
    <p:sldId id="274" r:id="rId9"/>
    <p:sldId id="310" r:id="rId10"/>
    <p:sldId id="311" r:id="rId11"/>
    <p:sldId id="312" r:id="rId12"/>
    <p:sldId id="313" r:id="rId13"/>
    <p:sldId id="330" r:id="rId14"/>
    <p:sldId id="332" r:id="rId15"/>
    <p:sldId id="336" r:id="rId16"/>
    <p:sldId id="333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35" r:id="rId27"/>
    <p:sldId id="33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C7D48-449E-934E-BFFD-2DC1E197DD9C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8F602-CC65-5941-9ED7-BCE6D6CE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7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68855-9146-4F19-977E-54D4D341F3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9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7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4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31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51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51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51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51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51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51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3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22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77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87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871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871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871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225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627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2576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2576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3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11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374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499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57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8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3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5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7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140A4-3FB0-3443-9DE0-A8AC90144EE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9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Time Series Analysis -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murthi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5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2700" y="4073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557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9.1.2a</a:t>
            </a:r>
          </a:p>
          <a:p>
            <a:pPr algn="ctr"/>
            <a:r>
              <a:rPr lang="en-US" sz="11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Stationarity</a:t>
            </a:r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60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498600"/>
            <a:ext cx="6681787" cy="459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79875" y="361146"/>
            <a:ext cx="633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Time series of a stationary variable </a:t>
            </a:r>
          </a:p>
        </p:txBody>
      </p:sp>
    </p:spTree>
    <p:extLst>
      <p:ext uri="{BB962C8B-B14F-4D97-AF65-F5344CB8AC3E}">
        <p14:creationId xmlns:p14="http://schemas.microsoft.com/office/powerpoint/2010/main" val="306826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2700" y="4073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9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9.1.2a</a:t>
            </a:r>
          </a:p>
          <a:p>
            <a:pPr algn="ctr"/>
            <a:r>
              <a:rPr lang="en-US" sz="11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Stationarity</a:t>
            </a:r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45702"/>
            <a:ext cx="7391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Time series of a </a:t>
            </a:r>
            <a:r>
              <a:rPr lang="en-US" sz="2800" dirty="0" err="1"/>
              <a:t>nonstationary</a:t>
            </a:r>
            <a:r>
              <a:rPr lang="en-US" sz="2800" dirty="0"/>
              <a:t> variable that is ‘‘slow-turning’’ or ‘‘wandering’’</a:t>
            </a:r>
            <a:r>
              <a:rPr lang="en-US" dirty="0"/>
              <a:t> </a:t>
            </a:r>
          </a:p>
        </p:txBody>
      </p:sp>
      <p:pic>
        <p:nvPicPr>
          <p:cNvPr id="561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3606" y="1524000"/>
            <a:ext cx="6072187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803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9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9.1.2a</a:t>
            </a:r>
          </a:p>
          <a:p>
            <a:pPr algn="ctr"/>
            <a:r>
              <a:rPr lang="en-US" sz="11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Stationarity</a:t>
            </a:r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1096" y="309076"/>
            <a:ext cx="7430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Time series of a </a:t>
            </a:r>
            <a:r>
              <a:rPr lang="en-US" sz="2800" dirty="0" err="1"/>
              <a:t>nonstationary</a:t>
            </a:r>
            <a:r>
              <a:rPr lang="en-US" sz="2800" dirty="0"/>
              <a:t> variable: Trend</a:t>
            </a:r>
          </a:p>
        </p:txBody>
      </p:sp>
      <p:pic>
        <p:nvPicPr>
          <p:cNvPr id="562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2450" y="1598613"/>
            <a:ext cx="6707187" cy="449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278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5148" y="308233"/>
            <a:ext cx="3184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Random walk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9530" y="1470991"/>
            <a:ext cx="7480702" cy="4196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Y</a:t>
            </a:r>
            <a:r>
              <a:rPr lang="en-US" sz="2800" baseline="-25000" dirty="0" err="1"/>
              <a:t>t</a:t>
            </a:r>
            <a:r>
              <a:rPr lang="en-US" sz="2800" dirty="0"/>
              <a:t> = Y</a:t>
            </a:r>
            <a:r>
              <a:rPr lang="en-US" sz="2800" baseline="-25000" dirty="0"/>
              <a:t>t-1</a:t>
            </a:r>
            <a:r>
              <a:rPr lang="en-US" sz="2800" dirty="0"/>
              <a:t> + </a:t>
            </a:r>
            <a:r>
              <a:rPr lang="el-GR" sz="2800" dirty="0">
                <a:latin typeface="Times New Roman"/>
                <a:cs typeface="Times New Roman"/>
              </a:rPr>
              <a:t>ε</a:t>
            </a:r>
            <a:r>
              <a:rPr lang="en-US" sz="2800" baseline="-25000" dirty="0">
                <a:latin typeface="Times New Roman"/>
                <a:cs typeface="Times New Roman"/>
              </a:rPr>
              <a:t>t		</a:t>
            </a:r>
            <a:r>
              <a:rPr lang="en-US" sz="2800" dirty="0">
                <a:latin typeface="Times New Roman"/>
                <a:cs typeface="Times New Roman"/>
              </a:rPr>
              <a:t>E(</a:t>
            </a:r>
            <a:r>
              <a:rPr lang="el-GR" sz="2800" dirty="0">
                <a:latin typeface="Times New Roman"/>
                <a:cs typeface="Times New Roman"/>
              </a:rPr>
              <a:t>ε</a:t>
            </a:r>
            <a:r>
              <a:rPr lang="en-US" sz="2800" baseline="-25000" dirty="0">
                <a:latin typeface="Times New Roman"/>
                <a:cs typeface="Times New Roman"/>
              </a:rPr>
              <a:t>t</a:t>
            </a:r>
            <a:r>
              <a:rPr lang="en-US" sz="2800" dirty="0">
                <a:latin typeface="Times New Roman"/>
                <a:cs typeface="Times New Roman"/>
              </a:rPr>
              <a:t>) = 0, E(</a:t>
            </a:r>
            <a:r>
              <a:rPr lang="el-GR" sz="2800" dirty="0">
                <a:latin typeface="Times New Roman"/>
                <a:cs typeface="Times New Roman"/>
              </a:rPr>
              <a:t>ε</a:t>
            </a:r>
            <a:r>
              <a:rPr lang="en-US" sz="2800" baseline="-25000" dirty="0">
                <a:latin typeface="Times New Roman"/>
                <a:cs typeface="Times New Roman"/>
              </a:rPr>
              <a:t>t, </a:t>
            </a:r>
            <a:r>
              <a:rPr lang="el-GR" sz="2800" dirty="0">
                <a:latin typeface="Times New Roman"/>
                <a:cs typeface="Times New Roman"/>
              </a:rPr>
              <a:t>ε</a:t>
            </a:r>
            <a:r>
              <a:rPr lang="en-US" sz="2800" baseline="-25000" dirty="0">
                <a:latin typeface="Times New Roman"/>
                <a:cs typeface="Times New Roman"/>
              </a:rPr>
              <a:t>s</a:t>
            </a:r>
            <a:r>
              <a:rPr lang="en-US" sz="2800" dirty="0">
                <a:latin typeface="Times New Roman"/>
                <a:cs typeface="Times New Roman"/>
              </a:rPr>
              <a:t>) = 0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Generated for example by flips of a coin.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If heads, value  = 1,  if tails, value = -1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Forecast: Y</a:t>
            </a:r>
            <a:r>
              <a:rPr lang="en-US" sz="2800" baseline="-25000" dirty="0"/>
              <a:t>t+1</a:t>
            </a:r>
            <a:r>
              <a:rPr lang="en-US" sz="2800" dirty="0"/>
              <a:t> = </a:t>
            </a:r>
            <a:r>
              <a:rPr lang="en-US" sz="2800" dirty="0" err="1"/>
              <a:t>Y</a:t>
            </a:r>
            <a:r>
              <a:rPr lang="en-US" sz="2800" baseline="-25000" dirty="0" err="1"/>
              <a:t>t</a:t>
            </a:r>
            <a:r>
              <a:rPr lang="en-US" sz="2800" dirty="0"/>
              <a:t> </a:t>
            </a:r>
          </a:p>
          <a:p>
            <a:pPr lvl="4"/>
            <a:r>
              <a:rPr lang="en-US" sz="2800" dirty="0"/>
              <a:t>Y</a:t>
            </a:r>
            <a:r>
              <a:rPr lang="en-US" sz="2800" baseline="-25000" dirty="0"/>
              <a:t>t+2</a:t>
            </a:r>
            <a:r>
              <a:rPr lang="en-US" sz="2800" dirty="0"/>
              <a:t> = </a:t>
            </a:r>
            <a:r>
              <a:rPr lang="en-US" sz="2800" dirty="0" err="1"/>
              <a:t>Y</a:t>
            </a:r>
            <a:r>
              <a:rPr lang="en-US" sz="2800" baseline="-25000" dirty="0" err="1"/>
              <a:t>t</a:t>
            </a:r>
            <a:endParaRPr lang="en-US" sz="2800" baseline="-25000" dirty="0"/>
          </a:p>
          <a:p>
            <a:r>
              <a:rPr lang="en-US" sz="3600" baseline="-25000" dirty="0"/>
              <a:t>But the standard error of the forecast increases over time</a:t>
            </a:r>
          </a:p>
          <a:p>
            <a:pPr lvl="4"/>
            <a:endParaRPr lang="en-US" sz="2800" baseline="-25000" dirty="0"/>
          </a:p>
          <a:p>
            <a:r>
              <a:rPr lang="en-US" sz="2800" dirty="0"/>
              <a:t>If we know a series follows a random walk model, </a:t>
            </a:r>
          </a:p>
          <a:p>
            <a:r>
              <a:rPr lang="en-US" sz="2800" dirty="0"/>
              <a:t>then there is no point in fitting a model.</a:t>
            </a:r>
          </a:p>
        </p:txBody>
      </p:sp>
    </p:spTree>
    <p:extLst>
      <p:ext uri="{BB962C8B-B14F-4D97-AF65-F5344CB8AC3E}">
        <p14:creationId xmlns:p14="http://schemas.microsoft.com/office/powerpoint/2010/main" val="6153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5148" y="308233"/>
            <a:ext cx="404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Checking for Random walk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3160" y="1470990"/>
            <a:ext cx="784060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Y</a:t>
            </a:r>
            <a:r>
              <a:rPr lang="en-US" sz="2800" baseline="-25000" dirty="0" err="1"/>
              <a:t>t</a:t>
            </a:r>
            <a:r>
              <a:rPr lang="en-US" sz="2800" dirty="0"/>
              <a:t> = a + </a:t>
            </a:r>
            <a:r>
              <a:rPr lang="en-US" sz="2800" dirty="0" err="1"/>
              <a:t>bt</a:t>
            </a:r>
            <a:r>
              <a:rPr lang="en-US" sz="2800" baseline="-25000" dirty="0"/>
              <a:t> </a:t>
            </a:r>
            <a:r>
              <a:rPr lang="en-US" sz="2800" dirty="0"/>
              <a:t>+ </a:t>
            </a:r>
            <a:r>
              <a:rPr lang="el-GR" sz="2800" dirty="0">
                <a:latin typeface="Times New Roman"/>
                <a:cs typeface="Times New Roman"/>
              </a:rPr>
              <a:t>ρ</a:t>
            </a:r>
            <a:r>
              <a:rPr lang="en-US" sz="2800" dirty="0"/>
              <a:t>Y</a:t>
            </a:r>
            <a:r>
              <a:rPr lang="en-US" sz="2800" baseline="-25000" dirty="0"/>
              <a:t>t-1</a:t>
            </a:r>
            <a:r>
              <a:rPr lang="en-US" sz="2800" dirty="0"/>
              <a:t> + </a:t>
            </a:r>
            <a:r>
              <a:rPr lang="el-GR" sz="2800" dirty="0">
                <a:latin typeface="Times New Roman"/>
                <a:cs typeface="Times New Roman"/>
              </a:rPr>
              <a:t>ε</a:t>
            </a:r>
            <a:r>
              <a:rPr lang="en-US" sz="2800" baseline="-25000" dirty="0">
                <a:latin typeface="Times New Roman"/>
                <a:cs typeface="Times New Roman"/>
              </a:rPr>
              <a:t>t		</a:t>
            </a:r>
            <a:r>
              <a:rPr lang="en-US" sz="2800" dirty="0">
                <a:latin typeface="Times New Roman"/>
                <a:cs typeface="Times New Roman"/>
              </a:rPr>
              <a:t>E(</a:t>
            </a:r>
            <a:r>
              <a:rPr lang="el-GR" sz="2800" dirty="0">
                <a:latin typeface="Times New Roman"/>
                <a:cs typeface="Times New Roman"/>
              </a:rPr>
              <a:t>ε</a:t>
            </a:r>
            <a:r>
              <a:rPr lang="en-US" sz="2800" baseline="-25000" dirty="0">
                <a:latin typeface="Times New Roman"/>
                <a:cs typeface="Times New Roman"/>
              </a:rPr>
              <a:t>t</a:t>
            </a:r>
            <a:r>
              <a:rPr lang="en-US" sz="2800" dirty="0">
                <a:latin typeface="Times New Roman"/>
                <a:cs typeface="Times New Roman"/>
              </a:rPr>
              <a:t>) = 0, E(</a:t>
            </a:r>
            <a:r>
              <a:rPr lang="el-GR" sz="2800" dirty="0">
                <a:latin typeface="Times New Roman"/>
                <a:cs typeface="Times New Roman"/>
              </a:rPr>
              <a:t>ε</a:t>
            </a:r>
            <a:r>
              <a:rPr lang="en-US" sz="2800" baseline="-25000" dirty="0">
                <a:latin typeface="Times New Roman"/>
                <a:cs typeface="Times New Roman"/>
              </a:rPr>
              <a:t>t, </a:t>
            </a:r>
            <a:r>
              <a:rPr lang="el-GR" sz="2800" dirty="0">
                <a:latin typeface="Times New Roman"/>
                <a:cs typeface="Times New Roman"/>
              </a:rPr>
              <a:t>ε</a:t>
            </a:r>
            <a:r>
              <a:rPr lang="en-US" sz="2800" baseline="-25000" dirty="0">
                <a:latin typeface="Times New Roman"/>
                <a:cs typeface="Times New Roman"/>
              </a:rPr>
              <a:t>s</a:t>
            </a:r>
            <a:r>
              <a:rPr lang="en-US" sz="2800" dirty="0">
                <a:latin typeface="Times New Roman"/>
                <a:cs typeface="Times New Roman"/>
              </a:rPr>
              <a:t>) = 0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Y</a:t>
            </a:r>
            <a:r>
              <a:rPr lang="en-US" sz="2800" baseline="-25000" dirty="0" err="1"/>
              <a:t>t</a:t>
            </a:r>
            <a:r>
              <a:rPr lang="en-US" sz="2800" dirty="0"/>
              <a:t> - Y</a:t>
            </a:r>
            <a:r>
              <a:rPr lang="en-US" sz="2800" baseline="-25000" dirty="0"/>
              <a:t>t-1 </a:t>
            </a:r>
            <a:r>
              <a:rPr lang="en-US" sz="2800" dirty="0"/>
              <a:t>= a + </a:t>
            </a:r>
            <a:r>
              <a:rPr lang="en-US" sz="2800" dirty="0" err="1"/>
              <a:t>bt</a:t>
            </a:r>
            <a:r>
              <a:rPr lang="en-US" sz="2800" baseline="-25000" dirty="0"/>
              <a:t> </a:t>
            </a:r>
            <a:r>
              <a:rPr lang="en-US" sz="2800" dirty="0"/>
              <a:t>+ (</a:t>
            </a:r>
            <a:r>
              <a:rPr lang="el-GR" sz="2800" dirty="0">
                <a:latin typeface="Times New Roman"/>
                <a:cs typeface="Times New Roman"/>
              </a:rPr>
              <a:t>ρ</a:t>
            </a:r>
            <a:r>
              <a:rPr lang="en-US" sz="2800" dirty="0">
                <a:latin typeface="Times New Roman"/>
                <a:cs typeface="Times New Roman"/>
              </a:rPr>
              <a:t>-1)</a:t>
            </a:r>
            <a:r>
              <a:rPr lang="en-US" sz="2800" dirty="0"/>
              <a:t>Y</a:t>
            </a:r>
            <a:r>
              <a:rPr lang="en-US" sz="2800" baseline="-25000" dirty="0"/>
              <a:t>t-1</a:t>
            </a:r>
            <a:r>
              <a:rPr lang="en-US" sz="2800" dirty="0"/>
              <a:t> + </a:t>
            </a:r>
            <a:r>
              <a:rPr lang="el-GR" sz="2800" dirty="0">
                <a:latin typeface="Times New Roman"/>
                <a:cs typeface="Times New Roman"/>
              </a:rPr>
              <a:t>ε</a:t>
            </a:r>
            <a:r>
              <a:rPr lang="en-US" sz="2800" baseline="-25000" dirty="0">
                <a:latin typeface="Times New Roman"/>
                <a:cs typeface="Times New Roman"/>
              </a:rPr>
              <a:t>t	</a:t>
            </a:r>
          </a:p>
          <a:p>
            <a:endParaRPr lang="en-US" sz="2800" dirty="0"/>
          </a:p>
          <a:p>
            <a:r>
              <a:rPr lang="en-US" sz="2800" dirty="0"/>
              <a:t>If </a:t>
            </a:r>
            <a:r>
              <a:rPr lang="el-GR" sz="2800" dirty="0">
                <a:latin typeface="Times New Roman"/>
                <a:cs typeface="Times New Roman"/>
              </a:rPr>
              <a:t>ρ</a:t>
            </a:r>
            <a:r>
              <a:rPr lang="en-US" sz="2800" dirty="0">
                <a:latin typeface="Times New Roman"/>
                <a:cs typeface="Times New Roman"/>
              </a:rPr>
              <a:t>=1, then series is random walk and non-stationary</a:t>
            </a:r>
          </a:p>
          <a:p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Dickey Fuller tests (DF) – unit root tests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Augmented Dickey Fuller tests (ADF)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173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4486" y="1736035"/>
            <a:ext cx="63631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Regression one random walk against another will </a:t>
            </a:r>
          </a:p>
          <a:p>
            <a:r>
              <a:rPr lang="en-US" sz="2400" dirty="0"/>
              <a:t>give spurious results.</a:t>
            </a:r>
          </a:p>
          <a:p>
            <a:endParaRPr lang="en-US" sz="2400" dirty="0"/>
          </a:p>
          <a:p>
            <a:r>
              <a:rPr lang="en-US" sz="2400" dirty="0"/>
              <a:t>If a series follows random walk, differencing </a:t>
            </a:r>
          </a:p>
          <a:p>
            <a:r>
              <a:rPr lang="en-US" sz="2400" dirty="0"/>
              <a:t>might remove that.</a:t>
            </a:r>
          </a:p>
        </p:txBody>
      </p:sp>
    </p:spTree>
    <p:extLst>
      <p:ext uri="{BB962C8B-B14F-4D97-AF65-F5344CB8AC3E}">
        <p14:creationId xmlns:p14="http://schemas.microsoft.com/office/powerpoint/2010/main" val="105770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5148" y="308233"/>
            <a:ext cx="3759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Checking for white noise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9530" y="1470991"/>
            <a:ext cx="65243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Bartlett’s test: </a:t>
            </a:r>
            <a:r>
              <a:rPr lang="en-US" sz="2800" dirty="0">
                <a:highlight>
                  <a:srgbClr val="FFFF00"/>
                </a:highlight>
              </a:rPr>
              <a:t>to test </a:t>
            </a:r>
            <a:r>
              <a:rPr lang="el-GR" sz="2800" dirty="0">
                <a:highlight>
                  <a:srgbClr val="FFFF00"/>
                </a:highlight>
                <a:latin typeface="Times New Roman"/>
                <a:cs typeface="Times New Roman"/>
              </a:rPr>
              <a:t>ρ</a:t>
            </a:r>
            <a:r>
              <a:rPr lang="en-US" sz="2800" baseline="-25000" dirty="0">
                <a:highlight>
                  <a:srgbClr val="FFFF00"/>
                </a:highlight>
                <a:latin typeface="Times New Roman"/>
                <a:cs typeface="Times New Roman"/>
              </a:rPr>
              <a:t>k</a:t>
            </a:r>
            <a:r>
              <a:rPr lang="en-US" sz="2800" dirty="0">
                <a:highlight>
                  <a:srgbClr val="FFFF00"/>
                </a:highlight>
                <a:latin typeface="Times New Roman"/>
                <a:cs typeface="Times New Roman"/>
              </a:rPr>
              <a:t> =0</a:t>
            </a:r>
            <a:endParaRPr lang="en-US" sz="2800" dirty="0">
              <a:highlight>
                <a:srgbClr val="FFFF00"/>
              </a:highlight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Sample autocorrelation coefficients are  </a:t>
            </a:r>
          </a:p>
          <a:p>
            <a:r>
              <a:rPr lang="en-US" sz="2800" dirty="0"/>
              <a:t>	approximately N(0,1/</a:t>
            </a:r>
            <a:r>
              <a:rPr lang="en-US" sz="2800" dirty="0" err="1"/>
              <a:t>sqrt</a:t>
            </a:r>
            <a:r>
              <a:rPr lang="en-US" sz="2800" dirty="0"/>
              <a:t>(T))</a:t>
            </a:r>
          </a:p>
          <a:p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Q-test : joint test that all </a:t>
            </a:r>
            <a:r>
              <a:rPr lang="el-GR" sz="2800" dirty="0">
                <a:latin typeface="Times New Roman"/>
                <a:cs typeface="Times New Roman"/>
              </a:rPr>
              <a:t>ρ</a:t>
            </a:r>
            <a:r>
              <a:rPr lang="en-US" sz="2800" baseline="-25000" dirty="0">
                <a:latin typeface="Times New Roman"/>
                <a:cs typeface="Times New Roman"/>
              </a:rPr>
              <a:t>k</a:t>
            </a:r>
            <a:r>
              <a:rPr lang="en-US" sz="2800" dirty="0">
                <a:latin typeface="Times New Roman"/>
                <a:cs typeface="Times New Roman"/>
              </a:rPr>
              <a:t> =0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8368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that the </a:t>
            </a:r>
            <a:r>
              <a:rPr lang="en-US" dirty="0">
                <a:solidFill>
                  <a:srgbClr val="FF0000"/>
                </a:solidFill>
              </a:rPr>
              <a:t>population correlation</a:t>
            </a:r>
            <a:r>
              <a:rPr lang="en-US" dirty="0"/>
              <a:t> between two variables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is given by: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autoregressive terms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5427" y="340248"/>
            <a:ext cx="6701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Computing Autocorrelation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586871"/>
              </p:ext>
            </p:extLst>
          </p:nvPr>
        </p:nvGraphicFramePr>
        <p:xfrm>
          <a:off x="3252166" y="2249556"/>
          <a:ext cx="3086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3" imgW="1371600" imgH="507960" progId="Equation.DSMT4">
                  <p:embed/>
                </p:oleObj>
              </mc:Choice>
              <mc:Fallback>
                <p:oleObj name="Equation" r:id="rId3" imgW="13716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166" y="2249556"/>
                        <a:ext cx="30861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950652"/>
              </p:ext>
            </p:extLst>
          </p:nvPr>
        </p:nvGraphicFramePr>
        <p:xfrm>
          <a:off x="2005427" y="4369905"/>
          <a:ext cx="56292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5" imgW="2501900" imgH="508000" progId="Equation.DSMT4">
                  <p:embed/>
                </p:oleObj>
              </mc:Choice>
              <mc:Fallback>
                <p:oleObj name="Equation" r:id="rId5" imgW="2501900" imgH="50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427" y="4369905"/>
                        <a:ext cx="56292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50435" y="5698435"/>
            <a:ext cx="3958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latin typeface="Times New Roman"/>
                <a:cs typeface="Times New Roman"/>
              </a:rPr>
              <a:t>ρ</a:t>
            </a:r>
            <a:r>
              <a:rPr lang="en-US" sz="2800" baseline="-25000" dirty="0">
                <a:latin typeface="Times New Roman"/>
                <a:cs typeface="Times New Roman"/>
              </a:rPr>
              <a:t>k</a:t>
            </a:r>
            <a:r>
              <a:rPr lang="en-US" sz="2800" dirty="0">
                <a:latin typeface="Times New Roman"/>
                <a:cs typeface="Times New Roman"/>
              </a:rPr>
              <a:t> = </a:t>
            </a:r>
            <a:r>
              <a:rPr lang="en-US" sz="2800" dirty="0" err="1">
                <a:latin typeface="Times New Roman"/>
                <a:cs typeface="Times New Roman"/>
              </a:rPr>
              <a:t>cov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dirty="0" err="1">
                <a:latin typeface="Times New Roman"/>
                <a:cs typeface="Times New Roman"/>
              </a:rPr>
              <a:t>G</a:t>
            </a:r>
            <a:r>
              <a:rPr lang="en-US" sz="2800" baseline="-25000" dirty="0" err="1">
                <a:latin typeface="Times New Roman"/>
                <a:cs typeface="Times New Roman"/>
              </a:rPr>
              <a:t>t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dirty="0" err="1">
                <a:latin typeface="Times New Roman"/>
                <a:cs typeface="Times New Roman"/>
              </a:rPr>
              <a:t>G</a:t>
            </a:r>
            <a:r>
              <a:rPr lang="en-US" sz="2800" baseline="-25000" dirty="0" err="1">
                <a:latin typeface="Times New Roman"/>
                <a:cs typeface="Times New Roman"/>
              </a:rPr>
              <a:t>t</a:t>
            </a:r>
            <a:r>
              <a:rPr lang="en-US" sz="2800" baseline="-25000" dirty="0">
                <a:latin typeface="Times New Roman"/>
                <a:cs typeface="Times New Roman"/>
              </a:rPr>
              <a:t>-k</a:t>
            </a:r>
            <a:r>
              <a:rPr lang="en-US" sz="2800" dirty="0">
                <a:latin typeface="Times New Roman"/>
                <a:cs typeface="Times New Roman"/>
              </a:rPr>
              <a:t>)/ </a:t>
            </a:r>
            <a:r>
              <a:rPr lang="en-US" sz="2800" dirty="0" err="1">
                <a:latin typeface="Times New Roman"/>
                <a:cs typeface="Times New Roman"/>
              </a:rPr>
              <a:t>var</a:t>
            </a:r>
            <a:r>
              <a:rPr lang="en-US" sz="2800" dirty="0">
                <a:latin typeface="Times New Roman"/>
                <a:cs typeface="Times New Roman"/>
              </a:rPr>
              <a:t> (</a:t>
            </a:r>
            <a:r>
              <a:rPr lang="en-US" sz="2800" dirty="0" err="1">
                <a:latin typeface="Times New Roman"/>
                <a:cs typeface="Times New Roman"/>
              </a:rPr>
              <a:t>G</a:t>
            </a:r>
            <a:r>
              <a:rPr lang="en-US" sz="2800" baseline="-25000" dirty="0" err="1">
                <a:latin typeface="Times New Roman"/>
                <a:cs typeface="Times New Roman"/>
              </a:rPr>
              <a:t>t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1697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Applying this to our problem, we get for the first four autocorrelations: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9.3.1a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Computing Autocorrelation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4034909"/>
            <a:ext cx="95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9.16</a:t>
            </a:r>
          </a:p>
        </p:txBody>
      </p:sp>
      <p:graphicFrame>
        <p:nvGraphicFramePr>
          <p:cNvPr id="594948" name="Object 2"/>
          <p:cNvGraphicFramePr>
            <a:graphicFrameLocks noChangeAspect="1"/>
          </p:cNvGraphicFramePr>
          <p:nvPr/>
        </p:nvGraphicFramePr>
        <p:xfrm>
          <a:off x="1943100" y="3962400"/>
          <a:ext cx="62293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2768400" imgH="228600" progId="Equation.DSMT4">
                  <p:embed/>
                </p:oleObj>
              </mc:Choice>
              <mc:Fallback>
                <p:oleObj name="Equation" r:id="rId3" imgW="276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3962400"/>
                        <a:ext cx="622935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1971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How do we test whether an autocorrelation is significantly different from zero?</a:t>
            </a:r>
          </a:p>
          <a:p>
            <a:pPr lvl="1"/>
            <a:r>
              <a:rPr lang="pt-BR" dirty="0"/>
              <a:t>The null hypothesis is </a:t>
            </a:r>
            <a:r>
              <a:rPr lang="pt-BR" i="1" dirty="0"/>
              <a:t>H</a:t>
            </a:r>
            <a:r>
              <a:rPr lang="pt-BR" baseline="-25000" dirty="0"/>
              <a:t>0</a:t>
            </a:r>
            <a:r>
              <a:rPr lang="pt-BR" dirty="0"/>
              <a:t>: </a:t>
            </a:r>
            <a:r>
              <a:rPr lang="el-GR" dirty="0"/>
              <a:t>ρ</a:t>
            </a:r>
            <a:r>
              <a:rPr lang="en-US" i="1" baseline="-25000" dirty="0"/>
              <a:t>k</a:t>
            </a:r>
            <a:r>
              <a:rPr lang="en-US" dirty="0"/>
              <a:t> = 0</a:t>
            </a:r>
          </a:p>
          <a:p>
            <a:pPr lvl="1"/>
            <a:r>
              <a:rPr lang="en-US" dirty="0"/>
              <a:t>A suitable test statistic is: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9.3.1a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Computing Autocorrelation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4495800"/>
            <a:ext cx="95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9.17</a:t>
            </a:r>
          </a:p>
        </p:txBody>
      </p:sp>
      <p:graphicFrame>
        <p:nvGraphicFramePr>
          <p:cNvPr id="594948" name="Object 2"/>
          <p:cNvGraphicFramePr>
            <a:graphicFrameLocks noChangeAspect="1"/>
          </p:cNvGraphicFramePr>
          <p:nvPr/>
        </p:nvGraphicFramePr>
        <p:xfrm>
          <a:off x="3124200" y="4267200"/>
          <a:ext cx="38290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3" imgW="1701720" imgH="457200" progId="Equation.DSMT4">
                  <p:embed/>
                </p:oleObj>
              </mc:Choice>
              <mc:Fallback>
                <p:oleObj name="Equation" r:id="rId3" imgW="17017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267200"/>
                        <a:ext cx="382905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66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Lag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Modeling lags of X variables</a:t>
            </a:r>
          </a:p>
          <a:p>
            <a:r>
              <a:rPr lang="en-US" dirty="0"/>
              <a:t>S</a:t>
            </a:r>
            <a:r>
              <a:rPr lang="en-US" baseline="-25000" dirty="0"/>
              <a:t>t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t </a:t>
            </a:r>
            <a:r>
              <a:rPr lang="en-US" dirty="0"/>
              <a:t> + a</a:t>
            </a:r>
            <a:r>
              <a:rPr lang="en-US" baseline="-25000" dirty="0"/>
              <a:t>2 </a:t>
            </a:r>
            <a:r>
              <a:rPr lang="en-US" dirty="0"/>
              <a:t>A</a:t>
            </a:r>
            <a:r>
              <a:rPr lang="en-US" baseline="-25000" dirty="0"/>
              <a:t>t-1</a:t>
            </a:r>
            <a:r>
              <a:rPr lang="en-US" dirty="0"/>
              <a:t> + a</a:t>
            </a:r>
            <a:r>
              <a:rPr lang="en-US" baseline="-25000" dirty="0"/>
              <a:t>3 </a:t>
            </a:r>
            <a:r>
              <a:rPr lang="en-US" dirty="0"/>
              <a:t>A</a:t>
            </a:r>
            <a:r>
              <a:rPr lang="en-US" baseline="-25000" dirty="0"/>
              <a:t>t-2 </a:t>
            </a:r>
            <a:r>
              <a:rPr lang="en-US" dirty="0">
                <a:cs typeface="Times New Roman"/>
              </a:rPr>
              <a:t>+ </a:t>
            </a:r>
            <a:r>
              <a:rPr lang="el-GR" dirty="0">
                <a:cs typeface="Times New Roman"/>
              </a:rPr>
              <a:t>ε</a:t>
            </a:r>
            <a:r>
              <a:rPr lang="en-US" baseline="-25000" dirty="0">
                <a:cs typeface="Times New Roman"/>
              </a:rPr>
              <a:t>t </a:t>
            </a:r>
          </a:p>
          <a:p>
            <a:r>
              <a:rPr lang="en-US" dirty="0">
                <a:cs typeface="Times New Roman"/>
              </a:rPr>
              <a:t>Example: Advertising effects last for along 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1372940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our problem, we have: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We conclude that </a:t>
            </a:r>
            <a:r>
              <a:rPr lang="en-US" i="1" dirty="0"/>
              <a:t>G</a:t>
            </a:r>
            <a:r>
              <a:rPr lang="en-US" dirty="0"/>
              <a:t>, the quarterly growth rate in U.S. GDP, exhibits significant serial correlation at lags one and two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9.3.1a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Computing Autocorrelation</a:t>
            </a:r>
          </a:p>
        </p:txBody>
      </p:sp>
      <p:graphicFrame>
        <p:nvGraphicFramePr>
          <p:cNvPr id="594948" name="Object 2"/>
          <p:cNvGraphicFramePr>
            <a:graphicFrameLocks noChangeAspect="1"/>
          </p:cNvGraphicFramePr>
          <p:nvPr/>
        </p:nvGraphicFramePr>
        <p:xfrm>
          <a:off x="1752600" y="1905000"/>
          <a:ext cx="69723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3098520" imgH="507960" progId="Equation.DSMT4">
                  <p:embed/>
                </p:oleObj>
              </mc:Choice>
              <mc:Fallback>
                <p:oleObj name="Equation" r:id="rId3" imgW="30985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05000"/>
                        <a:ext cx="69723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0639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9.3.1b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11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Correlagram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02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0" y="1193800"/>
            <a:ext cx="7164387" cy="520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598771" y="457200"/>
            <a:ext cx="2967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FIGURE 9.6 Correlogram for </a:t>
            </a:r>
            <a:r>
              <a:rPr lang="pt-BR" i="1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57524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490330"/>
            <a:ext cx="3648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Lagrange Multiplier test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8226" y="1139687"/>
            <a:ext cx="776577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</a:t>
            </a:r>
            <a:r>
              <a:rPr lang="en-US" sz="2400" i="1" dirty="0"/>
              <a:t>e</a:t>
            </a:r>
            <a:r>
              <a:rPr lang="en-US" sz="2400" baseline="-25000" dirty="0"/>
              <a:t>t</a:t>
            </a:r>
            <a:r>
              <a:rPr lang="en-US" sz="2400" dirty="0"/>
              <a:t> and </a:t>
            </a:r>
            <a:r>
              <a:rPr lang="en-US" sz="2400" i="1" dirty="0"/>
              <a:t>e</a:t>
            </a:r>
            <a:r>
              <a:rPr lang="en-US" sz="2400" baseline="-25000" dirty="0"/>
              <a:t>t-1</a:t>
            </a:r>
            <a:r>
              <a:rPr lang="en-US" sz="2400" dirty="0"/>
              <a:t> are correlated, then one way to model the relationship between them is to write: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lvl="1"/>
            <a:r>
              <a:rPr lang="en-US" sz="2400" dirty="0"/>
              <a:t>We can substitute this into a simple regression equation: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07996"/>
              </p:ext>
            </p:extLst>
          </p:nvPr>
        </p:nvGraphicFramePr>
        <p:xfrm>
          <a:off x="3528599" y="2118139"/>
          <a:ext cx="2133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3" imgW="800100" imgH="228600" progId="Equation.DSMT4">
                  <p:embed/>
                </p:oleObj>
              </mc:Choice>
              <mc:Fallback>
                <p:oleObj name="Equation" r:id="rId3" imgW="8001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599" y="2118139"/>
                        <a:ext cx="2133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526633"/>
              </p:ext>
            </p:extLst>
          </p:nvPr>
        </p:nvGraphicFramePr>
        <p:xfrm>
          <a:off x="3071537" y="4075043"/>
          <a:ext cx="35544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5" imgW="1460500" imgH="228600" progId="Equation.DSMT4">
                  <p:embed/>
                </p:oleObj>
              </mc:Choice>
              <mc:Fallback>
                <p:oleObj name="Equation" r:id="rId5" imgW="14605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537" y="4075043"/>
                        <a:ext cx="355441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951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derive the relevant auxiliary regression for the autocorrelation LM test, we write the test equation as: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But since we know that                           , we get: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9.4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Other Tests for Serially Correlated Errors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5460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9.4.1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Lagrange Multiplier Test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306763" y="2667000"/>
          <a:ext cx="34083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3" imgW="1460160" imgH="228600" progId="Equation.DSMT4">
                  <p:embed/>
                </p:oleObj>
              </mc:Choice>
              <mc:Fallback>
                <p:oleObj name="Equation" r:id="rId3" imgW="1460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2667000"/>
                        <a:ext cx="34083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28194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9.25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562600" y="3581400"/>
          <a:ext cx="24018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5" imgW="1028520" imgH="228600" progId="Equation.DSMT4">
                  <p:embed/>
                </p:oleObj>
              </mc:Choice>
              <mc:Fallback>
                <p:oleObj name="Equation" r:id="rId5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581400"/>
                        <a:ext cx="24018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97163" y="4876800"/>
          <a:ext cx="48021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7" imgW="2057400" imgH="228600" progId="Equation.DSMT4">
                  <p:embed/>
                </p:oleObj>
              </mc:Choice>
              <mc:Fallback>
                <p:oleObj name="Equation" r:id="rId7" imgW="205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4876800"/>
                        <a:ext cx="480218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5769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Rearranging, we get: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If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l-GR" dirty="0"/>
              <a:t>ρ</a:t>
            </a:r>
            <a:r>
              <a:rPr lang="en-US" dirty="0"/>
              <a:t> = 0 is true, then LM = </a:t>
            </a:r>
            <a:r>
              <a:rPr lang="en-US" i="1" dirty="0"/>
              <a:t>T</a:t>
            </a:r>
            <a:r>
              <a:rPr lang="en-US" dirty="0"/>
              <a:t> x </a:t>
            </a:r>
            <a:r>
              <a:rPr lang="en-US" i="1" dirty="0"/>
              <a:t>R</a:t>
            </a:r>
            <a:r>
              <a:rPr lang="x-none" baseline="30000"/>
              <a:t>2</a:t>
            </a:r>
            <a:r>
              <a:rPr lang="en-US" dirty="0"/>
              <a:t> has an approximate </a:t>
            </a:r>
            <a:r>
              <a:rPr lang="el-GR" dirty="0"/>
              <a:t>χ</a:t>
            </a:r>
            <a:r>
              <a:rPr lang="x-none" baseline="30000"/>
              <a:t>2</a:t>
            </a:r>
            <a:r>
              <a:rPr lang="en-US" baseline="-25000" dirty="0"/>
              <a:t>(1)</a:t>
            </a:r>
            <a:r>
              <a:rPr lang="en-US" dirty="0"/>
              <a:t> distribution </a:t>
            </a:r>
          </a:p>
          <a:p>
            <a:pPr lvl="2"/>
            <a:r>
              <a:rPr lang="en-US" i="1" dirty="0"/>
              <a:t>T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x-none" baseline="30000"/>
              <a:t>2</a:t>
            </a:r>
            <a:r>
              <a:rPr lang="en-US" dirty="0"/>
              <a:t> are the sample size and goodness-of-fit statistic, respectively, from least squares estimation of Eq. 9.26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9.4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Other Tests for Serially Correlated Errors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5460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9.4.1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Lagrange Multiplier Test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667000" y="2438400"/>
          <a:ext cx="5157788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3" imgW="2209680" imgH="482400" progId="Equation.DSMT4">
                  <p:embed/>
                </p:oleObj>
              </mc:Choice>
              <mc:Fallback>
                <p:oleObj name="Equation" r:id="rId3" imgW="2209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38400"/>
                        <a:ext cx="5157788" cy="1125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281650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9.26</a:t>
            </a:r>
          </a:p>
        </p:txBody>
      </p:sp>
    </p:spTree>
    <p:extLst>
      <p:ext uri="{BB962C8B-B14F-4D97-AF65-F5344CB8AC3E}">
        <p14:creationId xmlns:p14="http://schemas.microsoft.com/office/powerpoint/2010/main" val="2566712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now write: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If the estimated value of </a:t>
            </a:r>
            <a:r>
              <a:rPr lang="el-GR" dirty="0"/>
              <a:t>ρ</a:t>
            </a:r>
            <a:r>
              <a:rPr lang="en-US" dirty="0"/>
              <a:t> is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 = 0, then the Durbin-Watson statistic </a:t>
            </a:r>
            <a:r>
              <a:rPr lang="en-US" i="1" dirty="0"/>
              <a:t>d</a:t>
            </a:r>
            <a:r>
              <a:rPr lang="en-US" dirty="0"/>
              <a:t> ≈ 2</a:t>
            </a:r>
          </a:p>
          <a:p>
            <a:pPr lvl="2"/>
            <a:r>
              <a:rPr lang="en-US" dirty="0"/>
              <a:t>This is taken as an indication that the model errors are not </a:t>
            </a:r>
            <a:r>
              <a:rPr lang="en-US" dirty="0" err="1"/>
              <a:t>autocorrelated</a:t>
            </a:r>
            <a:endParaRPr lang="en-US" dirty="0"/>
          </a:p>
          <a:p>
            <a:pPr lvl="1"/>
            <a:r>
              <a:rPr lang="en-US" dirty="0"/>
              <a:t>If the estimate of </a:t>
            </a:r>
            <a:r>
              <a:rPr lang="el-GR" dirty="0"/>
              <a:t>ρ</a:t>
            </a:r>
            <a:r>
              <a:rPr lang="en-US" dirty="0"/>
              <a:t> happened to be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 = 1 then  </a:t>
            </a:r>
            <a:r>
              <a:rPr lang="en-US" i="1" dirty="0"/>
              <a:t>d </a:t>
            </a:r>
            <a:r>
              <a:rPr lang="en-US" dirty="0"/>
              <a:t>≈ 0</a:t>
            </a:r>
          </a:p>
          <a:p>
            <a:pPr lvl="2"/>
            <a:r>
              <a:rPr lang="en-US" dirty="0"/>
              <a:t>A low value for the Durbin-Watson statistic implies that the model errors are correlated, and </a:t>
            </a:r>
            <a:r>
              <a:rPr lang="el-GR" dirty="0"/>
              <a:t>ρ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700" y="2126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Durbin-Watson Test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19812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9A.3</a:t>
            </a:r>
          </a:p>
        </p:txBody>
      </p:sp>
      <p:graphicFrame>
        <p:nvGraphicFramePr>
          <p:cNvPr id="781315" name="Object 3"/>
          <p:cNvGraphicFramePr>
            <a:graphicFrameLocks noChangeAspect="1"/>
          </p:cNvGraphicFramePr>
          <p:nvPr/>
        </p:nvGraphicFramePr>
        <p:xfrm>
          <a:off x="3886200" y="1828800"/>
          <a:ext cx="18462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3" imgW="711000" imgH="228600" progId="Equation.DSMT4">
                  <p:embed/>
                </p:oleObj>
              </mc:Choice>
              <mc:Fallback>
                <p:oleObj name="Equation" r:id="rId3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828800"/>
                        <a:ext cx="1846262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81428" y="311968"/>
            <a:ext cx="509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Durbin Watson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33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time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Autoregressive model AR(3)</a:t>
            </a:r>
          </a:p>
          <a:p>
            <a:r>
              <a:rPr lang="en-US" dirty="0"/>
              <a:t>S</a:t>
            </a:r>
            <a:r>
              <a:rPr lang="en-US" baseline="-25000" dirty="0"/>
              <a:t>t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 S</a:t>
            </a:r>
            <a:r>
              <a:rPr lang="en-US" baseline="-25000" dirty="0"/>
              <a:t>t-1 </a:t>
            </a:r>
            <a:r>
              <a:rPr lang="en-US" dirty="0"/>
              <a:t> + a</a:t>
            </a:r>
            <a:r>
              <a:rPr lang="en-US" baseline="-25000" dirty="0"/>
              <a:t>2 </a:t>
            </a:r>
            <a:r>
              <a:rPr lang="en-US" dirty="0"/>
              <a:t>S</a:t>
            </a:r>
            <a:r>
              <a:rPr lang="en-US" baseline="-25000" dirty="0"/>
              <a:t>t-2</a:t>
            </a:r>
            <a:r>
              <a:rPr lang="en-US" dirty="0"/>
              <a:t> + a</a:t>
            </a:r>
            <a:r>
              <a:rPr lang="en-US" baseline="-25000" dirty="0"/>
              <a:t>3 </a:t>
            </a:r>
            <a:r>
              <a:rPr lang="en-US" dirty="0"/>
              <a:t>S</a:t>
            </a:r>
            <a:r>
              <a:rPr lang="en-US" baseline="-25000" dirty="0"/>
              <a:t>t-3 </a:t>
            </a:r>
            <a:r>
              <a:rPr lang="en-US" dirty="0">
                <a:cs typeface="Times New Roman"/>
              </a:rPr>
              <a:t>+ </a:t>
            </a:r>
            <a:r>
              <a:rPr lang="el-GR" dirty="0">
                <a:cs typeface="Times New Roman"/>
              </a:rPr>
              <a:t>ε</a:t>
            </a:r>
            <a:r>
              <a:rPr lang="en-US" baseline="-25000" dirty="0">
                <a:cs typeface="Times New Roman"/>
              </a:rPr>
              <a:t>t </a:t>
            </a:r>
            <a:endParaRPr lang="en-US" dirty="0">
              <a:cs typeface="Times New Roman"/>
            </a:endParaRPr>
          </a:p>
          <a:p>
            <a:endParaRPr lang="en-US" dirty="0"/>
          </a:p>
          <a:p>
            <a:r>
              <a:rPr lang="en-US" dirty="0">
                <a:cs typeface="Times New Roman"/>
              </a:rPr>
              <a:t>Moving average model MA(3)</a:t>
            </a:r>
          </a:p>
          <a:p>
            <a:r>
              <a:rPr lang="en-US" dirty="0"/>
              <a:t>S</a:t>
            </a:r>
            <a:r>
              <a:rPr lang="en-US" baseline="-25000" dirty="0"/>
              <a:t>t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l-GR" dirty="0">
                <a:cs typeface="Times New Roman"/>
              </a:rPr>
              <a:t>ε </a:t>
            </a:r>
            <a:r>
              <a:rPr lang="en-US" baseline="-25000" dirty="0"/>
              <a:t>t-1 </a:t>
            </a:r>
            <a:r>
              <a:rPr lang="en-US" dirty="0"/>
              <a:t> + a</a:t>
            </a:r>
            <a:r>
              <a:rPr lang="en-US" baseline="-25000" dirty="0"/>
              <a:t>2 </a:t>
            </a:r>
            <a:r>
              <a:rPr lang="el-GR" dirty="0">
                <a:cs typeface="Times New Roman"/>
              </a:rPr>
              <a:t>ε </a:t>
            </a:r>
            <a:r>
              <a:rPr lang="en-US" baseline="-25000" dirty="0"/>
              <a:t>t-2</a:t>
            </a:r>
            <a:r>
              <a:rPr lang="en-US" dirty="0"/>
              <a:t> + a</a:t>
            </a:r>
            <a:r>
              <a:rPr lang="en-US" baseline="-25000" dirty="0"/>
              <a:t>3 </a:t>
            </a:r>
            <a:r>
              <a:rPr lang="el-GR" dirty="0">
                <a:cs typeface="Times New Roman"/>
              </a:rPr>
              <a:t>ε </a:t>
            </a:r>
            <a:r>
              <a:rPr lang="en-US" baseline="-25000" dirty="0"/>
              <a:t>t-3 </a:t>
            </a:r>
            <a:r>
              <a:rPr lang="en-US" dirty="0">
                <a:cs typeface="Times New Roman"/>
              </a:rPr>
              <a:t>+ </a:t>
            </a:r>
            <a:r>
              <a:rPr lang="el-GR" dirty="0">
                <a:cs typeface="Times New Roman"/>
              </a:rPr>
              <a:t>ε</a:t>
            </a:r>
            <a:r>
              <a:rPr lang="en-US" baseline="-25000" dirty="0">
                <a:cs typeface="Times New Roman"/>
              </a:rPr>
              <a:t>t</a:t>
            </a:r>
          </a:p>
          <a:p>
            <a:endParaRPr lang="en-US" dirty="0">
              <a:cs typeface="Times New Roman"/>
            </a:endParaRPr>
          </a:p>
          <a:p>
            <a:r>
              <a:rPr lang="en-US" dirty="0">
                <a:cs typeface="Times New Roman"/>
              </a:rPr>
              <a:t>A model with both components is called a ARMA(1,1)  model.</a:t>
            </a:r>
          </a:p>
          <a:p>
            <a:r>
              <a:rPr lang="en-US" dirty="0"/>
              <a:t>S</a:t>
            </a:r>
            <a:r>
              <a:rPr lang="en-US" baseline="-25000" dirty="0"/>
              <a:t>t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 S</a:t>
            </a:r>
            <a:r>
              <a:rPr lang="en-US" baseline="-25000" dirty="0"/>
              <a:t>t-1 </a:t>
            </a:r>
            <a:r>
              <a:rPr lang="en-US" dirty="0"/>
              <a:t> + a</a:t>
            </a:r>
            <a:r>
              <a:rPr lang="en-US" baseline="-25000" dirty="0"/>
              <a:t>2 </a:t>
            </a:r>
            <a:r>
              <a:rPr lang="el-GR" dirty="0">
                <a:cs typeface="Times New Roman"/>
              </a:rPr>
              <a:t>ε </a:t>
            </a:r>
            <a:r>
              <a:rPr lang="en-US" baseline="-25000" dirty="0"/>
              <a:t>t-1</a:t>
            </a:r>
            <a:r>
              <a:rPr lang="en-US" dirty="0"/>
              <a:t> </a:t>
            </a:r>
            <a:r>
              <a:rPr lang="en-US" dirty="0">
                <a:cs typeface="Times New Roman"/>
              </a:rPr>
              <a:t>+ </a:t>
            </a:r>
            <a:r>
              <a:rPr lang="el-GR" dirty="0">
                <a:cs typeface="Times New Roman"/>
              </a:rPr>
              <a:t>ε</a:t>
            </a:r>
            <a:r>
              <a:rPr lang="en-US" baseline="-25000" dirty="0">
                <a:cs typeface="Times New Roman"/>
              </a:rPr>
              <a:t>t </a:t>
            </a:r>
            <a:endParaRPr lang="en-US" dirty="0"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1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de-trend and de-</a:t>
            </a:r>
            <a:r>
              <a:rPr lang="en-US" dirty="0" err="1"/>
              <a:t>seasonalize</a:t>
            </a:r>
            <a:r>
              <a:rPr lang="en-US" dirty="0"/>
              <a:t> the 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variable </a:t>
            </a:r>
          </a:p>
          <a:p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-  Y</a:t>
            </a:r>
            <a:r>
              <a:rPr lang="en-US" baseline="-25000" dirty="0"/>
              <a:t>t-12</a:t>
            </a:r>
            <a:r>
              <a:rPr lang="en-US" dirty="0"/>
              <a:t> = a + b t + </a:t>
            </a:r>
            <a:r>
              <a:rPr lang="el-GR" dirty="0">
                <a:latin typeface="Times New Roman"/>
                <a:cs typeface="Times New Roman"/>
              </a:rPr>
              <a:t>ε</a:t>
            </a:r>
            <a:r>
              <a:rPr lang="en-US" baseline="-25000" dirty="0">
                <a:latin typeface="Times New Roman"/>
                <a:cs typeface="Times New Roman"/>
              </a:rPr>
              <a:t>t</a:t>
            </a:r>
          </a:p>
          <a:p>
            <a:r>
              <a:rPr lang="en-US" dirty="0">
                <a:latin typeface="Times New Roman"/>
                <a:cs typeface="Times New Roman"/>
              </a:rPr>
              <a:t>Check if </a:t>
            </a:r>
            <a:r>
              <a:rPr lang="en-US" dirty="0" err="1">
                <a:latin typeface="Times New Roman"/>
                <a:cs typeface="Times New Roman"/>
              </a:rPr>
              <a:t>Y</a:t>
            </a:r>
            <a:r>
              <a:rPr lang="en-US" baseline="-25000" dirty="0" err="1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 follows a random walk. </a:t>
            </a:r>
          </a:p>
          <a:p>
            <a:r>
              <a:rPr lang="en-US" dirty="0">
                <a:latin typeface="Times New Roman"/>
                <a:cs typeface="Times New Roman"/>
              </a:rPr>
              <a:t>Look at ACF plots: if ACF drops to zero after q lags, then it indicates a MA(q) model.</a:t>
            </a:r>
          </a:p>
          <a:p>
            <a:r>
              <a:rPr lang="en-US" dirty="0">
                <a:latin typeface="Times New Roman"/>
                <a:cs typeface="Times New Roman"/>
              </a:rPr>
              <a:t>Look at PACF plots: if PACF drops to zero after p lags, then it indicates a AR(p) model.</a:t>
            </a:r>
          </a:p>
          <a:p>
            <a:r>
              <a:rPr lang="en-US" dirty="0"/>
              <a:t>If both ACF and PACF do not become zero, it indicates ARMA (</a:t>
            </a:r>
            <a:r>
              <a:rPr lang="en-US" dirty="0" err="1"/>
              <a:t>p,q</a:t>
            </a:r>
            <a:r>
              <a:rPr lang="en-US" dirty="0"/>
              <a:t>) model</a:t>
            </a:r>
          </a:p>
          <a:p>
            <a:r>
              <a:rPr lang="en-US" dirty="0"/>
              <a:t>If ACF and PACF are zero at all t periods, it indicates a white noise process.</a:t>
            </a:r>
          </a:p>
        </p:txBody>
      </p:sp>
    </p:spTree>
    <p:extLst>
      <p:ext uri="{BB962C8B-B14F-4D97-AF65-F5344CB8AC3E}">
        <p14:creationId xmlns:p14="http://schemas.microsoft.com/office/powerpoint/2010/main" val="77559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can write it 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 = difference in unemployment levels</a:t>
            </a:r>
          </a:p>
          <a:p>
            <a:r>
              <a:rPr lang="en-US" dirty="0"/>
              <a:t>We can calculate the growth in output, </a:t>
            </a:r>
            <a:r>
              <a:rPr lang="en-US" i="1" dirty="0"/>
              <a:t>G</a:t>
            </a:r>
            <a:r>
              <a:rPr lang="en-US" dirty="0"/>
              <a:t>, as: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2700" y="3184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9107" y="215758"/>
            <a:ext cx="7122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Law: Change in unemployment is related to growth in GDP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26670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9.10</a:t>
            </a:r>
          </a:p>
        </p:txBody>
      </p:sp>
      <p:graphicFrame>
        <p:nvGraphicFramePr>
          <p:cNvPr id="583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452073"/>
              </p:ext>
            </p:extLst>
          </p:nvPr>
        </p:nvGraphicFramePr>
        <p:xfrm>
          <a:off x="1371600" y="2362316"/>
          <a:ext cx="7543800" cy="609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3" imgW="2997000" imgH="241200" progId="Equation.DSMT4">
                  <p:embed/>
                </p:oleObj>
              </mc:Choice>
              <mc:Fallback>
                <p:oleObj name="Equation" r:id="rId3" imgW="299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62316"/>
                        <a:ext cx="7543800" cy="6093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4800" y="4844534"/>
            <a:ext cx="95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9.11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505200" y="4572000"/>
          <a:ext cx="333487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5" imgW="1574640" imgH="431640" progId="Equation.DSMT4">
                  <p:embed/>
                </p:oleObj>
              </mc:Choice>
              <mc:Fallback>
                <p:oleObj name="Equation" r:id="rId5" imgW="1574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72000"/>
                        <a:ext cx="333487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0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2700" y="3184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9.2.2</a:t>
            </a:r>
          </a:p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An Example: </a:t>
            </a:r>
            <a:r>
              <a:rPr lang="en-US" sz="11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</a:p>
        </p:txBody>
      </p:sp>
      <p:pic>
        <p:nvPicPr>
          <p:cNvPr id="5857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1308" y="1257300"/>
            <a:ext cx="7469187" cy="504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676402" y="328748"/>
            <a:ext cx="7238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Change in the U.S. unemployment rate </a:t>
            </a:r>
          </a:p>
          <a:p>
            <a:r>
              <a:rPr lang="en-US" sz="2400" dirty="0"/>
              <a:t>1985Q3 to 2009Q3</a:t>
            </a:r>
          </a:p>
        </p:txBody>
      </p:sp>
    </p:spTree>
    <p:extLst>
      <p:ext uri="{BB962C8B-B14F-4D97-AF65-F5344CB8AC3E}">
        <p14:creationId xmlns:p14="http://schemas.microsoft.com/office/powerpoint/2010/main" val="177133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2700" y="3184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9.2.2</a:t>
            </a:r>
          </a:p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An Example: </a:t>
            </a:r>
            <a:r>
              <a:rPr lang="en-US" sz="11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09751" y="456168"/>
            <a:ext cx="6743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U.S. GDP growth: 1985Q2 to 2009Q3</a:t>
            </a:r>
          </a:p>
        </p:txBody>
      </p:sp>
      <p:pic>
        <p:nvPicPr>
          <p:cNvPr id="586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2757" y="1293813"/>
            <a:ext cx="6897687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434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2700" y="3184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9.2.2</a:t>
            </a:r>
          </a:p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An Example: </a:t>
            </a:r>
            <a:r>
              <a:rPr lang="en-US" sz="11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0200" y="318413"/>
            <a:ext cx="724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Spreadsheet of Observations for Distributed Lag Model</a:t>
            </a:r>
          </a:p>
        </p:txBody>
      </p:sp>
      <p:pic>
        <p:nvPicPr>
          <p:cNvPr id="587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362200"/>
            <a:ext cx="72485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037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2700" y="3184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9.2.2</a:t>
            </a:r>
          </a:p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An Example: </a:t>
            </a:r>
            <a:r>
              <a:rPr lang="en-US" sz="11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9781" y="456168"/>
            <a:ext cx="627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Estimates for </a:t>
            </a:r>
            <a:r>
              <a:rPr lang="en-US" dirty="0" err="1"/>
              <a:t>Okun’s</a:t>
            </a:r>
            <a:r>
              <a:rPr lang="en-US" dirty="0"/>
              <a:t> Law Finite Distributed Lag Model</a:t>
            </a:r>
          </a:p>
        </p:txBody>
      </p:sp>
      <p:pic>
        <p:nvPicPr>
          <p:cNvPr id="588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643" y="1272209"/>
            <a:ext cx="7872357" cy="505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770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Stationary process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Is the underlying process invariant with respect to time?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Yes – then the time series is said to be stationary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Otherwise it is non-stationary.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In a stationary process the mean, variance and covariance are all stationary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If a series is non-stationary, it can be made stationary by first differencing.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i.e. compute </a:t>
            </a:r>
            <a:r>
              <a:rPr lang="en-US" sz="2800" dirty="0" err="1"/>
              <a:t>y</a:t>
            </a:r>
            <a:r>
              <a:rPr lang="en-US" sz="2800" baseline="-25000" dirty="0" err="1"/>
              <a:t>t</a:t>
            </a:r>
            <a:r>
              <a:rPr lang="en-US" sz="2800" dirty="0"/>
              <a:t> – y</a:t>
            </a:r>
            <a:r>
              <a:rPr lang="en-US" sz="2800" baseline="-25000" dirty="0"/>
              <a:t>t-1</a:t>
            </a:r>
            <a:r>
              <a:rPr lang="en-US" sz="2800" dirty="0"/>
              <a:t>. Check if this variable is stationary.</a:t>
            </a:r>
          </a:p>
        </p:txBody>
      </p:sp>
    </p:spTree>
    <p:extLst>
      <p:ext uri="{BB962C8B-B14F-4D97-AF65-F5344CB8AC3E}">
        <p14:creationId xmlns:p14="http://schemas.microsoft.com/office/powerpoint/2010/main" val="208188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stationary variable is one that is not explosive, nor trending, and nor wandering aimlessly without returning to its mean (i.e. not a random walk)</a:t>
            </a:r>
          </a:p>
          <a:p>
            <a:endParaRPr lang="en-US" dirty="0"/>
          </a:p>
          <a:p>
            <a:r>
              <a:rPr lang="en-US" dirty="0"/>
              <a:t>Mean(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) = Mean(</a:t>
            </a:r>
            <a:r>
              <a:rPr lang="en-US" dirty="0" err="1"/>
              <a:t>Y</a:t>
            </a:r>
            <a:r>
              <a:rPr lang="en-US" baseline="-25000" dirty="0" err="1"/>
              <a:t>t+m</a:t>
            </a:r>
            <a:r>
              <a:rPr lang="en-US" dirty="0"/>
              <a:t>) </a:t>
            </a:r>
          </a:p>
          <a:p>
            <a:r>
              <a:rPr lang="en-US" dirty="0" err="1"/>
              <a:t>Var</a:t>
            </a:r>
            <a:r>
              <a:rPr lang="en-US" dirty="0"/>
              <a:t>(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) = </a:t>
            </a:r>
            <a:r>
              <a:rPr lang="en-US" dirty="0" err="1"/>
              <a:t>Var</a:t>
            </a:r>
            <a:r>
              <a:rPr lang="en-US" dirty="0"/>
              <a:t>(</a:t>
            </a:r>
            <a:r>
              <a:rPr lang="en-US" dirty="0" err="1"/>
              <a:t>Y</a:t>
            </a:r>
            <a:r>
              <a:rPr lang="en-US" baseline="-25000" dirty="0" err="1"/>
              <a:t>t+m</a:t>
            </a:r>
            <a:r>
              <a:rPr lang="en-US" dirty="0"/>
              <a:t>) </a:t>
            </a:r>
          </a:p>
          <a:p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t+k</a:t>
            </a:r>
            <a:r>
              <a:rPr lang="en-US" dirty="0"/>
              <a:t>) = </a:t>
            </a:r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Y</a:t>
            </a:r>
            <a:r>
              <a:rPr lang="en-US" baseline="-25000" dirty="0" err="1"/>
              <a:t>t+m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t+k+m</a:t>
            </a:r>
            <a:r>
              <a:rPr lang="en-US" dirty="0"/>
              <a:t>) </a:t>
            </a:r>
          </a:p>
          <a:p>
            <a:r>
              <a:rPr lang="en-US" dirty="0"/>
              <a:t>for any value of 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2700" y="4073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9373" y="432822"/>
            <a:ext cx="5989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Stationarity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1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</TotalTime>
  <Words>981</Words>
  <Application>Microsoft Office PowerPoint</Application>
  <PresentationFormat>On-screen Show (4:3)</PresentationFormat>
  <Paragraphs>209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Tahoma</vt:lpstr>
      <vt:lpstr>Times New Roman</vt:lpstr>
      <vt:lpstr>Office Theme</vt:lpstr>
      <vt:lpstr>Equation</vt:lpstr>
      <vt:lpstr>Time Series Analysis - Part 2</vt:lpstr>
      <vt:lpstr>Distributed Lag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Stationary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Stochastic time series models</vt:lpstr>
      <vt:lpstr>PowerPoint Presentation</vt:lpstr>
    </vt:vector>
  </TitlesOfParts>
  <Company>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</dc:title>
  <dc:creator>Mina Ameri</dc:creator>
  <cp:lastModifiedBy>Varun M</cp:lastModifiedBy>
  <cp:revision>44</cp:revision>
  <dcterms:created xsi:type="dcterms:W3CDTF">2015-11-05T03:58:41Z</dcterms:created>
  <dcterms:modified xsi:type="dcterms:W3CDTF">2019-11-23T01:05:47Z</dcterms:modified>
</cp:coreProperties>
</file>