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0" r:id="rId5"/>
    <p:sldId id="269" r:id="rId6"/>
    <p:sldId id="271" r:id="rId7"/>
    <p:sldId id="262" r:id="rId8"/>
    <p:sldId id="266" r:id="rId9"/>
    <p:sldId id="268" r:id="rId10"/>
    <p:sldId id="270" r:id="rId11"/>
    <p:sldId id="265" r:id="rId12"/>
    <p:sldId id="263" r:id="rId13"/>
    <p:sldId id="277" r:id="rId14"/>
    <p:sldId id="278" r:id="rId15"/>
    <p:sldId id="279" r:id="rId16"/>
    <p:sldId id="280" r:id="rId17"/>
    <p:sldId id="272" r:id="rId18"/>
    <p:sldId id="275" r:id="rId19"/>
    <p:sldId id="27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7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8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8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7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2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8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6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20537-02B1-4FE1-A57D-606C3E8567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238AE8-8EA4-407C-A85D-483B59F5A0E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C4E6-CD8E-497E-A52D-661588FA4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619" y="1973408"/>
            <a:ext cx="10698759" cy="1526796"/>
          </a:xfrm>
        </p:spPr>
        <p:txBody>
          <a:bodyPr>
            <a:normAutofit/>
          </a:bodyPr>
          <a:lstStyle/>
          <a:p>
            <a:r>
              <a:rPr lang="en-IN" sz="4800" dirty="0"/>
              <a:t>FIFA PLAYER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D6433-A462-4312-AD96-EE23D3577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757" y="4121194"/>
            <a:ext cx="6336484" cy="2548156"/>
          </a:xfrm>
        </p:spPr>
        <p:txBody>
          <a:bodyPr/>
          <a:lstStyle/>
          <a:p>
            <a:r>
              <a:rPr lang="en-IN" dirty="0"/>
              <a:t>Varun </a:t>
            </a:r>
            <a:r>
              <a:rPr lang="en-IN" dirty="0" err="1"/>
              <a:t>Muralidharan</a:t>
            </a:r>
            <a:r>
              <a:rPr lang="en-IN" dirty="0"/>
              <a:t> (VXM180016)</a:t>
            </a:r>
          </a:p>
          <a:p>
            <a:r>
              <a:rPr lang="en-IN" dirty="0"/>
              <a:t>Karthick Ganesan (KXG170003)</a:t>
            </a:r>
          </a:p>
          <a:p>
            <a:r>
              <a:rPr lang="en-IN" dirty="0" err="1"/>
              <a:t>Abhinandan</a:t>
            </a:r>
            <a:r>
              <a:rPr lang="en-IN" dirty="0"/>
              <a:t> Mohan Raj (AXM180090)</a:t>
            </a:r>
          </a:p>
          <a:p>
            <a:r>
              <a:rPr lang="en-IN" dirty="0"/>
              <a:t>Parthasarathy Sundar Karthikeyan (PXS180018)</a:t>
            </a:r>
          </a:p>
        </p:txBody>
      </p:sp>
    </p:spTree>
    <p:extLst>
      <p:ext uri="{BB962C8B-B14F-4D97-AF65-F5344CB8AC3E}">
        <p14:creationId xmlns:p14="http://schemas.microsoft.com/office/powerpoint/2010/main" val="379007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87BA-2A3D-4984-A579-3F4DDDFF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4930-BCF7-45B6-881E-6B7AB2D6C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Attack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1596-A52B-4407-BD80-5AB321F43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Defense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E2AB7-BD53-4A52-8ECE-5FE7F03F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67" y="2426964"/>
            <a:ext cx="5166123" cy="3507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21E8A0-F82F-4DEC-8C3A-C618118C3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34" y="2399041"/>
            <a:ext cx="4944502" cy="35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87BA-2A3D-4984-A579-3F4DDDFF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 and player foot preference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2A576B-8128-48A5-A981-F0E5B2E00F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3" y="1927910"/>
            <a:ext cx="6022839" cy="39024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06BF8-C76E-4E18-A539-9115C5E2F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42" y="1921404"/>
            <a:ext cx="5630212" cy="39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87BA-2A3D-4984-A579-3F4DDDFF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4930-BCF7-45B6-881E-6B7AB2D6C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Attack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1596-A52B-4407-BD80-5AB321F43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Defense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E2AB7-BD53-4A52-8ECE-5FE7F03F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4" y="2353968"/>
            <a:ext cx="5515481" cy="3744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21E8A0-F82F-4DEC-8C3A-C618118C3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25" y="2353968"/>
            <a:ext cx="5179904" cy="37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0D4D-5452-4FC5-84E9-F6DF837F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DF97-A424-450B-8538-2CEA2AB5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400" b="1" dirty="0"/>
              <a:t>Encoding of Categorical Features </a:t>
            </a:r>
          </a:p>
          <a:p>
            <a:r>
              <a:rPr lang="en-IN" sz="2400" dirty="0"/>
              <a:t>Categorical features are converted to numerical attributes using One-Hot encoding.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Removal of Insignificant Features</a:t>
            </a:r>
          </a:p>
          <a:p>
            <a:r>
              <a:rPr lang="en-IN" sz="2400" dirty="0"/>
              <a:t>ID, Contract Valid Until features are removed due to their insignificance to the model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Normalization of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5167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0D4D-5452-4FC5-84E9-F6DF837F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of Player Wage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DF97-A424-450B-8538-2CEA2AB5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Linear Regression</a:t>
            </a:r>
          </a:p>
          <a:p>
            <a:r>
              <a:rPr lang="en-IN" sz="2400" dirty="0"/>
              <a:t>Best training score : 0.76</a:t>
            </a:r>
          </a:p>
          <a:p>
            <a:r>
              <a:rPr lang="en-IN" sz="2400" dirty="0"/>
              <a:t>Best test score : 0.74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Ridge Regression</a:t>
            </a:r>
          </a:p>
          <a:p>
            <a:r>
              <a:rPr lang="en-IN" sz="2400" dirty="0"/>
              <a:t>Best training score : 0.77</a:t>
            </a:r>
          </a:p>
          <a:p>
            <a:r>
              <a:rPr lang="en-IN" sz="2400" dirty="0"/>
              <a:t>Best test score : 0.74</a:t>
            </a:r>
          </a:p>
          <a:p>
            <a:r>
              <a:rPr lang="en-IN" sz="2400" dirty="0"/>
              <a:t>Best Parameters : alpha = 0.1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72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0D4D-5452-4FC5-84E9-F6DF837F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of Player Wage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DF97-A424-450B-8538-2CEA2AB5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Lasso Regression</a:t>
            </a:r>
          </a:p>
          <a:p>
            <a:r>
              <a:rPr lang="en-IN" sz="2400" dirty="0"/>
              <a:t>Best training score : 0.78</a:t>
            </a:r>
          </a:p>
          <a:p>
            <a:r>
              <a:rPr lang="en-IN" sz="2400" dirty="0"/>
              <a:t>Best test score : 0.75</a:t>
            </a:r>
          </a:p>
          <a:p>
            <a:r>
              <a:rPr lang="en-IN" sz="2400" dirty="0"/>
              <a:t>Best Parameter: Alpha = 0.01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KNN Regression</a:t>
            </a:r>
          </a:p>
          <a:p>
            <a:r>
              <a:rPr lang="en-IN" sz="2400" dirty="0"/>
              <a:t>Best training score : 0.81</a:t>
            </a:r>
          </a:p>
          <a:p>
            <a:r>
              <a:rPr lang="en-IN" sz="2400" dirty="0"/>
              <a:t>Best test score : 0.76</a:t>
            </a:r>
          </a:p>
          <a:p>
            <a:r>
              <a:rPr lang="en-IN" sz="2400" dirty="0"/>
              <a:t>Best Parameter : K = 4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223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0D4D-5452-4FC5-84E9-F6DF837F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of Player Wage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DF97-A424-450B-8538-2CEA2AB5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Decision Tree Regressor</a:t>
            </a:r>
          </a:p>
          <a:p>
            <a:r>
              <a:rPr lang="en-IN" sz="2400" dirty="0"/>
              <a:t>Best training score : 0.88</a:t>
            </a:r>
          </a:p>
          <a:p>
            <a:r>
              <a:rPr lang="en-IN" sz="2400" dirty="0"/>
              <a:t>Best test score : 0.86</a:t>
            </a:r>
          </a:p>
          <a:p>
            <a:r>
              <a:rPr lang="en-IN" sz="2400" dirty="0"/>
              <a:t>Best Parameter : Maximum Features = 2, Minimum Sample Split = 5</a:t>
            </a:r>
          </a:p>
        </p:txBody>
      </p:sp>
    </p:spTree>
    <p:extLst>
      <p:ext uri="{BB962C8B-B14F-4D97-AF65-F5344CB8AC3E}">
        <p14:creationId xmlns:p14="http://schemas.microsoft.com/office/powerpoint/2010/main" val="153285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87BA-2A3D-4984-A579-3F4DDDF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12"/>
            <a:ext cx="10515600" cy="1325563"/>
          </a:xfrm>
        </p:spPr>
        <p:txBody>
          <a:bodyPr/>
          <a:lstStyle/>
          <a:p>
            <a:r>
              <a:rPr lang="en-IN" dirty="0"/>
              <a:t>Cluster of players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EC3E9-740C-4F84-9FC3-E7DF98847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14" y="1444975"/>
            <a:ext cx="7151572" cy="481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6518-9CE4-4494-9CB2-B31CFB10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Nationality (Best vs Good vs Avg.)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94CA-BC54-4EEA-A9D3-40D111C29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8B91E-4E9F-4771-8E5A-4F3BFB58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481" y="1825625"/>
            <a:ext cx="3881176" cy="36913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Good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786BE-CE8B-4970-8A6A-5C60CF0BE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4" y="2386706"/>
            <a:ext cx="3728778" cy="3048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3EBEF3-2B25-4ACB-B373-FB25307CF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81" y="2386706"/>
            <a:ext cx="3728777" cy="331446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7A133BD-E16C-4DFB-92D6-4805D61B7090}"/>
              </a:ext>
            </a:extLst>
          </p:cNvPr>
          <p:cNvSpPr txBox="1">
            <a:spLocks/>
          </p:cNvSpPr>
          <p:nvPr/>
        </p:nvSpPr>
        <p:spPr>
          <a:xfrm>
            <a:off x="8294856" y="1825625"/>
            <a:ext cx="3364639" cy="399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965FF-55A7-4652-B417-68AD2BC34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5" y="2386706"/>
            <a:ext cx="3728777" cy="331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5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87BA-2A3D-4984-A579-3F4DDDF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1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Player Position (Best vs Good vs Avg.)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4930-BCF7-45B6-881E-6B7AB2D6C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Best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1596-A52B-4407-BD80-5AB321F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7054" y="1825625"/>
            <a:ext cx="382121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65B98-15EE-4D72-992F-36311AF5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8" y="2442152"/>
            <a:ext cx="3672256" cy="2574465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98E5F97-9A56-430A-8D56-400642F34692}"/>
              </a:ext>
            </a:extLst>
          </p:cNvPr>
          <p:cNvSpPr txBox="1">
            <a:spLocks/>
          </p:cNvSpPr>
          <p:nvPr/>
        </p:nvSpPr>
        <p:spPr>
          <a:xfrm>
            <a:off x="7885072" y="1825625"/>
            <a:ext cx="3821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Average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AEA8BD-51DF-47B3-8BDD-D93C78462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71" y="2442151"/>
            <a:ext cx="3730545" cy="25744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227E24-AF3B-4F4E-BD79-683EF185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64" y="2442151"/>
            <a:ext cx="3730545" cy="25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F998-A0B1-42FB-B1FA-273C3DC6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3BC7-058B-4D4E-AA89-9369F5B7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/>
              <a:t>Our objective is to completely analyze the dataset to extract various intuitive insights, to aid Club Managers in choosing the best players and their wage prediction, including:</a:t>
            </a:r>
          </a:p>
          <a:p>
            <a:pPr lvl="1"/>
            <a:r>
              <a:rPr lang="en-IN" sz="2000" dirty="0"/>
              <a:t>Descriptive Analysis</a:t>
            </a:r>
          </a:p>
          <a:p>
            <a:pPr lvl="1"/>
            <a:r>
              <a:rPr lang="en-IN" sz="2000" dirty="0"/>
              <a:t>Wage Prediction</a:t>
            </a:r>
          </a:p>
          <a:p>
            <a:pPr lvl="1"/>
            <a:r>
              <a:rPr lang="en-IN" sz="2000" dirty="0"/>
              <a:t>Clustering to find the top players and their characteristics</a:t>
            </a:r>
          </a:p>
          <a:p>
            <a:r>
              <a:rPr lang="en-IN" sz="2400" dirty="0"/>
              <a:t>We plan to use the </a:t>
            </a:r>
            <a:r>
              <a:rPr lang="en-IN" sz="2400" b="1" dirty="0"/>
              <a:t>Player Wage</a:t>
            </a:r>
            <a:r>
              <a:rPr lang="en-IN" sz="2400" dirty="0"/>
              <a:t>, </a:t>
            </a:r>
            <a:r>
              <a:rPr lang="en-IN" sz="2400" b="1" dirty="0"/>
              <a:t>Player age</a:t>
            </a:r>
            <a:r>
              <a:rPr lang="en-IN" sz="2400" dirty="0"/>
              <a:t>, and various </a:t>
            </a:r>
            <a:r>
              <a:rPr lang="en-IN" sz="2400" b="1" dirty="0"/>
              <a:t>player performance</a:t>
            </a:r>
            <a:r>
              <a:rPr lang="en-IN" sz="2400" dirty="0"/>
              <a:t> parameters (Passing, Dribbling, Shot Accuracy, Ball Control, Agility, Reactions, Long Shots, Stamina among the few) data for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56449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62F-EEA1-460D-8C59-EA9C1A6A4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787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3BF2-91A9-46EA-8777-A2559FFF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725"/>
          </a:xfrm>
        </p:spPr>
        <p:txBody>
          <a:bodyPr/>
          <a:lstStyle/>
          <a:p>
            <a:r>
              <a:rPr lang="en-IN" dirty="0"/>
              <a:t>Data Cleaning and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AC20-5391-477D-BD5A-335521A7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6604" cy="4351338"/>
          </a:xfrm>
        </p:spPr>
        <p:txBody>
          <a:bodyPr>
            <a:normAutofit/>
          </a:bodyPr>
          <a:lstStyle/>
          <a:p>
            <a:r>
              <a:rPr lang="en-IN" sz="1800" dirty="0"/>
              <a:t>Initially, converted the wage (String Variable) into numeric variable for analysis</a:t>
            </a:r>
          </a:p>
          <a:p>
            <a:r>
              <a:rPr lang="en-IN" sz="1800" dirty="0"/>
              <a:t>Inverted the age variable to prefer younger players over older players</a:t>
            </a:r>
          </a:p>
          <a:p>
            <a:r>
              <a:rPr lang="en-IN" sz="1800" dirty="0"/>
              <a:t>Null values were removed in the Release Clause and Joined attributes.</a:t>
            </a:r>
          </a:p>
          <a:p>
            <a:r>
              <a:rPr lang="en-IN" sz="1800" dirty="0"/>
              <a:t>Insignificant variables in the dataset were removed:</a:t>
            </a:r>
          </a:p>
          <a:p>
            <a:pPr lvl="1"/>
            <a:r>
              <a:rPr lang="en-IN" sz="1400" dirty="0"/>
              <a:t>Photo</a:t>
            </a:r>
          </a:p>
          <a:p>
            <a:pPr lvl="1"/>
            <a:r>
              <a:rPr lang="en-IN" sz="1400" dirty="0"/>
              <a:t>Flag</a:t>
            </a:r>
          </a:p>
          <a:p>
            <a:pPr lvl="1"/>
            <a:r>
              <a:rPr lang="en-IN" sz="1400" dirty="0"/>
              <a:t>Club Logo</a:t>
            </a:r>
          </a:p>
          <a:p>
            <a:pPr lvl="1"/>
            <a:r>
              <a:rPr lang="en-IN" sz="1400" dirty="0"/>
              <a:t>Jersey Number </a:t>
            </a:r>
            <a:endParaRPr lang="en-IN" sz="1800" dirty="0"/>
          </a:p>
          <a:p>
            <a:r>
              <a:rPr lang="en-IN" sz="1800" dirty="0"/>
              <a:t>Further into model, One-Hot encoding for prediction and Label encoding for clustering were performed</a:t>
            </a:r>
          </a:p>
          <a:p>
            <a:r>
              <a:rPr lang="en-IN" sz="1800" dirty="0"/>
              <a:t>Outliers were removed.</a:t>
            </a:r>
          </a:p>
          <a:p>
            <a:pPr marL="457200" lvl="1" indent="0">
              <a:buNone/>
            </a:pPr>
            <a:endParaRPr lang="en-IN" sz="14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4901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39DF-497D-450D-9B58-7304865B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BD58-8AAD-459D-95BE-62F3ED53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510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Descriptive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Wage Prediction (Supervised)</a:t>
            </a:r>
          </a:p>
          <a:p>
            <a:pPr lvl="1"/>
            <a:r>
              <a:rPr lang="en-IN" sz="2000" dirty="0"/>
              <a:t>Predicted the salary scale of the players using Linear Regression, KNN Regressor, Lasso Regression, Ridge Regression and Decision trees.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Clustering to find the best players (Unsupervised)</a:t>
            </a:r>
          </a:p>
          <a:p>
            <a:pPr lvl="1"/>
            <a:r>
              <a:rPr lang="en-IN" sz="2000" dirty="0"/>
              <a:t>Categorized the players into 3 clusters (Best, Good, Mediocre)</a:t>
            </a:r>
          </a:p>
          <a:p>
            <a:pPr lvl="1"/>
            <a:r>
              <a:rPr lang="en-IN" sz="2000" dirty="0"/>
              <a:t>K-Means clustering to group similar players based on the distance metrics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07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B8EB-86CE-4509-BF06-AF8EA988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Players for each category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7770F8-E634-4273-A432-3988E0D64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7725" y="2011363"/>
            <a:ext cx="3025175" cy="34480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D15613-9CF6-4CE8-833B-476112189E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616" y="1976437"/>
            <a:ext cx="36099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9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87BA-2A3D-4984-A579-3F4DDDF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1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Clubs with Highest Number of Players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568B3-23BE-4CB9-ABF8-2EDC41A1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37" y="1093538"/>
            <a:ext cx="4500344" cy="48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A6C1EB-4824-463A-A362-9C2524D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89233"/>
          </a:xfrm>
        </p:spPr>
        <p:txBody>
          <a:bodyPr/>
          <a:lstStyle/>
          <a:p>
            <a:r>
              <a:rPr lang="en-IN" dirty="0"/>
              <a:t>Descriptive Analysis – Player age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D16F6FC-35B8-4316-88DB-1F692B79DF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38" y="1918885"/>
            <a:ext cx="5986136" cy="4092808"/>
          </a:xfrm>
        </p:spPr>
      </p:pic>
    </p:spTree>
    <p:extLst>
      <p:ext uri="{BB962C8B-B14F-4D97-AF65-F5344CB8AC3E}">
        <p14:creationId xmlns:p14="http://schemas.microsoft.com/office/powerpoint/2010/main" val="222697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1B0A52-C1EE-4AB6-B559-CEA48AD78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58" y="223557"/>
            <a:ext cx="8070851" cy="6634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87BA-2A3D-4984-A579-3F4DDDF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3558"/>
          </a:xfrm>
        </p:spPr>
        <p:txBody>
          <a:bodyPr/>
          <a:lstStyle/>
          <a:p>
            <a:r>
              <a:rPr lang="en-IN" dirty="0"/>
              <a:t>Correlation Heat map</a:t>
            </a:r>
          </a:p>
        </p:txBody>
      </p:sp>
    </p:spTree>
    <p:extLst>
      <p:ext uri="{BB962C8B-B14F-4D97-AF65-F5344CB8AC3E}">
        <p14:creationId xmlns:p14="http://schemas.microsoft.com/office/powerpoint/2010/main" val="167421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9F57-8930-4C36-B0B5-46F14806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Players among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EBC52-C879-4943-8BF0-A1F23986B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08114" y="2170684"/>
            <a:ext cx="4846740" cy="310160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CF93ADA-AFC6-4652-AA23-BDD2AFAC8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6"/>
          <a:stretch/>
        </p:blipFill>
        <p:spPr>
          <a:xfrm>
            <a:off x="838200" y="2659580"/>
            <a:ext cx="4735754" cy="17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866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216</TotalTime>
  <Words>468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FIFA PLAYER DATA ANALYSIS</vt:lpstr>
      <vt:lpstr>Objective</vt:lpstr>
      <vt:lpstr>Data Cleaning and preparation </vt:lpstr>
      <vt:lpstr>Project Outline</vt:lpstr>
      <vt:lpstr>Top Players for each category</vt:lpstr>
      <vt:lpstr>Clubs with Highest Number of Players</vt:lpstr>
      <vt:lpstr>Descriptive Analysis – Player age</vt:lpstr>
      <vt:lpstr>Correlation Heat map</vt:lpstr>
      <vt:lpstr>Distribution of Players among countries</vt:lpstr>
      <vt:lpstr>Play Style</vt:lpstr>
      <vt:lpstr>Position and player foot preference</vt:lpstr>
      <vt:lpstr>Play Style</vt:lpstr>
      <vt:lpstr>Feature Engineering</vt:lpstr>
      <vt:lpstr>Prediction of Player Wage</vt:lpstr>
      <vt:lpstr>Prediction of Player Wage (Cont.)</vt:lpstr>
      <vt:lpstr>Prediction of Player Wage (Cont.)</vt:lpstr>
      <vt:lpstr>Cluster of players </vt:lpstr>
      <vt:lpstr>Nationality (Best vs Good vs Avg.)</vt:lpstr>
      <vt:lpstr>Player Position (Best vs Good vs Avg.)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 Project</dc:title>
  <dc:creator>Sundar Karthikeyan, Parthasarathy</dc:creator>
  <cp:lastModifiedBy>Varun M</cp:lastModifiedBy>
  <cp:revision>36</cp:revision>
  <dcterms:created xsi:type="dcterms:W3CDTF">2019-04-24T16:24:18Z</dcterms:created>
  <dcterms:modified xsi:type="dcterms:W3CDTF">2019-04-24T21:47:57Z</dcterms:modified>
</cp:coreProperties>
</file>