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9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F9036C-6EE8-4177-987F-12DF1B3C7F6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AE058F8-BBCD-438D-8171-9C36679CFB13}">
      <dgm:prSet/>
      <dgm:spPr/>
      <dgm:t>
        <a:bodyPr/>
        <a:lstStyle/>
        <a:p>
          <a:pPr>
            <a:defRPr cap="all"/>
          </a:pPr>
          <a:r>
            <a:rPr lang="en-US"/>
            <a:t>Unwanted e-mails irritating internet connection</a:t>
          </a:r>
        </a:p>
      </dgm:t>
    </dgm:pt>
    <dgm:pt modelId="{93595F60-8E24-484B-96BB-E30BCE654D6B}" type="parTrans" cxnId="{CD3ABBFB-760A-4897-A27D-276E97A381B2}">
      <dgm:prSet/>
      <dgm:spPr/>
      <dgm:t>
        <a:bodyPr/>
        <a:lstStyle/>
        <a:p>
          <a:endParaRPr lang="en-US"/>
        </a:p>
      </dgm:t>
    </dgm:pt>
    <dgm:pt modelId="{6D0D2B33-E747-49B1-854F-0B862383BAC5}" type="sibTrans" cxnId="{CD3ABBFB-760A-4897-A27D-276E97A381B2}">
      <dgm:prSet/>
      <dgm:spPr/>
      <dgm:t>
        <a:bodyPr/>
        <a:lstStyle/>
        <a:p>
          <a:endParaRPr lang="en-US"/>
        </a:p>
      </dgm:t>
    </dgm:pt>
    <dgm:pt modelId="{2C44F8BB-67A5-4691-892A-3BC0881BAB68}">
      <dgm:prSet/>
      <dgm:spPr/>
      <dgm:t>
        <a:bodyPr/>
        <a:lstStyle/>
        <a:p>
          <a:pPr>
            <a:defRPr cap="all"/>
          </a:pPr>
          <a:r>
            <a:rPr lang="en-US"/>
            <a:t>Critical e-mail message are missed and/or delayed</a:t>
          </a:r>
        </a:p>
      </dgm:t>
    </dgm:pt>
    <dgm:pt modelId="{67571157-1642-4BD0-805A-FD6433889FDC}" type="parTrans" cxnId="{1B46DD54-7392-4C75-8638-ED9E51590043}">
      <dgm:prSet/>
      <dgm:spPr/>
      <dgm:t>
        <a:bodyPr/>
        <a:lstStyle/>
        <a:p>
          <a:endParaRPr lang="en-US"/>
        </a:p>
      </dgm:t>
    </dgm:pt>
    <dgm:pt modelId="{DF9D24D8-9467-4718-8844-57D68E375AED}" type="sibTrans" cxnId="{1B46DD54-7392-4C75-8638-ED9E51590043}">
      <dgm:prSet/>
      <dgm:spPr/>
      <dgm:t>
        <a:bodyPr/>
        <a:lstStyle/>
        <a:p>
          <a:endParaRPr lang="en-US"/>
        </a:p>
      </dgm:t>
    </dgm:pt>
    <dgm:pt modelId="{19464CBE-7A38-48DE-AC14-2AA9D100E0F6}">
      <dgm:prSet/>
      <dgm:spPr/>
      <dgm:t>
        <a:bodyPr/>
        <a:lstStyle/>
        <a:p>
          <a:pPr>
            <a:defRPr cap="all"/>
          </a:pPr>
          <a:r>
            <a:rPr lang="en-US"/>
            <a:t>Taking a dataset that contains spam and ham messages</a:t>
          </a:r>
        </a:p>
      </dgm:t>
    </dgm:pt>
    <dgm:pt modelId="{8F355F00-6340-450E-B752-F79B048BAC84}" type="parTrans" cxnId="{10E4389D-32A0-4934-B687-EA4EB123255C}">
      <dgm:prSet/>
      <dgm:spPr/>
      <dgm:t>
        <a:bodyPr/>
        <a:lstStyle/>
        <a:p>
          <a:endParaRPr lang="en-US"/>
        </a:p>
      </dgm:t>
    </dgm:pt>
    <dgm:pt modelId="{A030B164-8C95-4209-9F00-5165B04094B7}" type="sibTrans" cxnId="{10E4389D-32A0-4934-B687-EA4EB123255C}">
      <dgm:prSet/>
      <dgm:spPr/>
      <dgm:t>
        <a:bodyPr/>
        <a:lstStyle/>
        <a:p>
          <a:endParaRPr lang="en-US"/>
        </a:p>
      </dgm:t>
    </dgm:pt>
    <dgm:pt modelId="{49B84F80-93FA-4064-B8FB-35E1E8678B56}">
      <dgm:prSet/>
      <dgm:spPr/>
      <dgm:t>
        <a:bodyPr/>
        <a:lstStyle/>
        <a:p>
          <a:pPr>
            <a:defRPr cap="all"/>
          </a:pPr>
          <a:r>
            <a:rPr lang="en-US"/>
            <a:t>Analyze the dataset and collect the most used words in the spam messages and ham messages.</a:t>
          </a:r>
        </a:p>
      </dgm:t>
    </dgm:pt>
    <dgm:pt modelId="{3AF85304-F316-4A06-BDA6-26EA6DA137C2}" type="parTrans" cxnId="{DB90ADBF-4E7B-4497-9249-2765ACF73150}">
      <dgm:prSet/>
      <dgm:spPr/>
      <dgm:t>
        <a:bodyPr/>
        <a:lstStyle/>
        <a:p>
          <a:endParaRPr lang="en-US"/>
        </a:p>
      </dgm:t>
    </dgm:pt>
    <dgm:pt modelId="{51D2694F-3F9C-470A-83D0-DD0ED6B721CC}" type="sibTrans" cxnId="{DB90ADBF-4E7B-4497-9249-2765ACF73150}">
      <dgm:prSet/>
      <dgm:spPr/>
      <dgm:t>
        <a:bodyPr/>
        <a:lstStyle/>
        <a:p>
          <a:endParaRPr lang="en-US"/>
        </a:p>
      </dgm:t>
    </dgm:pt>
    <dgm:pt modelId="{B450ABD6-061C-4902-98F8-788ED1064D65}">
      <dgm:prSet/>
      <dgm:spPr/>
      <dgm:t>
        <a:bodyPr/>
        <a:lstStyle/>
        <a:p>
          <a:pPr>
            <a:defRPr cap="all"/>
          </a:pPr>
          <a:r>
            <a:rPr lang="en-US"/>
            <a:t>Differentiating the words by spam and ham.</a:t>
          </a:r>
        </a:p>
      </dgm:t>
    </dgm:pt>
    <dgm:pt modelId="{A4119C28-1BB2-422C-887C-05729BC80AB7}" type="parTrans" cxnId="{FE29E044-FD42-49C3-9B3E-09250D15E27F}">
      <dgm:prSet/>
      <dgm:spPr/>
      <dgm:t>
        <a:bodyPr/>
        <a:lstStyle/>
        <a:p>
          <a:endParaRPr lang="en-US"/>
        </a:p>
      </dgm:t>
    </dgm:pt>
    <dgm:pt modelId="{D167737C-F6A2-419A-A200-21254CE3B974}" type="sibTrans" cxnId="{FE29E044-FD42-49C3-9B3E-09250D15E27F}">
      <dgm:prSet/>
      <dgm:spPr/>
      <dgm:t>
        <a:bodyPr/>
        <a:lstStyle/>
        <a:p>
          <a:endParaRPr lang="en-US"/>
        </a:p>
      </dgm:t>
    </dgm:pt>
    <dgm:pt modelId="{46F22D73-427B-4414-943D-6D7676C16225}" type="pres">
      <dgm:prSet presAssocID="{1FF9036C-6EE8-4177-987F-12DF1B3C7F61}" presName="root" presStyleCnt="0">
        <dgm:presLayoutVars>
          <dgm:dir/>
          <dgm:resizeHandles val="exact"/>
        </dgm:presLayoutVars>
      </dgm:prSet>
      <dgm:spPr/>
    </dgm:pt>
    <dgm:pt modelId="{F7571CA5-0FB3-4763-9393-718E879926A7}" type="pres">
      <dgm:prSet presAssocID="{9AE058F8-BBCD-438D-8171-9C36679CFB13}" presName="compNode" presStyleCnt="0"/>
      <dgm:spPr/>
    </dgm:pt>
    <dgm:pt modelId="{8CA9AADC-0FF3-44BB-8C89-ED4AB89EB341}" type="pres">
      <dgm:prSet presAssocID="{9AE058F8-BBCD-438D-8171-9C36679CFB13}" presName="iconBgRect" presStyleLbl="bgShp" presStyleIdx="0" presStyleCnt="5"/>
      <dgm:spPr/>
    </dgm:pt>
    <dgm:pt modelId="{2DB43EDC-BFAE-45B4-A6B4-C25BFBE25864}" type="pres">
      <dgm:prSet presAssocID="{9AE058F8-BBCD-438D-8171-9C36679CFB1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CEC945B8-0DC9-4B3E-894E-98BC88B64BBE}" type="pres">
      <dgm:prSet presAssocID="{9AE058F8-BBCD-438D-8171-9C36679CFB13}" presName="spaceRect" presStyleCnt="0"/>
      <dgm:spPr/>
    </dgm:pt>
    <dgm:pt modelId="{8B4EE693-84B1-4E61-8D2C-0BAB0DF08815}" type="pres">
      <dgm:prSet presAssocID="{9AE058F8-BBCD-438D-8171-9C36679CFB13}" presName="textRect" presStyleLbl="revTx" presStyleIdx="0" presStyleCnt="5">
        <dgm:presLayoutVars>
          <dgm:chMax val="1"/>
          <dgm:chPref val="1"/>
        </dgm:presLayoutVars>
      </dgm:prSet>
      <dgm:spPr/>
    </dgm:pt>
    <dgm:pt modelId="{6930E7C0-CD49-4BD8-BFF7-F5420B15E9DC}" type="pres">
      <dgm:prSet presAssocID="{6D0D2B33-E747-49B1-854F-0B862383BAC5}" presName="sibTrans" presStyleCnt="0"/>
      <dgm:spPr/>
    </dgm:pt>
    <dgm:pt modelId="{4E17D27B-5910-4D61-9868-3FD79283ACA6}" type="pres">
      <dgm:prSet presAssocID="{2C44F8BB-67A5-4691-892A-3BC0881BAB68}" presName="compNode" presStyleCnt="0"/>
      <dgm:spPr/>
    </dgm:pt>
    <dgm:pt modelId="{3976FA69-04E5-4853-B8A0-FF67966CF4A5}" type="pres">
      <dgm:prSet presAssocID="{2C44F8BB-67A5-4691-892A-3BC0881BAB68}" presName="iconBgRect" presStyleLbl="bgShp" presStyleIdx="1" presStyleCnt="5"/>
      <dgm:spPr/>
    </dgm:pt>
    <dgm:pt modelId="{C6860B59-A4AD-4E8E-9502-FB5227050E95}" type="pres">
      <dgm:prSet presAssocID="{2C44F8BB-67A5-4691-892A-3BC0881BAB6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45CB423A-E5C6-4F61-9ACC-E6EDE2DE7271}" type="pres">
      <dgm:prSet presAssocID="{2C44F8BB-67A5-4691-892A-3BC0881BAB68}" presName="spaceRect" presStyleCnt="0"/>
      <dgm:spPr/>
    </dgm:pt>
    <dgm:pt modelId="{64C2EEDC-18A6-40DE-A3D3-ED433F4FE135}" type="pres">
      <dgm:prSet presAssocID="{2C44F8BB-67A5-4691-892A-3BC0881BAB68}" presName="textRect" presStyleLbl="revTx" presStyleIdx="1" presStyleCnt="5">
        <dgm:presLayoutVars>
          <dgm:chMax val="1"/>
          <dgm:chPref val="1"/>
        </dgm:presLayoutVars>
      </dgm:prSet>
      <dgm:spPr/>
    </dgm:pt>
    <dgm:pt modelId="{1CDBC52E-6D76-4071-883C-31CB33FD0074}" type="pres">
      <dgm:prSet presAssocID="{DF9D24D8-9467-4718-8844-57D68E375AED}" presName="sibTrans" presStyleCnt="0"/>
      <dgm:spPr/>
    </dgm:pt>
    <dgm:pt modelId="{FF3AEEB6-5E39-4070-B66C-7A888C2F17D6}" type="pres">
      <dgm:prSet presAssocID="{19464CBE-7A38-48DE-AC14-2AA9D100E0F6}" presName="compNode" presStyleCnt="0"/>
      <dgm:spPr/>
    </dgm:pt>
    <dgm:pt modelId="{1032BF47-BD26-4D03-8925-7A86A1A535C7}" type="pres">
      <dgm:prSet presAssocID="{19464CBE-7A38-48DE-AC14-2AA9D100E0F6}" presName="iconBgRect" presStyleLbl="bgShp" presStyleIdx="2" presStyleCnt="5"/>
      <dgm:spPr/>
    </dgm:pt>
    <dgm:pt modelId="{2D989505-67AC-4E0F-8D09-117D24BFA0B7}" type="pres">
      <dgm:prSet presAssocID="{19464CBE-7A38-48DE-AC14-2AA9D100E0F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7AFE12F7-0E4B-4373-A0DE-93404CDFD5DE}" type="pres">
      <dgm:prSet presAssocID="{19464CBE-7A38-48DE-AC14-2AA9D100E0F6}" presName="spaceRect" presStyleCnt="0"/>
      <dgm:spPr/>
    </dgm:pt>
    <dgm:pt modelId="{F3E1B6EA-36AD-40F6-852D-115473544598}" type="pres">
      <dgm:prSet presAssocID="{19464CBE-7A38-48DE-AC14-2AA9D100E0F6}" presName="textRect" presStyleLbl="revTx" presStyleIdx="2" presStyleCnt="5">
        <dgm:presLayoutVars>
          <dgm:chMax val="1"/>
          <dgm:chPref val="1"/>
        </dgm:presLayoutVars>
      </dgm:prSet>
      <dgm:spPr/>
    </dgm:pt>
    <dgm:pt modelId="{1862B788-1481-4699-9543-9B530856A1EE}" type="pres">
      <dgm:prSet presAssocID="{A030B164-8C95-4209-9F00-5165B04094B7}" presName="sibTrans" presStyleCnt="0"/>
      <dgm:spPr/>
    </dgm:pt>
    <dgm:pt modelId="{0178FA9C-7AEC-4CE2-8B52-BEE532782DF8}" type="pres">
      <dgm:prSet presAssocID="{49B84F80-93FA-4064-B8FB-35E1E8678B56}" presName="compNode" presStyleCnt="0"/>
      <dgm:spPr/>
    </dgm:pt>
    <dgm:pt modelId="{4B4A823E-6749-4371-8677-427CE7CE1EBE}" type="pres">
      <dgm:prSet presAssocID="{49B84F80-93FA-4064-B8FB-35E1E8678B56}" presName="iconBgRect" presStyleLbl="bgShp" presStyleIdx="3" presStyleCnt="5"/>
      <dgm:spPr/>
    </dgm:pt>
    <dgm:pt modelId="{4A896518-649D-46B2-A525-FDF32B4BAF28}" type="pres">
      <dgm:prSet presAssocID="{49B84F80-93FA-4064-B8FB-35E1E8678B5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62C36B5F-1B82-4627-A0B3-A15DB8AAC720}" type="pres">
      <dgm:prSet presAssocID="{49B84F80-93FA-4064-B8FB-35E1E8678B56}" presName="spaceRect" presStyleCnt="0"/>
      <dgm:spPr/>
    </dgm:pt>
    <dgm:pt modelId="{D037BE67-2EDE-4D36-AAC8-DD2826ED83E8}" type="pres">
      <dgm:prSet presAssocID="{49B84F80-93FA-4064-B8FB-35E1E8678B56}" presName="textRect" presStyleLbl="revTx" presStyleIdx="3" presStyleCnt="5">
        <dgm:presLayoutVars>
          <dgm:chMax val="1"/>
          <dgm:chPref val="1"/>
        </dgm:presLayoutVars>
      </dgm:prSet>
      <dgm:spPr/>
    </dgm:pt>
    <dgm:pt modelId="{96A1B4AF-8B4A-4280-8F8C-64B62CA4BCB1}" type="pres">
      <dgm:prSet presAssocID="{51D2694F-3F9C-470A-83D0-DD0ED6B721CC}" presName="sibTrans" presStyleCnt="0"/>
      <dgm:spPr/>
    </dgm:pt>
    <dgm:pt modelId="{E2A9BCB5-711D-4F79-818D-FCDBA9D94093}" type="pres">
      <dgm:prSet presAssocID="{B450ABD6-061C-4902-98F8-788ED1064D65}" presName="compNode" presStyleCnt="0"/>
      <dgm:spPr/>
    </dgm:pt>
    <dgm:pt modelId="{FE021A5B-78D0-4B3D-8A80-C5BC08484EE7}" type="pres">
      <dgm:prSet presAssocID="{B450ABD6-061C-4902-98F8-788ED1064D65}" presName="iconBgRect" presStyleLbl="bgShp" presStyleIdx="4" presStyleCnt="5"/>
      <dgm:spPr/>
    </dgm:pt>
    <dgm:pt modelId="{A6D7B782-6275-47A3-A095-B7C02E48BF3C}" type="pres">
      <dgm:prSet presAssocID="{B450ABD6-061C-4902-98F8-788ED1064D6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F9E11CB0-C134-4227-96E1-B4AFE52808EB}" type="pres">
      <dgm:prSet presAssocID="{B450ABD6-061C-4902-98F8-788ED1064D65}" presName="spaceRect" presStyleCnt="0"/>
      <dgm:spPr/>
    </dgm:pt>
    <dgm:pt modelId="{67D90ABE-42D3-4705-8730-C8209C0E3B06}" type="pres">
      <dgm:prSet presAssocID="{B450ABD6-061C-4902-98F8-788ED1064D6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835B804-02D7-4056-B163-320F84737FC6}" type="presOf" srcId="{B450ABD6-061C-4902-98F8-788ED1064D65}" destId="{67D90ABE-42D3-4705-8730-C8209C0E3B06}" srcOrd="0" destOrd="0" presId="urn:microsoft.com/office/officeart/2018/5/layout/IconCircleLabelList"/>
    <dgm:cxn modelId="{1455113C-6619-48C6-A09C-D5C9148C11A1}" type="presOf" srcId="{9AE058F8-BBCD-438D-8171-9C36679CFB13}" destId="{8B4EE693-84B1-4E61-8D2C-0BAB0DF08815}" srcOrd="0" destOrd="0" presId="urn:microsoft.com/office/officeart/2018/5/layout/IconCircleLabelList"/>
    <dgm:cxn modelId="{FE29E044-FD42-49C3-9B3E-09250D15E27F}" srcId="{1FF9036C-6EE8-4177-987F-12DF1B3C7F61}" destId="{B450ABD6-061C-4902-98F8-788ED1064D65}" srcOrd="4" destOrd="0" parTransId="{A4119C28-1BB2-422C-887C-05729BC80AB7}" sibTransId="{D167737C-F6A2-419A-A200-21254CE3B974}"/>
    <dgm:cxn modelId="{C18B7772-CB70-48BF-B1EA-238C4443B6A6}" type="presOf" srcId="{2C44F8BB-67A5-4691-892A-3BC0881BAB68}" destId="{64C2EEDC-18A6-40DE-A3D3-ED433F4FE135}" srcOrd="0" destOrd="0" presId="urn:microsoft.com/office/officeart/2018/5/layout/IconCircleLabelList"/>
    <dgm:cxn modelId="{1B46DD54-7392-4C75-8638-ED9E51590043}" srcId="{1FF9036C-6EE8-4177-987F-12DF1B3C7F61}" destId="{2C44F8BB-67A5-4691-892A-3BC0881BAB68}" srcOrd="1" destOrd="0" parTransId="{67571157-1642-4BD0-805A-FD6433889FDC}" sibTransId="{DF9D24D8-9467-4718-8844-57D68E375AED}"/>
    <dgm:cxn modelId="{05F2CE94-6CA9-464E-B631-04E34180699B}" type="presOf" srcId="{1FF9036C-6EE8-4177-987F-12DF1B3C7F61}" destId="{46F22D73-427B-4414-943D-6D7676C16225}" srcOrd="0" destOrd="0" presId="urn:microsoft.com/office/officeart/2018/5/layout/IconCircleLabelList"/>
    <dgm:cxn modelId="{10E4389D-32A0-4934-B687-EA4EB123255C}" srcId="{1FF9036C-6EE8-4177-987F-12DF1B3C7F61}" destId="{19464CBE-7A38-48DE-AC14-2AA9D100E0F6}" srcOrd="2" destOrd="0" parTransId="{8F355F00-6340-450E-B752-F79B048BAC84}" sibTransId="{A030B164-8C95-4209-9F00-5165B04094B7}"/>
    <dgm:cxn modelId="{DB90ADBF-4E7B-4497-9249-2765ACF73150}" srcId="{1FF9036C-6EE8-4177-987F-12DF1B3C7F61}" destId="{49B84F80-93FA-4064-B8FB-35E1E8678B56}" srcOrd="3" destOrd="0" parTransId="{3AF85304-F316-4A06-BDA6-26EA6DA137C2}" sibTransId="{51D2694F-3F9C-470A-83D0-DD0ED6B721CC}"/>
    <dgm:cxn modelId="{F357FAF1-5A38-438B-A18A-D4B20C8A4181}" type="presOf" srcId="{49B84F80-93FA-4064-B8FB-35E1E8678B56}" destId="{D037BE67-2EDE-4D36-AAC8-DD2826ED83E8}" srcOrd="0" destOrd="0" presId="urn:microsoft.com/office/officeart/2018/5/layout/IconCircleLabelList"/>
    <dgm:cxn modelId="{6A8D59FA-2E92-4CA8-B1AE-181E6734E638}" type="presOf" srcId="{19464CBE-7A38-48DE-AC14-2AA9D100E0F6}" destId="{F3E1B6EA-36AD-40F6-852D-115473544598}" srcOrd="0" destOrd="0" presId="urn:microsoft.com/office/officeart/2018/5/layout/IconCircleLabelList"/>
    <dgm:cxn modelId="{CD3ABBFB-760A-4897-A27D-276E97A381B2}" srcId="{1FF9036C-6EE8-4177-987F-12DF1B3C7F61}" destId="{9AE058F8-BBCD-438D-8171-9C36679CFB13}" srcOrd="0" destOrd="0" parTransId="{93595F60-8E24-484B-96BB-E30BCE654D6B}" sibTransId="{6D0D2B33-E747-49B1-854F-0B862383BAC5}"/>
    <dgm:cxn modelId="{66B4B9F7-AB41-4EF9-973D-0C4772633B5B}" type="presParOf" srcId="{46F22D73-427B-4414-943D-6D7676C16225}" destId="{F7571CA5-0FB3-4763-9393-718E879926A7}" srcOrd="0" destOrd="0" presId="urn:microsoft.com/office/officeart/2018/5/layout/IconCircleLabelList"/>
    <dgm:cxn modelId="{BDB949F2-DD70-4649-809F-C81A89BC6303}" type="presParOf" srcId="{F7571CA5-0FB3-4763-9393-718E879926A7}" destId="{8CA9AADC-0FF3-44BB-8C89-ED4AB89EB341}" srcOrd="0" destOrd="0" presId="urn:microsoft.com/office/officeart/2018/5/layout/IconCircleLabelList"/>
    <dgm:cxn modelId="{63E6D84C-A62C-4004-A450-BDEDD9107062}" type="presParOf" srcId="{F7571CA5-0FB3-4763-9393-718E879926A7}" destId="{2DB43EDC-BFAE-45B4-A6B4-C25BFBE25864}" srcOrd="1" destOrd="0" presId="urn:microsoft.com/office/officeart/2018/5/layout/IconCircleLabelList"/>
    <dgm:cxn modelId="{BA623CCC-F097-4D22-855D-570493BC2E76}" type="presParOf" srcId="{F7571CA5-0FB3-4763-9393-718E879926A7}" destId="{CEC945B8-0DC9-4B3E-894E-98BC88B64BBE}" srcOrd="2" destOrd="0" presId="urn:microsoft.com/office/officeart/2018/5/layout/IconCircleLabelList"/>
    <dgm:cxn modelId="{31D277C9-5DB0-47F7-8E74-0D9360B5BA73}" type="presParOf" srcId="{F7571CA5-0FB3-4763-9393-718E879926A7}" destId="{8B4EE693-84B1-4E61-8D2C-0BAB0DF08815}" srcOrd="3" destOrd="0" presId="urn:microsoft.com/office/officeart/2018/5/layout/IconCircleLabelList"/>
    <dgm:cxn modelId="{D2EE86C5-3088-43F9-8675-B88CD835328B}" type="presParOf" srcId="{46F22D73-427B-4414-943D-6D7676C16225}" destId="{6930E7C0-CD49-4BD8-BFF7-F5420B15E9DC}" srcOrd="1" destOrd="0" presId="urn:microsoft.com/office/officeart/2018/5/layout/IconCircleLabelList"/>
    <dgm:cxn modelId="{E63F4A02-F96B-4A70-A026-0BFBECBA6946}" type="presParOf" srcId="{46F22D73-427B-4414-943D-6D7676C16225}" destId="{4E17D27B-5910-4D61-9868-3FD79283ACA6}" srcOrd="2" destOrd="0" presId="urn:microsoft.com/office/officeart/2018/5/layout/IconCircleLabelList"/>
    <dgm:cxn modelId="{69440867-1E7C-490B-9EF9-58755578AD54}" type="presParOf" srcId="{4E17D27B-5910-4D61-9868-3FD79283ACA6}" destId="{3976FA69-04E5-4853-B8A0-FF67966CF4A5}" srcOrd="0" destOrd="0" presId="urn:microsoft.com/office/officeart/2018/5/layout/IconCircleLabelList"/>
    <dgm:cxn modelId="{DF74F454-BE79-414E-AF69-19CA6E920051}" type="presParOf" srcId="{4E17D27B-5910-4D61-9868-3FD79283ACA6}" destId="{C6860B59-A4AD-4E8E-9502-FB5227050E95}" srcOrd="1" destOrd="0" presId="urn:microsoft.com/office/officeart/2018/5/layout/IconCircleLabelList"/>
    <dgm:cxn modelId="{52A12B0C-5F6B-449F-AF81-5C4B98DE91CC}" type="presParOf" srcId="{4E17D27B-5910-4D61-9868-3FD79283ACA6}" destId="{45CB423A-E5C6-4F61-9ACC-E6EDE2DE7271}" srcOrd="2" destOrd="0" presId="urn:microsoft.com/office/officeart/2018/5/layout/IconCircleLabelList"/>
    <dgm:cxn modelId="{E55F104C-6EE0-471E-AE31-05F63EA976FD}" type="presParOf" srcId="{4E17D27B-5910-4D61-9868-3FD79283ACA6}" destId="{64C2EEDC-18A6-40DE-A3D3-ED433F4FE135}" srcOrd="3" destOrd="0" presId="urn:microsoft.com/office/officeart/2018/5/layout/IconCircleLabelList"/>
    <dgm:cxn modelId="{49D183BA-987A-47EB-92FA-5F9ED5797B8A}" type="presParOf" srcId="{46F22D73-427B-4414-943D-6D7676C16225}" destId="{1CDBC52E-6D76-4071-883C-31CB33FD0074}" srcOrd="3" destOrd="0" presId="urn:microsoft.com/office/officeart/2018/5/layout/IconCircleLabelList"/>
    <dgm:cxn modelId="{CAFDE499-1F82-4830-9D01-C6195C78789B}" type="presParOf" srcId="{46F22D73-427B-4414-943D-6D7676C16225}" destId="{FF3AEEB6-5E39-4070-B66C-7A888C2F17D6}" srcOrd="4" destOrd="0" presId="urn:microsoft.com/office/officeart/2018/5/layout/IconCircleLabelList"/>
    <dgm:cxn modelId="{B4E088D3-462F-4CDA-AF08-28F09DAE2734}" type="presParOf" srcId="{FF3AEEB6-5E39-4070-B66C-7A888C2F17D6}" destId="{1032BF47-BD26-4D03-8925-7A86A1A535C7}" srcOrd="0" destOrd="0" presId="urn:microsoft.com/office/officeart/2018/5/layout/IconCircleLabelList"/>
    <dgm:cxn modelId="{34EDD56D-A403-48F4-B201-F79634804992}" type="presParOf" srcId="{FF3AEEB6-5E39-4070-B66C-7A888C2F17D6}" destId="{2D989505-67AC-4E0F-8D09-117D24BFA0B7}" srcOrd="1" destOrd="0" presId="urn:microsoft.com/office/officeart/2018/5/layout/IconCircleLabelList"/>
    <dgm:cxn modelId="{6403EDF7-DA0E-4795-A195-4691D7BF38F8}" type="presParOf" srcId="{FF3AEEB6-5E39-4070-B66C-7A888C2F17D6}" destId="{7AFE12F7-0E4B-4373-A0DE-93404CDFD5DE}" srcOrd="2" destOrd="0" presId="urn:microsoft.com/office/officeart/2018/5/layout/IconCircleLabelList"/>
    <dgm:cxn modelId="{88507A4F-8A53-46B4-8A9D-AC6F544207EC}" type="presParOf" srcId="{FF3AEEB6-5E39-4070-B66C-7A888C2F17D6}" destId="{F3E1B6EA-36AD-40F6-852D-115473544598}" srcOrd="3" destOrd="0" presId="urn:microsoft.com/office/officeart/2018/5/layout/IconCircleLabelList"/>
    <dgm:cxn modelId="{302E6B93-19DD-4CE4-B241-3D9DE6E382FD}" type="presParOf" srcId="{46F22D73-427B-4414-943D-6D7676C16225}" destId="{1862B788-1481-4699-9543-9B530856A1EE}" srcOrd="5" destOrd="0" presId="urn:microsoft.com/office/officeart/2018/5/layout/IconCircleLabelList"/>
    <dgm:cxn modelId="{D9823A90-DCCE-4FD9-9BE5-3B5D2CEA1A6D}" type="presParOf" srcId="{46F22D73-427B-4414-943D-6D7676C16225}" destId="{0178FA9C-7AEC-4CE2-8B52-BEE532782DF8}" srcOrd="6" destOrd="0" presId="urn:microsoft.com/office/officeart/2018/5/layout/IconCircleLabelList"/>
    <dgm:cxn modelId="{7DC4A2EF-FF6E-44B6-B2DB-32A33E06B76D}" type="presParOf" srcId="{0178FA9C-7AEC-4CE2-8B52-BEE532782DF8}" destId="{4B4A823E-6749-4371-8677-427CE7CE1EBE}" srcOrd="0" destOrd="0" presId="urn:microsoft.com/office/officeart/2018/5/layout/IconCircleLabelList"/>
    <dgm:cxn modelId="{74666417-E4EE-40A5-BC75-BB157894CD06}" type="presParOf" srcId="{0178FA9C-7AEC-4CE2-8B52-BEE532782DF8}" destId="{4A896518-649D-46B2-A525-FDF32B4BAF28}" srcOrd="1" destOrd="0" presId="urn:microsoft.com/office/officeart/2018/5/layout/IconCircleLabelList"/>
    <dgm:cxn modelId="{58B25E33-8D7B-425B-859C-0F40B10BA0DD}" type="presParOf" srcId="{0178FA9C-7AEC-4CE2-8B52-BEE532782DF8}" destId="{62C36B5F-1B82-4627-A0B3-A15DB8AAC720}" srcOrd="2" destOrd="0" presId="urn:microsoft.com/office/officeart/2018/5/layout/IconCircleLabelList"/>
    <dgm:cxn modelId="{A9F3AFC4-90EE-4F67-8EB4-74AB17340C80}" type="presParOf" srcId="{0178FA9C-7AEC-4CE2-8B52-BEE532782DF8}" destId="{D037BE67-2EDE-4D36-AAC8-DD2826ED83E8}" srcOrd="3" destOrd="0" presId="urn:microsoft.com/office/officeart/2018/5/layout/IconCircleLabelList"/>
    <dgm:cxn modelId="{869BE42D-9E49-4581-A502-942E447740F1}" type="presParOf" srcId="{46F22D73-427B-4414-943D-6D7676C16225}" destId="{96A1B4AF-8B4A-4280-8F8C-64B62CA4BCB1}" srcOrd="7" destOrd="0" presId="urn:microsoft.com/office/officeart/2018/5/layout/IconCircleLabelList"/>
    <dgm:cxn modelId="{B935285F-50D9-494A-B343-AF7508BE4435}" type="presParOf" srcId="{46F22D73-427B-4414-943D-6D7676C16225}" destId="{E2A9BCB5-711D-4F79-818D-FCDBA9D94093}" srcOrd="8" destOrd="0" presId="urn:microsoft.com/office/officeart/2018/5/layout/IconCircleLabelList"/>
    <dgm:cxn modelId="{2A6CD618-7F20-4A5C-8DD5-A0BEC64EC359}" type="presParOf" srcId="{E2A9BCB5-711D-4F79-818D-FCDBA9D94093}" destId="{FE021A5B-78D0-4B3D-8A80-C5BC08484EE7}" srcOrd="0" destOrd="0" presId="urn:microsoft.com/office/officeart/2018/5/layout/IconCircleLabelList"/>
    <dgm:cxn modelId="{01B16C47-D2CD-4F8B-AF90-F46A41AA83C8}" type="presParOf" srcId="{E2A9BCB5-711D-4F79-818D-FCDBA9D94093}" destId="{A6D7B782-6275-47A3-A095-B7C02E48BF3C}" srcOrd="1" destOrd="0" presId="urn:microsoft.com/office/officeart/2018/5/layout/IconCircleLabelList"/>
    <dgm:cxn modelId="{97626A19-6A7E-42B6-9739-D333956A1F98}" type="presParOf" srcId="{E2A9BCB5-711D-4F79-818D-FCDBA9D94093}" destId="{F9E11CB0-C134-4227-96E1-B4AFE52808EB}" srcOrd="2" destOrd="0" presId="urn:microsoft.com/office/officeart/2018/5/layout/IconCircleLabelList"/>
    <dgm:cxn modelId="{73749AED-AC3D-47A3-9033-E6F509C66051}" type="presParOf" srcId="{E2A9BCB5-711D-4F79-818D-FCDBA9D94093}" destId="{67D90ABE-42D3-4705-8730-C8209C0E3B0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9AADC-0FF3-44BB-8C89-ED4AB89EB341}">
      <dsp:nvSpPr>
        <dsp:cNvPr id="0" name=""/>
        <dsp:cNvSpPr/>
      </dsp:nvSpPr>
      <dsp:spPr>
        <a:xfrm>
          <a:off x="333420" y="1024759"/>
          <a:ext cx="1028302" cy="10283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43EDC-BFAE-45B4-A6B4-C25BFBE25864}">
      <dsp:nvSpPr>
        <dsp:cNvPr id="0" name=""/>
        <dsp:cNvSpPr/>
      </dsp:nvSpPr>
      <dsp:spPr>
        <a:xfrm>
          <a:off x="552567" y="1243906"/>
          <a:ext cx="590009" cy="5900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EE693-84B1-4E61-8D2C-0BAB0DF08815}">
      <dsp:nvSpPr>
        <dsp:cNvPr id="0" name=""/>
        <dsp:cNvSpPr/>
      </dsp:nvSpPr>
      <dsp:spPr>
        <a:xfrm>
          <a:off x="4701" y="2373353"/>
          <a:ext cx="1685742" cy="695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Unwanted e-mails irritating internet connection</a:t>
          </a:r>
        </a:p>
      </dsp:txBody>
      <dsp:txXfrm>
        <a:off x="4701" y="2373353"/>
        <a:ext cx="1685742" cy="695368"/>
      </dsp:txXfrm>
    </dsp:sp>
    <dsp:sp modelId="{3976FA69-04E5-4853-B8A0-FF67966CF4A5}">
      <dsp:nvSpPr>
        <dsp:cNvPr id="0" name=""/>
        <dsp:cNvSpPr/>
      </dsp:nvSpPr>
      <dsp:spPr>
        <a:xfrm>
          <a:off x="2314168" y="1024759"/>
          <a:ext cx="1028302" cy="10283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60B59-A4AD-4E8E-9502-FB5227050E95}">
      <dsp:nvSpPr>
        <dsp:cNvPr id="0" name=""/>
        <dsp:cNvSpPr/>
      </dsp:nvSpPr>
      <dsp:spPr>
        <a:xfrm>
          <a:off x="2533314" y="1243906"/>
          <a:ext cx="590009" cy="5900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2EEDC-18A6-40DE-A3D3-ED433F4FE135}">
      <dsp:nvSpPr>
        <dsp:cNvPr id="0" name=""/>
        <dsp:cNvSpPr/>
      </dsp:nvSpPr>
      <dsp:spPr>
        <a:xfrm>
          <a:off x="1985448" y="2373353"/>
          <a:ext cx="1685742" cy="695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Critical e-mail message are missed and/or delayed</a:t>
          </a:r>
        </a:p>
      </dsp:txBody>
      <dsp:txXfrm>
        <a:off x="1985448" y="2373353"/>
        <a:ext cx="1685742" cy="695368"/>
      </dsp:txXfrm>
    </dsp:sp>
    <dsp:sp modelId="{1032BF47-BD26-4D03-8925-7A86A1A535C7}">
      <dsp:nvSpPr>
        <dsp:cNvPr id="0" name=""/>
        <dsp:cNvSpPr/>
      </dsp:nvSpPr>
      <dsp:spPr>
        <a:xfrm>
          <a:off x="4294915" y="1024759"/>
          <a:ext cx="1028302" cy="10283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89505-67AC-4E0F-8D09-117D24BFA0B7}">
      <dsp:nvSpPr>
        <dsp:cNvPr id="0" name=""/>
        <dsp:cNvSpPr/>
      </dsp:nvSpPr>
      <dsp:spPr>
        <a:xfrm>
          <a:off x="4514061" y="1243906"/>
          <a:ext cx="590009" cy="5900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1B6EA-36AD-40F6-852D-115473544598}">
      <dsp:nvSpPr>
        <dsp:cNvPr id="0" name=""/>
        <dsp:cNvSpPr/>
      </dsp:nvSpPr>
      <dsp:spPr>
        <a:xfrm>
          <a:off x="3966195" y="2373353"/>
          <a:ext cx="1685742" cy="695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Taking a dataset that contains spam and ham messages</a:t>
          </a:r>
        </a:p>
      </dsp:txBody>
      <dsp:txXfrm>
        <a:off x="3966195" y="2373353"/>
        <a:ext cx="1685742" cy="695368"/>
      </dsp:txXfrm>
    </dsp:sp>
    <dsp:sp modelId="{4B4A823E-6749-4371-8677-427CE7CE1EBE}">
      <dsp:nvSpPr>
        <dsp:cNvPr id="0" name=""/>
        <dsp:cNvSpPr/>
      </dsp:nvSpPr>
      <dsp:spPr>
        <a:xfrm>
          <a:off x="6275662" y="1024759"/>
          <a:ext cx="1028302" cy="10283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96518-649D-46B2-A525-FDF32B4BAF28}">
      <dsp:nvSpPr>
        <dsp:cNvPr id="0" name=""/>
        <dsp:cNvSpPr/>
      </dsp:nvSpPr>
      <dsp:spPr>
        <a:xfrm>
          <a:off x="6494808" y="1243906"/>
          <a:ext cx="590009" cy="5900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7BE67-2EDE-4D36-AAC8-DD2826ED83E8}">
      <dsp:nvSpPr>
        <dsp:cNvPr id="0" name=""/>
        <dsp:cNvSpPr/>
      </dsp:nvSpPr>
      <dsp:spPr>
        <a:xfrm>
          <a:off x="5946942" y="2373353"/>
          <a:ext cx="1685742" cy="695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Analyze the dataset and collect the most used words in the spam messages and ham messages.</a:t>
          </a:r>
        </a:p>
      </dsp:txBody>
      <dsp:txXfrm>
        <a:off x="5946942" y="2373353"/>
        <a:ext cx="1685742" cy="695368"/>
      </dsp:txXfrm>
    </dsp:sp>
    <dsp:sp modelId="{FE021A5B-78D0-4B3D-8A80-C5BC08484EE7}">
      <dsp:nvSpPr>
        <dsp:cNvPr id="0" name=""/>
        <dsp:cNvSpPr/>
      </dsp:nvSpPr>
      <dsp:spPr>
        <a:xfrm>
          <a:off x="8256409" y="1024759"/>
          <a:ext cx="1028302" cy="102830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7B782-6275-47A3-A095-B7C02E48BF3C}">
      <dsp:nvSpPr>
        <dsp:cNvPr id="0" name=""/>
        <dsp:cNvSpPr/>
      </dsp:nvSpPr>
      <dsp:spPr>
        <a:xfrm>
          <a:off x="8475555" y="1243906"/>
          <a:ext cx="590009" cy="5900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90ABE-42D3-4705-8730-C8209C0E3B06}">
      <dsp:nvSpPr>
        <dsp:cNvPr id="0" name=""/>
        <dsp:cNvSpPr/>
      </dsp:nvSpPr>
      <dsp:spPr>
        <a:xfrm>
          <a:off x="7927689" y="2373353"/>
          <a:ext cx="1685742" cy="695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Differentiating the words by spam and ham.</a:t>
          </a:r>
        </a:p>
      </dsp:txBody>
      <dsp:txXfrm>
        <a:off x="7927689" y="2373353"/>
        <a:ext cx="1685742" cy="695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C3A2-2B90-45C1-8038-C8C1A6C7B00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1EA-1ACB-4271-9159-BD2E4B7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5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C3A2-2B90-45C1-8038-C8C1A6C7B00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1EA-1ACB-4271-9159-BD2E4B7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C3A2-2B90-45C1-8038-C8C1A6C7B00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1EA-1ACB-4271-9159-BD2E4B7BC9B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173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C3A2-2B90-45C1-8038-C8C1A6C7B00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1EA-1ACB-4271-9159-BD2E4B7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96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C3A2-2B90-45C1-8038-C8C1A6C7B00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1EA-1ACB-4271-9159-BD2E4B7BC9B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1902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C3A2-2B90-45C1-8038-C8C1A6C7B00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1EA-1ACB-4271-9159-BD2E4B7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52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C3A2-2B90-45C1-8038-C8C1A6C7B00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1EA-1ACB-4271-9159-BD2E4B7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17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C3A2-2B90-45C1-8038-C8C1A6C7B00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1EA-1ACB-4271-9159-BD2E4B7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C3A2-2B90-45C1-8038-C8C1A6C7B00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1EA-1ACB-4271-9159-BD2E4B7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0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C3A2-2B90-45C1-8038-C8C1A6C7B00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1EA-1ACB-4271-9159-BD2E4B7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4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C3A2-2B90-45C1-8038-C8C1A6C7B00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1EA-1ACB-4271-9159-BD2E4B7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4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C3A2-2B90-45C1-8038-C8C1A6C7B00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1EA-1ACB-4271-9159-BD2E4B7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0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C3A2-2B90-45C1-8038-C8C1A6C7B00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1EA-1ACB-4271-9159-BD2E4B7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7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C3A2-2B90-45C1-8038-C8C1A6C7B00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1EA-1ACB-4271-9159-BD2E4B7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4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C3A2-2B90-45C1-8038-C8C1A6C7B00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1EA-1ACB-4271-9159-BD2E4B7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8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C3A2-2B90-45C1-8038-C8C1A6C7B00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1EA-1ACB-4271-9159-BD2E4B7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9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0C3A2-2B90-45C1-8038-C8C1A6C7B00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3611EA-1ACB-4271-9159-BD2E4B7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2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MS+Spam+Collec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48CF05D8-E2F7-42F7-80EF-E99BA0139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Varun Murthy </a:t>
            </a:r>
            <a:r>
              <a:rPr lang="en-US" dirty="0" err="1"/>
              <a:t>Mokarala</a:t>
            </a:r>
            <a:endParaRPr lang="en-US" dirty="0"/>
          </a:p>
          <a:p>
            <a:r>
              <a:rPr lang="en-US" dirty="0"/>
              <a:t>CSU ID:2756232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61B87-45DC-49EB-9ED0-C21BA1332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US" dirty="0"/>
              <a:t>Spam or Ham Detection</a:t>
            </a:r>
          </a:p>
        </p:txBody>
      </p:sp>
    </p:spTree>
    <p:extLst>
      <p:ext uri="{BB962C8B-B14F-4D97-AF65-F5344CB8AC3E}">
        <p14:creationId xmlns:p14="http://schemas.microsoft.com/office/powerpoint/2010/main" val="311590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6F789-011E-4B18-AB85-E894ACBC8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Performance Measure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09373-8730-4415-86A4-79EA481EAB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8918" y="1109145"/>
                <a:ext cx="6341016" cy="4603900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Accuracy   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True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Positive</m:t>
                        </m:r>
                        <m:r>
                          <m:rPr>
                            <m:nor/>
                          </m:rPr>
                          <a:rPr lang="en-US" dirty="0"/>
                          <m:t> + </m:t>
                        </m:r>
                        <m:r>
                          <m:rPr>
                            <m:nor/>
                          </m:rPr>
                          <a:rPr lang="en-US" dirty="0"/>
                          <m:t>True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Negetive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Total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Number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Test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Data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09373-8730-4415-86A4-79EA481EAB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8918" y="1109145"/>
                <a:ext cx="6341016" cy="4603900"/>
              </a:xfrm>
              <a:blipFill>
                <a:blip r:embed="rId2"/>
                <a:stretch>
                  <a:fillRect l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098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F3F5-85F0-41BF-B0D3-027037E9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different classifiers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F72B24-9EDC-4213-86CD-BB34065BC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988026"/>
              </p:ext>
            </p:extLst>
          </p:nvPr>
        </p:nvGraphicFramePr>
        <p:xfrm>
          <a:off x="677863" y="2160587"/>
          <a:ext cx="4298156" cy="221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774666614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465331689"/>
                    </a:ext>
                  </a:extLst>
                </a:gridCol>
              </a:tblGrid>
              <a:tr h="73963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79653"/>
                  </a:ext>
                </a:extLst>
              </a:tr>
              <a:tr h="739636">
                <a:tc>
                  <a:txBody>
                    <a:bodyPr/>
                    <a:lstStyle/>
                    <a:p>
                      <a:r>
                        <a:rPr lang="en-US" dirty="0"/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554665"/>
                  </a:ext>
                </a:extLst>
              </a:tr>
              <a:tr h="739636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0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04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5B30-3017-4768-B3B4-98B3469D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EA96-415F-4D4A-B655-6A14773C6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best model I have found is support vector machine with 98.3% accuracy.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0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B184-E1BE-487C-B470-7DD06D01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</a:t>
            </a:r>
            <a:br>
              <a:rPr lang="en-US" sz="5300" dirty="0"/>
            </a:br>
            <a:br>
              <a:rPr lang="en-US" sz="5300" dirty="0"/>
            </a:br>
            <a:br>
              <a:rPr lang="en-US" sz="5300" dirty="0"/>
            </a:br>
            <a:r>
              <a:rPr lang="en-US" sz="5300" dirty="0"/>
              <a:t>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60730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0DB5-E786-4CCD-A0CB-6DE5907C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C1097-3C24-4DF0-88B1-C663CD3B6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spam?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Spam also called as Unsolicited Commercial Email(UCE)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Involves sending messages by email to numerous recipients at the same time (Mass Emailing).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Grew exponentially since 1990 but has leveled off recently and is no longer growing exponentially.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80% of all spam is sent by less than 200 spammers.</a:t>
            </a:r>
          </a:p>
        </p:txBody>
      </p:sp>
    </p:spTree>
    <p:extLst>
      <p:ext uri="{BB962C8B-B14F-4D97-AF65-F5344CB8AC3E}">
        <p14:creationId xmlns:p14="http://schemas.microsoft.com/office/powerpoint/2010/main" val="321052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0684B-8277-46FF-B470-611BA5CE8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6EEC02-C91E-4BD5-8CDB-ED7BE00899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46109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978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E188-01E0-4A17-90BC-48C6B220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Description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56F2-6E05-4D0A-825F-24A21A53D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/>
              <a:t>It contains set of SMS messages in English of 5,574 messages, tagged according being ham (legitimate) or spam.</a:t>
            </a:r>
          </a:p>
          <a:p>
            <a:r>
              <a:rPr lang="en-US" sz="1500">
                <a:hlinkClick r:id="rId2"/>
              </a:rPr>
              <a:t>https://archive.ics.uci.edu/ml/datasets/SMS+Spam+Collection</a:t>
            </a:r>
            <a:endParaRPr lang="en-US" sz="1500"/>
          </a:p>
          <a:p>
            <a:endParaRPr lang="en-US" sz="1500"/>
          </a:p>
          <a:p>
            <a:endParaRPr lang="en-US" sz="15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5E4F6F-E842-455A-88BA-FB9414843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079741"/>
              </p:ext>
            </p:extLst>
          </p:nvPr>
        </p:nvGraphicFramePr>
        <p:xfrm>
          <a:off x="1013371" y="2261262"/>
          <a:ext cx="4891497" cy="367850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11038">
                  <a:extLst>
                    <a:ext uri="{9D8B030D-6E8A-4147-A177-3AD203B41FA5}">
                      <a16:colId xmlns:a16="http://schemas.microsoft.com/office/drawing/2014/main" val="3466992142"/>
                    </a:ext>
                  </a:extLst>
                </a:gridCol>
                <a:gridCol w="2580459">
                  <a:extLst>
                    <a:ext uri="{9D8B030D-6E8A-4147-A177-3AD203B41FA5}">
                      <a16:colId xmlns:a16="http://schemas.microsoft.com/office/drawing/2014/main" val="2586310405"/>
                    </a:ext>
                  </a:extLst>
                </a:gridCol>
              </a:tblGrid>
              <a:tr h="1379438">
                <a:tc>
                  <a:txBody>
                    <a:bodyPr/>
                    <a:lstStyle/>
                    <a:p>
                      <a:r>
                        <a:rPr lang="en-US" sz="4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Ham</a:t>
                      </a:r>
                    </a:p>
                  </a:txBody>
                  <a:tcPr marL="538843" marR="323306" marT="323306" marB="3233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Spam</a:t>
                      </a:r>
                    </a:p>
                  </a:txBody>
                  <a:tcPr marL="538843" marR="323306" marT="323306" marB="3233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275050"/>
                  </a:ext>
                </a:extLst>
              </a:tr>
              <a:tr h="1149532"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4849</a:t>
                      </a:r>
                    </a:p>
                  </a:txBody>
                  <a:tcPr marL="538843" marR="280198" marT="280198" marB="280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725</a:t>
                      </a:r>
                    </a:p>
                  </a:txBody>
                  <a:tcPr marL="538843" marR="280198" marT="280198" marB="280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109345"/>
                  </a:ext>
                </a:extLst>
              </a:tr>
              <a:tr h="1149532"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87%</a:t>
                      </a:r>
                    </a:p>
                  </a:txBody>
                  <a:tcPr marL="538843" marR="280198" marT="280198" marB="280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13%</a:t>
                      </a:r>
                    </a:p>
                  </a:txBody>
                  <a:tcPr marL="538843" marR="280198" marT="280198" marB="280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349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7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0FC085-0301-452F-9491-392BD3C83C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1859" y="1221224"/>
            <a:ext cx="9663966" cy="459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273986-C627-4365-9468-0F8885D3A016}"/>
              </a:ext>
            </a:extLst>
          </p:cNvPr>
          <p:cNvSpPr txBox="1"/>
          <p:nvPr/>
        </p:nvSpPr>
        <p:spPr>
          <a:xfrm>
            <a:off x="2065337" y="1456586"/>
            <a:ext cx="7302501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6A6197-791D-4C84-A815-65D6D2094F3E}"/>
              </a:ext>
            </a:extLst>
          </p:cNvPr>
          <p:cNvSpPr txBox="1"/>
          <p:nvPr/>
        </p:nvSpPr>
        <p:spPr>
          <a:xfrm>
            <a:off x="1744022" y="3731776"/>
            <a:ext cx="850081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3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fence&#10;&#10;Description automatically generated">
            <a:extLst>
              <a:ext uri="{FF2B5EF4-FFF2-40B4-BE49-F238E27FC236}">
                <a16:creationId xmlns:a16="http://schemas.microsoft.com/office/drawing/2014/main" id="{482DE5BA-CFD0-41BD-8E2D-03819FE24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36" y="1131994"/>
            <a:ext cx="618840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8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B5DA5E-D6EA-428D-A43D-73B339917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737" y="1131994"/>
            <a:ext cx="6094403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649B-3BA0-48F7-B957-DD27AEF0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Classification Algorithm(Naive Bayes)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3EF5-0940-422F-956F-E46DE4E89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 dirty="0"/>
              <a:t>We train different </a:t>
            </a:r>
            <a:r>
              <a:rPr lang="en-US" dirty="0" err="1"/>
              <a:t>bayes</a:t>
            </a:r>
            <a:r>
              <a:rPr lang="en-US" dirty="0"/>
              <a:t> models changing the regularizations parameter alpha.</a:t>
            </a:r>
          </a:p>
          <a:p>
            <a:r>
              <a:rPr lang="en-US" b="1" dirty="0"/>
              <a:t>Confusion matrix with naive </a:t>
            </a:r>
            <a:r>
              <a:rPr lang="en-US" b="1" dirty="0" err="1"/>
              <a:t>bayes</a:t>
            </a:r>
            <a:r>
              <a:rPr lang="en-US" b="1" dirty="0"/>
              <a:t> classifier</a:t>
            </a:r>
          </a:p>
          <a:p>
            <a:pPr marL="0" indent="0">
              <a:buNone/>
            </a:pPr>
            <a:r>
              <a:rPr lang="en-US" b="1" dirty="0"/>
              <a:t>     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252F78A-AC12-4CFE-BE48-454445BF7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515577"/>
              </p:ext>
            </p:extLst>
          </p:nvPr>
        </p:nvGraphicFramePr>
        <p:xfrm>
          <a:off x="4987137" y="2974314"/>
          <a:ext cx="4204991" cy="216577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1367">
                  <a:extLst>
                    <a:ext uri="{9D8B030D-6E8A-4147-A177-3AD203B41FA5}">
                      <a16:colId xmlns:a16="http://schemas.microsoft.com/office/drawing/2014/main" val="1049788952"/>
                    </a:ext>
                  </a:extLst>
                </a:gridCol>
                <a:gridCol w="1686812">
                  <a:extLst>
                    <a:ext uri="{9D8B030D-6E8A-4147-A177-3AD203B41FA5}">
                      <a16:colId xmlns:a16="http://schemas.microsoft.com/office/drawing/2014/main" val="1881484747"/>
                    </a:ext>
                  </a:extLst>
                </a:gridCol>
                <a:gridCol w="1686812">
                  <a:extLst>
                    <a:ext uri="{9D8B030D-6E8A-4147-A177-3AD203B41FA5}">
                      <a16:colId xmlns:a16="http://schemas.microsoft.com/office/drawing/2014/main" val="1627278589"/>
                    </a:ext>
                  </a:extLst>
                </a:gridCol>
              </a:tblGrid>
              <a:tr h="774483">
                <a:tc>
                  <a:txBody>
                    <a:bodyPr/>
                    <a:lstStyle/>
                    <a:p>
                      <a:endParaRPr lang="en-US" sz="16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134960" marR="134960" marT="134960" marB="134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>
                          <a:solidFill>
                            <a:schemeClr val="lt1"/>
                          </a:solidFill>
                        </a:rPr>
                        <a:t>Predicted 0</a:t>
                      </a:r>
                    </a:p>
                  </a:txBody>
                  <a:tcPr marL="134960" marR="134960" marT="134960" marB="134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>
                          <a:solidFill>
                            <a:schemeClr val="lt1"/>
                          </a:solidFill>
                        </a:rPr>
                        <a:t>Predicted 1</a:t>
                      </a:r>
                    </a:p>
                  </a:txBody>
                  <a:tcPr marL="134960" marR="134960" marT="134960" marB="134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340593"/>
                  </a:ext>
                </a:extLst>
              </a:tr>
              <a:tr h="695645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Actual 0</a:t>
                      </a:r>
                    </a:p>
                  </a:txBody>
                  <a:tcPr marL="134960" marR="134960" marT="134960" marB="134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1587</a:t>
                      </a:r>
                    </a:p>
                  </a:txBody>
                  <a:tcPr marL="134960" marR="134960" marT="134960" marB="134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34960" marR="134960" marT="134960" marB="134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465715"/>
                  </a:ext>
                </a:extLst>
              </a:tr>
              <a:tr h="695645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Actual 1</a:t>
                      </a:r>
                    </a:p>
                  </a:txBody>
                  <a:tcPr marL="134960" marR="134960" marT="134960" marB="134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34960" marR="134960" marT="134960" marB="134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 dirty="0">
                          <a:solidFill>
                            <a:schemeClr val="tx1"/>
                          </a:solidFill>
                        </a:rPr>
                        <a:t>196</a:t>
                      </a:r>
                    </a:p>
                  </a:txBody>
                  <a:tcPr marL="134960" marR="134960" marT="134960" marB="134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698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23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60A6-2D08-43E0-AB57-9BB1C8F1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Classification Algorithm(Support Vector Machines)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D5D80-276E-4496-99A6-67457B466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We are going to apply the same reasoning applying the support vector machine model.</a:t>
            </a:r>
          </a:p>
          <a:p>
            <a:pPr>
              <a:lnSpc>
                <a:spcPct val="90000"/>
              </a:lnSpc>
            </a:pPr>
            <a:r>
              <a:rPr lang="en-US" dirty="0"/>
              <a:t>We train different models changing the regularization parameter C.</a:t>
            </a:r>
          </a:p>
          <a:p>
            <a:pPr>
              <a:lnSpc>
                <a:spcPct val="90000"/>
              </a:lnSpc>
            </a:pPr>
            <a:r>
              <a:rPr lang="fr-FR" b="1" dirty="0"/>
              <a:t>Confusion matrix for support vector machine classifier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B0C1EA-41A3-4E2F-A946-5D87B150B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044778"/>
              </p:ext>
            </p:extLst>
          </p:nvPr>
        </p:nvGraphicFramePr>
        <p:xfrm>
          <a:off x="4987137" y="2819514"/>
          <a:ext cx="4204991" cy="243021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3705">
                  <a:extLst>
                    <a:ext uri="{9D8B030D-6E8A-4147-A177-3AD203B41FA5}">
                      <a16:colId xmlns:a16="http://schemas.microsoft.com/office/drawing/2014/main" val="3982418731"/>
                    </a:ext>
                  </a:extLst>
                </a:gridCol>
                <a:gridCol w="1535643">
                  <a:extLst>
                    <a:ext uri="{9D8B030D-6E8A-4147-A177-3AD203B41FA5}">
                      <a16:colId xmlns:a16="http://schemas.microsoft.com/office/drawing/2014/main" val="780579143"/>
                    </a:ext>
                  </a:extLst>
                </a:gridCol>
                <a:gridCol w="1535643">
                  <a:extLst>
                    <a:ext uri="{9D8B030D-6E8A-4147-A177-3AD203B41FA5}">
                      <a16:colId xmlns:a16="http://schemas.microsoft.com/office/drawing/2014/main" val="4136011874"/>
                    </a:ext>
                  </a:extLst>
                </a:gridCol>
              </a:tblGrid>
              <a:tr h="810072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2702" marR="112702" marT="56351" marB="56351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Predicted 0</a:t>
                      </a:r>
                    </a:p>
                  </a:txBody>
                  <a:tcPr marL="112702" marR="112702" marT="56351" marB="56351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Predicted 1</a:t>
                      </a:r>
                    </a:p>
                  </a:txBody>
                  <a:tcPr marL="112702" marR="112702" marT="56351" marB="56351"/>
                </a:tc>
                <a:extLst>
                  <a:ext uri="{0D108BD9-81ED-4DB2-BD59-A6C34878D82A}">
                    <a16:rowId xmlns:a16="http://schemas.microsoft.com/office/drawing/2014/main" val="1817815941"/>
                  </a:ext>
                </a:extLst>
              </a:tr>
              <a:tr h="810072">
                <a:tc>
                  <a:txBody>
                    <a:bodyPr/>
                    <a:lstStyle/>
                    <a:p>
                      <a:r>
                        <a:rPr lang="en-US" sz="2200"/>
                        <a:t>Actual 0</a:t>
                      </a:r>
                    </a:p>
                  </a:txBody>
                  <a:tcPr marL="112702" marR="112702" marT="56351" marB="56351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1587</a:t>
                      </a:r>
                    </a:p>
                  </a:txBody>
                  <a:tcPr marL="112702" marR="112702" marT="56351" marB="56351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</a:t>
                      </a:r>
                    </a:p>
                  </a:txBody>
                  <a:tcPr marL="112702" marR="112702" marT="56351" marB="56351"/>
                </a:tc>
                <a:extLst>
                  <a:ext uri="{0D108BD9-81ED-4DB2-BD59-A6C34878D82A}">
                    <a16:rowId xmlns:a16="http://schemas.microsoft.com/office/drawing/2014/main" val="807756060"/>
                  </a:ext>
                </a:extLst>
              </a:tr>
              <a:tr h="810072">
                <a:tc>
                  <a:txBody>
                    <a:bodyPr/>
                    <a:lstStyle/>
                    <a:p>
                      <a:r>
                        <a:rPr lang="en-US" sz="2200"/>
                        <a:t>Actual 1</a:t>
                      </a:r>
                    </a:p>
                  </a:txBody>
                  <a:tcPr marL="112702" marR="112702" marT="56351" marB="56351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31</a:t>
                      </a:r>
                    </a:p>
                  </a:txBody>
                  <a:tcPr marL="112702" marR="112702" marT="56351" marB="56351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221</a:t>
                      </a:r>
                    </a:p>
                  </a:txBody>
                  <a:tcPr marL="112702" marR="112702" marT="56351" marB="56351"/>
                </a:tc>
                <a:extLst>
                  <a:ext uri="{0D108BD9-81ED-4DB2-BD59-A6C34878D82A}">
                    <a16:rowId xmlns:a16="http://schemas.microsoft.com/office/drawing/2014/main" val="2502189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6111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302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Trebuchet MS</vt:lpstr>
      <vt:lpstr>Wingdings</vt:lpstr>
      <vt:lpstr>Wingdings 3</vt:lpstr>
      <vt:lpstr>Facet</vt:lpstr>
      <vt:lpstr>Spam or Ham Detection</vt:lpstr>
      <vt:lpstr>Introduction</vt:lpstr>
      <vt:lpstr>Problem Statement</vt:lpstr>
      <vt:lpstr>Description of Dataset</vt:lpstr>
      <vt:lpstr>PowerPoint Presentation</vt:lpstr>
      <vt:lpstr>PowerPoint Presentation</vt:lpstr>
      <vt:lpstr>PowerPoint Presentation</vt:lpstr>
      <vt:lpstr>Classification Algorithm(Naive Bayes)</vt:lpstr>
      <vt:lpstr>Classification Algorithm(Support Vector Machines)</vt:lpstr>
      <vt:lpstr>Performance Measure</vt:lpstr>
      <vt:lpstr>results of different classifiers</vt:lpstr>
      <vt:lpstr>Conclusion</vt:lpstr>
      <vt:lpstr>  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or Ham Detection</dc:title>
  <dc:creator>mokar</dc:creator>
  <cp:lastModifiedBy>mokar</cp:lastModifiedBy>
  <cp:revision>6</cp:revision>
  <dcterms:created xsi:type="dcterms:W3CDTF">2020-04-27T21:30:05Z</dcterms:created>
  <dcterms:modified xsi:type="dcterms:W3CDTF">2020-05-02T00:47:26Z</dcterms:modified>
</cp:coreProperties>
</file>