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9" r:id="rId2"/>
    <p:sldId id="294" r:id="rId3"/>
    <p:sldId id="295" r:id="rId4"/>
    <p:sldId id="302" r:id="rId5"/>
    <p:sldId id="316" r:id="rId6"/>
    <p:sldId id="292" r:id="rId7"/>
    <p:sldId id="293" r:id="rId8"/>
    <p:sldId id="304" r:id="rId9"/>
    <p:sldId id="305" r:id="rId10"/>
    <p:sldId id="307" r:id="rId11"/>
    <p:sldId id="310" r:id="rId12"/>
    <p:sldId id="309" r:id="rId13"/>
    <p:sldId id="311" r:id="rId14"/>
    <p:sldId id="312" r:id="rId15"/>
    <p:sldId id="313" r:id="rId16"/>
    <p:sldId id="314" r:id="rId17"/>
    <p:sldId id="31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12" d="100"/>
          <a:sy n="112" d="100"/>
        </p:scale>
        <p:origin x="-15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DFDF25-9646-8A40-97CC-28019B68DB7A}" type="datetimeFigureOut">
              <a:rPr lang="en-US" smtClean="0"/>
              <a:t>4/14/16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D2BAF-E8F6-6B4A-BD10-B0898CBA0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6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develop pioneering leaders for the digital 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4663D-466D-B44B-A2B5-E801573F2D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83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D80D-A241-C14B-9413-598C81AE0912}" type="datetimeFigureOut">
              <a:rPr lang="en-US" smtClean="0"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E872-76F4-7042-80CF-151AA8172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8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D80D-A241-C14B-9413-598C81AE0912}" type="datetimeFigureOut">
              <a:rPr lang="en-US" smtClean="0"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E872-76F4-7042-80CF-151AA8172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09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D80D-A241-C14B-9413-598C81AE0912}" type="datetimeFigureOut">
              <a:rPr lang="en-US" smtClean="0"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E872-76F4-7042-80CF-151AA8172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53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D80D-A241-C14B-9413-598C81AE0912}" type="datetimeFigureOut">
              <a:rPr lang="en-US" smtClean="0"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E872-76F4-7042-80CF-151AA8172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30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D80D-A241-C14B-9413-598C81AE0912}" type="datetimeFigureOut">
              <a:rPr lang="en-US" smtClean="0"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E872-76F4-7042-80CF-151AA8172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92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D80D-A241-C14B-9413-598C81AE0912}" type="datetimeFigureOut">
              <a:rPr lang="en-US" smtClean="0"/>
              <a:t>4/14/16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E872-76F4-7042-80CF-151AA8172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35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D80D-A241-C14B-9413-598C81AE0912}" type="datetimeFigureOut">
              <a:rPr lang="en-US" smtClean="0"/>
              <a:t>4/14/16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E872-76F4-7042-80CF-151AA8172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3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D80D-A241-C14B-9413-598C81AE0912}" type="datetimeFigureOut">
              <a:rPr lang="en-US" smtClean="0"/>
              <a:t>4/14/16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E872-76F4-7042-80CF-151AA8172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06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D80D-A241-C14B-9413-598C81AE0912}" type="datetimeFigureOut">
              <a:rPr lang="en-US" smtClean="0"/>
              <a:t>4/14/16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E872-76F4-7042-80CF-151AA8172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9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D80D-A241-C14B-9413-598C81AE0912}" type="datetimeFigureOut">
              <a:rPr lang="en-US" smtClean="0"/>
              <a:t>4/14/16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E872-76F4-7042-80CF-151AA8172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8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D80D-A241-C14B-9413-598C81AE0912}" type="datetimeFigureOut">
              <a:rPr lang="en-US" smtClean="0"/>
              <a:t>4/14/16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E872-76F4-7042-80CF-151AA8172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82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0D80D-A241-C14B-9413-598C81AE0912}" type="datetimeFigureOut">
              <a:rPr lang="en-US" smtClean="0"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DE872-76F4-7042-80CF-151AA8172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72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audior.net/alma/johnny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/>
          <a:lstStyle/>
          <a:p>
            <a:r>
              <a:rPr lang="en-US" b="1" dirty="0" smtClean="0"/>
              <a:t>Today in Cryptography (5830)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45694" y="2438400"/>
            <a:ext cx="370806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Hybrid encryption recap</a:t>
            </a:r>
          </a:p>
          <a:p>
            <a:r>
              <a:rPr lang="en-US" sz="2800" dirty="0" err="1" smtClean="0"/>
              <a:t>OpenPGP</a:t>
            </a:r>
            <a:r>
              <a:rPr lang="en-US" sz="2800" dirty="0" smtClean="0"/>
              <a:t> </a:t>
            </a:r>
            <a:r>
              <a:rPr lang="en-US" sz="2800" dirty="0" smtClean="0"/>
              <a:t>standard</a:t>
            </a:r>
          </a:p>
          <a:p>
            <a:r>
              <a:rPr lang="en-US" sz="2800" dirty="0" err="1" smtClean="0"/>
              <a:t>TextSecure</a:t>
            </a:r>
            <a:endParaRPr lang="en-US" sz="2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50605" y="5242897"/>
            <a:ext cx="4460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Katz-</a:t>
            </a:r>
            <a:r>
              <a:rPr lang="en-US" dirty="0" err="1" smtClean="0"/>
              <a:t>Lindell</a:t>
            </a:r>
            <a:r>
              <a:rPr lang="en-US" dirty="0"/>
              <a:t> </a:t>
            </a:r>
            <a:r>
              <a:rPr lang="en-US" dirty="0" smtClean="0"/>
              <a:t> Chapter 10.3 (Hybrid Encryption)</a:t>
            </a:r>
          </a:p>
          <a:p>
            <a:r>
              <a:rPr lang="en-US" dirty="0" smtClean="0"/>
              <a:t>RFC 4880 (</a:t>
            </a:r>
            <a:r>
              <a:rPr lang="en-US" dirty="0" err="1" smtClean="0"/>
              <a:t>OpenPGP</a:t>
            </a:r>
            <a:r>
              <a:rPr lang="en-US" dirty="0" smtClean="0"/>
              <a:t> standard</a:t>
            </a:r>
            <a:r>
              <a:rPr lang="en-US" dirty="0" smtClean="0"/>
              <a:t>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5538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Messaging encryption</a:t>
            </a:r>
            <a:endParaRPr lang="en-US" b="1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160872" y="1676400"/>
            <a:ext cx="4800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362200" y="1143000"/>
            <a:ext cx="4368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Encrypted/Signed SMS or IM</a:t>
            </a:r>
            <a:endParaRPr lang="en-US" sz="2800" dirty="0"/>
          </a:p>
        </p:txBody>
      </p:sp>
      <p:pic>
        <p:nvPicPr>
          <p:cNvPr id="7" name="Picture 5" descr="C:\Documents and Settings\rist\Local Settings\Temporary Internet Files\Content.IE5\RRKU6J6Q\MCj0349121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43909" y="1902674"/>
            <a:ext cx="1260475" cy="1145326"/>
          </a:xfrm>
          <a:prstGeom prst="rect">
            <a:avLst/>
          </a:prstGeom>
          <a:noFill/>
        </p:spPr>
      </p:pic>
      <p:cxnSp>
        <p:nvCxnSpPr>
          <p:cNvPr id="11" name="Straight Arrow Connector 10"/>
          <p:cNvCxnSpPr/>
          <p:nvPr/>
        </p:nvCxnSpPr>
        <p:spPr>
          <a:xfrm flipH="1" flipV="1">
            <a:off x="4487956" y="1694796"/>
            <a:ext cx="7844" cy="4388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2206" y="3604204"/>
            <a:ext cx="82381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End-to-end encrypted messaging is a big topic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err="1" smtClean="0"/>
              <a:t>TextSecure</a:t>
            </a:r>
            <a:r>
              <a:rPr lang="en-US" sz="2400" dirty="0" smtClean="0"/>
              <a:t> is protocol adopted by </a:t>
            </a:r>
            <a:r>
              <a:rPr lang="en-US" sz="2400" dirty="0" err="1" smtClean="0"/>
              <a:t>WhatsApp</a:t>
            </a:r>
            <a:r>
              <a:rPr lang="en-US" sz="2400" dirty="0" smtClean="0"/>
              <a:t> (~1 billion users)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15005">
            <a:off x="1052015" y="671469"/>
            <a:ext cx="609600" cy="123975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065288">
            <a:off x="7306040" y="756646"/>
            <a:ext cx="609600" cy="123975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770421" y="19812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2414" y="1981200"/>
            <a:ext cx="843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748183" y="2286000"/>
            <a:ext cx="93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pk</a:t>
            </a:r>
            <a:r>
              <a:rPr lang="en-US" baseline="-25000" dirty="0" err="1" smtClean="0"/>
              <a:t>B</a:t>
            </a:r>
            <a:r>
              <a:rPr lang="en-US" dirty="0" smtClean="0"/>
              <a:t> </a:t>
            </a:r>
            <a:r>
              <a:rPr lang="en-US" dirty="0"/>
              <a:t>, </a:t>
            </a:r>
            <a:r>
              <a:rPr lang="en-US" dirty="0" err="1" smtClean="0"/>
              <a:t>sk</a:t>
            </a:r>
            <a:r>
              <a:rPr lang="en-US" baseline="-25000" dirty="0" err="1" smtClean="0"/>
              <a:t>B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3400" y="2286000"/>
            <a:ext cx="94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pk</a:t>
            </a:r>
            <a:r>
              <a:rPr lang="en-US" baseline="-25000" dirty="0" err="1" smtClean="0"/>
              <a:t>A</a:t>
            </a:r>
            <a:r>
              <a:rPr lang="en-US" dirty="0" smtClean="0"/>
              <a:t> , </a:t>
            </a:r>
            <a:r>
              <a:rPr lang="en-US" dirty="0" err="1" smtClean="0"/>
              <a:t>sk</a:t>
            </a:r>
            <a:r>
              <a:rPr lang="en-US" baseline="-25000" dirty="0" err="1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724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err="1" smtClean="0"/>
              <a:t>TextSecure</a:t>
            </a:r>
            <a:endParaRPr lang="en-US" b="1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160872" y="1676400"/>
            <a:ext cx="4800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770421" y="19812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62200" y="1143000"/>
            <a:ext cx="4368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Encrypted/Signed SMS or IM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92414" y="1981200"/>
            <a:ext cx="843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48183" y="2286000"/>
            <a:ext cx="93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pk</a:t>
            </a:r>
            <a:r>
              <a:rPr lang="en-US" baseline="-25000" dirty="0" err="1" smtClean="0"/>
              <a:t>B</a:t>
            </a:r>
            <a:r>
              <a:rPr lang="en-US" dirty="0" smtClean="0"/>
              <a:t> </a:t>
            </a:r>
            <a:r>
              <a:rPr lang="en-US" dirty="0"/>
              <a:t>, </a:t>
            </a:r>
            <a:r>
              <a:rPr lang="en-US" dirty="0" err="1" smtClean="0"/>
              <a:t>sk</a:t>
            </a:r>
            <a:r>
              <a:rPr lang="en-US" baseline="-25000" dirty="0" err="1" smtClean="0"/>
              <a:t>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" y="2286000"/>
            <a:ext cx="94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pk</a:t>
            </a:r>
            <a:r>
              <a:rPr lang="en-US" baseline="-25000" dirty="0" err="1" smtClean="0"/>
              <a:t>A</a:t>
            </a:r>
            <a:r>
              <a:rPr lang="en-US" dirty="0" smtClean="0"/>
              <a:t> , </a:t>
            </a:r>
            <a:r>
              <a:rPr lang="en-US" dirty="0" err="1" smtClean="0"/>
              <a:t>sk</a:t>
            </a:r>
            <a:r>
              <a:rPr lang="en-US" baseline="-25000" dirty="0" err="1" smtClean="0"/>
              <a:t>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15005">
            <a:off x="1052015" y="671469"/>
            <a:ext cx="609600" cy="123975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065288">
            <a:off x="7306040" y="756646"/>
            <a:ext cx="609600" cy="12397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905000"/>
            <a:ext cx="5930900" cy="45974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295400" y="2731532"/>
            <a:ext cx="685800" cy="397406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626896" y="6488668"/>
            <a:ext cx="362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eprint.iacr.org</a:t>
            </a:r>
            <a:r>
              <a:rPr lang="en-US" dirty="0"/>
              <a:t>/2014/904.pdf</a:t>
            </a:r>
          </a:p>
        </p:txBody>
      </p:sp>
    </p:spTree>
    <p:extLst>
      <p:ext uri="{BB962C8B-B14F-4D97-AF65-F5344CB8AC3E}">
        <p14:creationId xmlns:p14="http://schemas.microsoft.com/office/powerpoint/2010/main" val="3639115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47900"/>
            <a:ext cx="7467600" cy="41529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2160872" y="1676400"/>
            <a:ext cx="4800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770421" y="19812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62200" y="1143000"/>
            <a:ext cx="4368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Encrypted/Signed SMS or IM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92414" y="1981200"/>
            <a:ext cx="843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748183" y="2286000"/>
            <a:ext cx="93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pk</a:t>
            </a:r>
            <a:r>
              <a:rPr lang="en-US" baseline="-25000" dirty="0" err="1" smtClean="0"/>
              <a:t>B</a:t>
            </a:r>
            <a:r>
              <a:rPr lang="en-US" dirty="0" smtClean="0"/>
              <a:t> </a:t>
            </a:r>
            <a:r>
              <a:rPr lang="en-US" dirty="0"/>
              <a:t>, </a:t>
            </a:r>
            <a:r>
              <a:rPr lang="en-US" dirty="0" err="1" smtClean="0"/>
              <a:t>sk</a:t>
            </a:r>
            <a:r>
              <a:rPr lang="en-US" baseline="-25000" dirty="0" err="1" smtClean="0"/>
              <a:t>B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" y="2286000"/>
            <a:ext cx="94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pk</a:t>
            </a:r>
            <a:r>
              <a:rPr lang="en-US" baseline="-25000" dirty="0" err="1" smtClean="0"/>
              <a:t>A</a:t>
            </a:r>
            <a:r>
              <a:rPr lang="en-US" dirty="0" smtClean="0"/>
              <a:t> , </a:t>
            </a:r>
            <a:r>
              <a:rPr lang="en-US" dirty="0" err="1" smtClean="0"/>
              <a:t>sk</a:t>
            </a:r>
            <a:r>
              <a:rPr lang="en-US" baseline="-25000" dirty="0" err="1" smtClean="0"/>
              <a:t>A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15005">
            <a:off x="1052015" y="671469"/>
            <a:ext cx="609600" cy="12397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065288">
            <a:off x="7306040" y="756646"/>
            <a:ext cx="609600" cy="1239759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err="1" smtClean="0"/>
              <a:t>TextSecure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626896" y="6488668"/>
            <a:ext cx="362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eprint.iacr.org</a:t>
            </a:r>
            <a:r>
              <a:rPr lang="en-US" dirty="0"/>
              <a:t>/2014/904.pdf</a:t>
            </a:r>
          </a:p>
        </p:txBody>
      </p:sp>
    </p:spTree>
    <p:extLst>
      <p:ext uri="{BB962C8B-B14F-4D97-AF65-F5344CB8AC3E}">
        <p14:creationId xmlns:p14="http://schemas.microsoft.com/office/powerpoint/2010/main" val="2161018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Summary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Hybrid encryption uses combination of asymmetric and symmetric cryptography</a:t>
            </a:r>
          </a:p>
          <a:p>
            <a:pPr lvl="1"/>
            <a:r>
              <a:rPr lang="en-US" dirty="0" smtClean="0"/>
              <a:t>Key encapsulation mechanisms (KEM) based on secure PKE, (elliptic curve) </a:t>
            </a:r>
            <a:r>
              <a:rPr lang="en-US" dirty="0" err="1" smtClean="0"/>
              <a:t>Diffie</a:t>
            </a:r>
            <a:r>
              <a:rPr lang="en-US" dirty="0" smtClean="0"/>
              <a:t>-Hellman</a:t>
            </a:r>
          </a:p>
          <a:p>
            <a:pPr lvl="1"/>
            <a:r>
              <a:rPr lang="en-US" dirty="0" smtClean="0"/>
              <a:t>Use an authenticated encryption scheme for data encapsulation mechanism (DEM)</a:t>
            </a:r>
          </a:p>
          <a:p>
            <a:r>
              <a:rPr lang="en-US" dirty="0" smtClean="0"/>
              <a:t>PGP is historical example (and still somewhat widely used) </a:t>
            </a:r>
          </a:p>
          <a:p>
            <a:r>
              <a:rPr lang="en-US" dirty="0" smtClean="0"/>
              <a:t>End-to-end messaging for </a:t>
            </a:r>
            <a:r>
              <a:rPr lang="en-US" dirty="0" smtClean="0"/>
              <a:t>IM</a:t>
            </a:r>
            <a:r>
              <a:rPr lang="en-US" dirty="0"/>
              <a:t>/</a:t>
            </a:r>
            <a:r>
              <a:rPr lang="en-US" dirty="0" smtClean="0"/>
              <a:t>chat </a:t>
            </a:r>
            <a:r>
              <a:rPr lang="en-US" dirty="0" smtClean="0"/>
              <a:t>hotter topic, now widely deployed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5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Hybrid encryption (KEM/DEM)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927836" y="1981848"/>
            <a:ext cx="9906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KEM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470636" y="2480519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57730" y="2251919"/>
            <a:ext cx="351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926542" y="2439048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85027" y="2210448"/>
            <a:ext cx="1014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K, 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kem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057400" y="1189584"/>
            <a:ext cx="597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pk</a:t>
            </a:r>
            <a:r>
              <a:rPr lang="en-US" sz="2400" baseline="-25000" dirty="0" err="1" smtClean="0"/>
              <a:t>B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362200" y="1672583"/>
            <a:ext cx="0" cy="3137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167014" y="1935264"/>
            <a:ext cx="9906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Sym</a:t>
            </a:r>
            <a:r>
              <a:rPr lang="en-US" sz="2400" dirty="0" smtClean="0"/>
              <a:t> </a:t>
            </a:r>
            <a:r>
              <a:rPr lang="en-US" sz="2400" dirty="0" err="1" smtClean="0"/>
              <a:t>Enc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717920" y="2392464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24014" y="2163864"/>
            <a:ext cx="713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Msg</a:t>
            </a:r>
            <a:endParaRPr lang="en-US" sz="24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165720" y="2392464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13435" y="1143000"/>
            <a:ext cx="34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</a:t>
            </a:r>
            <a:endParaRPr lang="en-US" sz="24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677578" y="1625999"/>
            <a:ext cx="0" cy="3137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647041" y="2154934"/>
            <a:ext cx="722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</a:t>
            </a:r>
            <a:r>
              <a:rPr lang="en-US" sz="2400" baseline="-25000" dirty="0" err="1"/>
              <a:t>d</a:t>
            </a:r>
            <a:r>
              <a:rPr lang="en-US" sz="2400" baseline="-25000" dirty="0" err="1" smtClean="0"/>
              <a:t>em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685800" y="3170784"/>
            <a:ext cx="3652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KEM = key encapsulation mechanism</a:t>
            </a:r>
          </a:p>
          <a:p>
            <a:r>
              <a:rPr lang="en-US" dirty="0" smtClean="0"/>
              <a:t>Public-key primitive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916680" y="3200400"/>
            <a:ext cx="41764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DEM = data encapsulation </a:t>
            </a:r>
            <a:r>
              <a:rPr lang="en-US" dirty="0" smtClean="0"/>
              <a:t>mechanism</a:t>
            </a:r>
          </a:p>
          <a:p>
            <a:r>
              <a:rPr lang="en-US" dirty="0" smtClean="0"/>
              <a:t>One-time secure authenticated encryption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295400" y="4008984"/>
            <a:ext cx="2956759" cy="193899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u="sng" dirty="0" err="1" smtClean="0"/>
              <a:t>HybEnc</a:t>
            </a:r>
            <a:r>
              <a:rPr lang="en-US" sz="2400" u="sng" dirty="0" smtClean="0"/>
              <a:t>(</a:t>
            </a:r>
            <a:r>
              <a:rPr lang="en-US" sz="2400" u="sng" dirty="0" err="1" smtClean="0"/>
              <a:t>pk</a:t>
            </a:r>
            <a:r>
              <a:rPr lang="en-US" sz="2400" u="sng" dirty="0" smtClean="0"/>
              <a:t>, M )</a:t>
            </a:r>
          </a:p>
          <a:p>
            <a:r>
              <a:rPr lang="en-US" sz="2400" dirty="0" smtClean="0"/>
              <a:t>Choose randomness R</a:t>
            </a:r>
          </a:p>
          <a:p>
            <a:r>
              <a:rPr lang="en-US" sz="2400" dirty="0" smtClean="0"/>
              <a:t>K, 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kem</a:t>
            </a:r>
            <a:r>
              <a:rPr lang="en-US" sz="2400" dirty="0" smtClean="0"/>
              <a:t> &lt;- KEM(</a:t>
            </a:r>
            <a:r>
              <a:rPr lang="en-US" sz="2400" dirty="0" err="1" smtClean="0"/>
              <a:t>pk,R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C</a:t>
            </a:r>
            <a:r>
              <a:rPr lang="en-US" sz="2400" baseline="-25000" dirty="0" err="1" smtClean="0"/>
              <a:t>dem</a:t>
            </a:r>
            <a:r>
              <a:rPr lang="en-US" sz="2400" dirty="0" smtClean="0"/>
              <a:t> &lt;-  </a:t>
            </a:r>
            <a:r>
              <a:rPr lang="en-US" sz="2400" dirty="0" err="1" smtClean="0"/>
              <a:t>Enc</a:t>
            </a:r>
            <a:r>
              <a:rPr lang="en-US" sz="2400" dirty="0" smtClean="0"/>
              <a:t>(K,M)</a:t>
            </a:r>
          </a:p>
          <a:p>
            <a:r>
              <a:rPr lang="en-US" sz="2400" dirty="0" smtClean="0"/>
              <a:t>Return 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kem</a:t>
            </a:r>
            <a:r>
              <a:rPr lang="en-US" sz="2400" dirty="0" smtClean="0"/>
              <a:t> , 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dem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4690632" y="4008984"/>
            <a:ext cx="3157968" cy="156966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u="sng" dirty="0" err="1" smtClean="0"/>
              <a:t>HybDec</a:t>
            </a:r>
            <a:r>
              <a:rPr lang="en-US" sz="2400" u="sng" dirty="0" smtClean="0"/>
              <a:t>(</a:t>
            </a:r>
            <a:r>
              <a:rPr lang="en-US" sz="2400" u="sng" dirty="0" err="1" smtClean="0"/>
              <a:t>sk</a:t>
            </a:r>
            <a:r>
              <a:rPr lang="en-US" sz="2400" u="sng" dirty="0" smtClean="0"/>
              <a:t>,</a:t>
            </a:r>
            <a:r>
              <a:rPr lang="en-US" sz="2400" dirty="0"/>
              <a:t> </a:t>
            </a:r>
            <a:r>
              <a:rPr lang="en-US" sz="2400" dirty="0" err="1"/>
              <a:t>C</a:t>
            </a:r>
            <a:r>
              <a:rPr lang="en-US" sz="2400" baseline="-25000" dirty="0" err="1"/>
              <a:t>kem</a:t>
            </a:r>
            <a:r>
              <a:rPr lang="en-US" sz="2400" dirty="0"/>
              <a:t> , </a:t>
            </a:r>
            <a:r>
              <a:rPr lang="en-US" sz="2400" dirty="0" err="1"/>
              <a:t>C</a:t>
            </a:r>
            <a:r>
              <a:rPr lang="en-US" sz="2400" baseline="-25000" dirty="0" err="1"/>
              <a:t>dem</a:t>
            </a:r>
            <a:r>
              <a:rPr lang="en-US" sz="2400" u="sng" dirty="0" smtClean="0"/>
              <a:t>  </a:t>
            </a:r>
            <a:r>
              <a:rPr lang="en-US" sz="2400" u="sng" dirty="0"/>
              <a:t>)</a:t>
            </a:r>
          </a:p>
          <a:p>
            <a:r>
              <a:rPr lang="en-US" sz="2400" dirty="0" smtClean="0"/>
              <a:t>K &lt;- KEM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(</a:t>
            </a:r>
            <a:r>
              <a:rPr lang="en-US" sz="2400" dirty="0" err="1" smtClean="0"/>
              <a:t>sk</a:t>
            </a:r>
            <a:r>
              <a:rPr lang="en-US" sz="2400" dirty="0" smtClean="0"/>
              <a:t>,</a:t>
            </a:r>
            <a:r>
              <a:rPr lang="en-US" sz="2400" dirty="0"/>
              <a:t> 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kem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dirty="0" smtClean="0"/>
              <a:t>M &lt;</a:t>
            </a:r>
            <a:r>
              <a:rPr lang="en-US" sz="2400" dirty="0"/>
              <a:t>-  </a:t>
            </a:r>
            <a:r>
              <a:rPr lang="en-US" sz="2400" dirty="0" smtClean="0"/>
              <a:t>Dec(</a:t>
            </a:r>
            <a:r>
              <a:rPr lang="en-US" sz="2400" dirty="0"/>
              <a:t>K</a:t>
            </a:r>
            <a:r>
              <a:rPr lang="en-US" sz="2400" dirty="0" smtClean="0"/>
              <a:t>,</a:t>
            </a:r>
            <a:r>
              <a:rPr lang="en-US" sz="2400" dirty="0"/>
              <a:t> </a:t>
            </a:r>
            <a:r>
              <a:rPr lang="en-US" sz="2400" dirty="0" err="1"/>
              <a:t>C</a:t>
            </a:r>
            <a:r>
              <a:rPr lang="en-US" sz="2400" baseline="-25000" dirty="0" err="1"/>
              <a:t>dem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dirty="0"/>
              <a:t>Return </a:t>
            </a:r>
            <a:r>
              <a:rPr lang="en-US" sz="2400" dirty="0" smtClean="0"/>
              <a:t>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8385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KEM from PKE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927836" y="1981848"/>
            <a:ext cx="9906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KEM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470636" y="2480519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57730" y="2251919"/>
            <a:ext cx="351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926542" y="2439048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85027" y="2210448"/>
            <a:ext cx="1014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K, 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kem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057400" y="1189584"/>
            <a:ext cx="597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pk</a:t>
            </a:r>
            <a:r>
              <a:rPr lang="en-US" sz="2400" baseline="-25000" dirty="0" err="1" smtClean="0"/>
              <a:t>B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362200" y="1672583"/>
            <a:ext cx="0" cy="3137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5800" y="3170784"/>
            <a:ext cx="3652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KEM = key encapsulation mechanism</a:t>
            </a:r>
          </a:p>
          <a:p>
            <a:r>
              <a:rPr lang="en-US" dirty="0" smtClean="0"/>
              <a:t>Public-key primitive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84794" y="1880355"/>
            <a:ext cx="2902006" cy="1200328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KEM(</a:t>
            </a:r>
            <a:r>
              <a:rPr lang="en-US" sz="2400" u="sng" dirty="0" err="1" smtClean="0"/>
              <a:t>pk</a:t>
            </a:r>
            <a:r>
              <a:rPr lang="en-US" sz="2400" u="sng" dirty="0" smtClean="0"/>
              <a:t>, R)</a:t>
            </a:r>
          </a:p>
          <a:p>
            <a:r>
              <a:rPr lang="en-US" sz="2400" dirty="0" err="1" smtClean="0"/>
              <a:t>C</a:t>
            </a:r>
            <a:r>
              <a:rPr lang="en-US" sz="2400" baseline="-25000" dirty="0" err="1" smtClean="0"/>
              <a:t>kem</a:t>
            </a:r>
            <a:r>
              <a:rPr lang="en-US" sz="2400" dirty="0" smtClean="0"/>
              <a:t>  &lt;- PKE-</a:t>
            </a:r>
            <a:r>
              <a:rPr lang="en-US" sz="2400" dirty="0" err="1" smtClean="0"/>
              <a:t>Enc</a:t>
            </a:r>
            <a:r>
              <a:rPr lang="en-US" sz="2400" dirty="0" smtClean="0"/>
              <a:t>(</a:t>
            </a:r>
            <a:r>
              <a:rPr lang="en-US" sz="2400" dirty="0" err="1" smtClean="0"/>
              <a:t>pk,R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Return H(R), 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kem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6432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err="1" smtClean="0"/>
              <a:t>ElGamal</a:t>
            </a:r>
            <a:r>
              <a:rPr lang="en-US" b="1" dirty="0" smtClean="0"/>
              <a:t> encryption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04800" y="1027093"/>
            <a:ext cx="61142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Kg outputs </a:t>
            </a:r>
            <a:r>
              <a:rPr lang="en-US" sz="2800" dirty="0" err="1" smtClean="0"/>
              <a:t>pk</a:t>
            </a:r>
            <a:r>
              <a:rPr lang="en-US" sz="2800" dirty="0" smtClean="0"/>
              <a:t> = (</a:t>
            </a:r>
            <a:r>
              <a:rPr lang="en-US" sz="2800" dirty="0" err="1" smtClean="0"/>
              <a:t>g,X</a:t>
            </a:r>
            <a:r>
              <a:rPr lang="en-US" sz="2800" dirty="0" smtClean="0"/>
              <a:t> =</a:t>
            </a:r>
            <a:r>
              <a:rPr lang="en-US" sz="2800" dirty="0" err="1" smtClean="0"/>
              <a:t>g</a:t>
            </a:r>
            <a:r>
              <a:rPr lang="en-US" sz="2800" baseline="30000" dirty="0" err="1" smtClean="0"/>
              <a:t>x</a:t>
            </a:r>
            <a:r>
              <a:rPr lang="en-US" sz="2800" dirty="0" smtClean="0"/>
              <a:t>)   and </a:t>
            </a:r>
            <a:r>
              <a:rPr lang="en-US" sz="2800" dirty="0" err="1" smtClean="0"/>
              <a:t>sk</a:t>
            </a:r>
            <a:r>
              <a:rPr lang="en-US" sz="2800" dirty="0" smtClean="0"/>
              <a:t> = (</a:t>
            </a:r>
            <a:r>
              <a:rPr lang="en-US" sz="2800" dirty="0" err="1" smtClean="0"/>
              <a:t>g,x</a:t>
            </a:r>
            <a:r>
              <a:rPr lang="en-US" sz="2800" dirty="0" smtClean="0"/>
              <a:t>) </a:t>
            </a:r>
          </a:p>
          <a:p>
            <a:r>
              <a:rPr lang="en-US" sz="2800" dirty="0" smtClean="0"/>
              <a:t>g is generator for group of order prime p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676400" y="2556808"/>
            <a:ext cx="2174093" cy="193899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u="sng" dirty="0" err="1" smtClean="0"/>
              <a:t>Enc</a:t>
            </a:r>
            <a:r>
              <a:rPr lang="en-US" sz="2400" u="sng" dirty="0" smtClean="0"/>
              <a:t>((</a:t>
            </a:r>
            <a:r>
              <a:rPr lang="en-US" sz="2400" u="sng" dirty="0" err="1"/>
              <a:t>g</a:t>
            </a:r>
            <a:r>
              <a:rPr lang="en-US" sz="2400" u="sng" dirty="0" err="1" smtClean="0"/>
              <a:t>,X</a:t>
            </a:r>
            <a:r>
              <a:rPr lang="en-US" sz="2400" u="sng" dirty="0" smtClean="0"/>
              <a:t>), M, R )</a:t>
            </a:r>
          </a:p>
          <a:p>
            <a:r>
              <a:rPr lang="en-US" sz="2400" dirty="0" smtClean="0"/>
              <a:t>r = R mod p </a:t>
            </a:r>
          </a:p>
          <a:p>
            <a:r>
              <a:rPr lang="en-US" sz="2400" dirty="0" smtClean="0"/>
              <a:t>C1 = g</a:t>
            </a:r>
            <a:r>
              <a:rPr lang="en-US" sz="2400" baseline="30000" dirty="0" smtClean="0"/>
              <a:t>r</a:t>
            </a:r>
            <a:endParaRPr lang="en-US" sz="2400" dirty="0" smtClean="0"/>
          </a:p>
          <a:p>
            <a:r>
              <a:rPr lang="en-US" sz="2400" dirty="0" smtClean="0"/>
              <a:t>C2 = </a:t>
            </a:r>
            <a:r>
              <a:rPr lang="en-US" sz="2400" dirty="0" err="1" smtClean="0"/>
              <a:t>X</a:t>
            </a:r>
            <a:r>
              <a:rPr lang="en-US" sz="2400" baseline="30000" dirty="0" err="1" smtClean="0"/>
              <a:t>r</a:t>
            </a:r>
            <a:r>
              <a:rPr lang="en-US" sz="2400" dirty="0" smtClean="0"/>
              <a:t> * M</a:t>
            </a:r>
          </a:p>
          <a:p>
            <a:r>
              <a:rPr lang="en-US" sz="2400" dirty="0" smtClean="0"/>
              <a:t>Return C1 , C2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4690632" y="2547402"/>
            <a:ext cx="2724004" cy="83099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Dec((</a:t>
            </a:r>
            <a:r>
              <a:rPr lang="en-US" sz="2400" u="sng" dirty="0" err="1" smtClean="0"/>
              <a:t>g,x</a:t>
            </a:r>
            <a:r>
              <a:rPr lang="en-US" sz="2400" u="sng" dirty="0" smtClean="0"/>
              <a:t>), C1, C2 ):</a:t>
            </a:r>
          </a:p>
          <a:p>
            <a:r>
              <a:rPr lang="en-US" sz="2400" dirty="0" smtClean="0"/>
              <a:t>Return C2 * C1</a:t>
            </a:r>
            <a:r>
              <a:rPr lang="en-US" sz="2400" baseline="30000" dirty="0" smtClean="0"/>
              <a:t>-x</a:t>
            </a:r>
            <a:r>
              <a:rPr lang="en-US" sz="2400" dirty="0" smtClean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8043" y="5067806"/>
            <a:ext cx="8132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is only at most chosen-plaintext attack secure. CCA attacks?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3633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err="1" smtClean="0"/>
              <a:t>ElGamal</a:t>
            </a:r>
            <a:r>
              <a:rPr lang="en-US" b="1" dirty="0" smtClean="0"/>
              <a:t> KEM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04800" y="1027093"/>
            <a:ext cx="61142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Kg outputs </a:t>
            </a:r>
            <a:r>
              <a:rPr lang="en-US" sz="2800" dirty="0" err="1" smtClean="0"/>
              <a:t>pk</a:t>
            </a:r>
            <a:r>
              <a:rPr lang="en-US" sz="2800" dirty="0" smtClean="0"/>
              <a:t> = (</a:t>
            </a:r>
            <a:r>
              <a:rPr lang="en-US" sz="2800" dirty="0" err="1" smtClean="0"/>
              <a:t>g,X</a:t>
            </a:r>
            <a:r>
              <a:rPr lang="en-US" sz="2800" dirty="0" smtClean="0"/>
              <a:t> =</a:t>
            </a:r>
            <a:r>
              <a:rPr lang="en-US" sz="2800" dirty="0" err="1" smtClean="0"/>
              <a:t>g</a:t>
            </a:r>
            <a:r>
              <a:rPr lang="en-US" sz="2800" baseline="30000" dirty="0" err="1" smtClean="0"/>
              <a:t>x</a:t>
            </a:r>
            <a:r>
              <a:rPr lang="en-US" sz="2800" dirty="0" smtClean="0"/>
              <a:t>)   and </a:t>
            </a:r>
            <a:r>
              <a:rPr lang="en-US" sz="2800" dirty="0" err="1" smtClean="0"/>
              <a:t>sk</a:t>
            </a:r>
            <a:r>
              <a:rPr lang="en-US" sz="2800" dirty="0" smtClean="0"/>
              <a:t> = (</a:t>
            </a:r>
            <a:r>
              <a:rPr lang="en-US" sz="2800" dirty="0" err="1" smtClean="0"/>
              <a:t>g,x</a:t>
            </a:r>
            <a:r>
              <a:rPr lang="en-US" sz="2800" dirty="0" smtClean="0"/>
              <a:t>) </a:t>
            </a:r>
          </a:p>
          <a:p>
            <a:r>
              <a:rPr lang="en-US" sz="2800" dirty="0" smtClean="0"/>
              <a:t>g is generator for group of order prime p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676400" y="2556808"/>
            <a:ext cx="2430473" cy="193899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EG-KEM((</a:t>
            </a:r>
            <a:r>
              <a:rPr lang="en-US" sz="2400" u="sng" dirty="0" err="1"/>
              <a:t>g</a:t>
            </a:r>
            <a:r>
              <a:rPr lang="en-US" sz="2400" u="sng" dirty="0" err="1" smtClean="0"/>
              <a:t>,X</a:t>
            </a:r>
            <a:r>
              <a:rPr lang="en-US" sz="2400" u="sng" dirty="0" smtClean="0"/>
              <a:t>), R )</a:t>
            </a:r>
          </a:p>
          <a:p>
            <a:r>
              <a:rPr lang="en-US" sz="2400" dirty="0" smtClean="0"/>
              <a:t>r = R mod p</a:t>
            </a:r>
            <a:endParaRPr lang="en-US" sz="2400" baseline="-25000" dirty="0" smtClean="0"/>
          </a:p>
          <a:p>
            <a:r>
              <a:rPr lang="en-US" sz="2400" dirty="0" err="1" smtClean="0"/>
              <a:t>C</a:t>
            </a:r>
            <a:r>
              <a:rPr lang="en-US" sz="2400" baseline="-25000" dirty="0" err="1" smtClean="0"/>
              <a:t>kem</a:t>
            </a:r>
            <a:r>
              <a:rPr lang="en-US" sz="2400" dirty="0" smtClean="0"/>
              <a:t> = g</a:t>
            </a:r>
            <a:r>
              <a:rPr lang="en-US" sz="2400" baseline="30000" dirty="0" smtClean="0"/>
              <a:t>r</a:t>
            </a:r>
            <a:endParaRPr lang="en-US" sz="2400" dirty="0" smtClean="0"/>
          </a:p>
          <a:p>
            <a:r>
              <a:rPr lang="en-US" sz="2400" dirty="0"/>
              <a:t>K</a:t>
            </a:r>
            <a:r>
              <a:rPr lang="en-US" sz="2400" dirty="0" smtClean="0"/>
              <a:t> = </a:t>
            </a:r>
            <a:r>
              <a:rPr lang="en-US" sz="2400" dirty="0" err="1" smtClean="0"/>
              <a:t>X</a:t>
            </a:r>
            <a:r>
              <a:rPr lang="en-US" sz="2400" baseline="30000" dirty="0" err="1" smtClean="0"/>
              <a:t>r</a:t>
            </a:r>
            <a:endParaRPr lang="en-US" sz="2400" dirty="0" smtClean="0"/>
          </a:p>
          <a:p>
            <a:r>
              <a:rPr lang="en-US" sz="2400" dirty="0" smtClean="0"/>
              <a:t>Return H(K) , 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kem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4690632" y="2547402"/>
            <a:ext cx="2724004" cy="1200328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Dec</a:t>
            </a:r>
            <a:r>
              <a:rPr lang="en-US" sz="2400" u="sng" dirty="0"/>
              <a:t>((</a:t>
            </a:r>
            <a:r>
              <a:rPr lang="en-US" sz="2400" u="sng" dirty="0" err="1"/>
              <a:t>g,x</a:t>
            </a:r>
            <a:r>
              <a:rPr lang="en-US" sz="2400" u="sng" dirty="0"/>
              <a:t>), </a:t>
            </a:r>
            <a:r>
              <a:rPr lang="en-US" sz="2400" dirty="0" err="1"/>
              <a:t>C</a:t>
            </a:r>
            <a:r>
              <a:rPr lang="en-US" sz="2400" baseline="-25000" dirty="0" err="1"/>
              <a:t>kem</a:t>
            </a:r>
            <a:r>
              <a:rPr lang="en-US" sz="2400" u="sng" dirty="0"/>
              <a:t> ):</a:t>
            </a:r>
          </a:p>
          <a:p>
            <a:endParaRPr lang="en-US" sz="2400" u="sng" dirty="0"/>
          </a:p>
          <a:p>
            <a:r>
              <a:rPr lang="en-US" sz="2400" dirty="0"/>
              <a:t>Return H(</a:t>
            </a:r>
            <a:r>
              <a:rPr lang="en-US" sz="2400" dirty="0" err="1"/>
              <a:t>C</a:t>
            </a:r>
            <a:r>
              <a:rPr lang="en-US" sz="2400" baseline="-25000" dirty="0" err="1"/>
              <a:t>kem</a:t>
            </a:r>
            <a:r>
              <a:rPr lang="en-US" sz="2400" dirty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8043" y="5067806"/>
            <a:ext cx="8381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Secure if computational </a:t>
            </a:r>
            <a:r>
              <a:rPr lang="en-US" sz="2400" dirty="0" err="1" smtClean="0"/>
              <a:t>Diffie</a:t>
            </a:r>
            <a:r>
              <a:rPr lang="en-US" sz="2400" dirty="0"/>
              <a:t>-</a:t>
            </a:r>
            <a:r>
              <a:rPr lang="en-US" sz="2400" dirty="0" smtClean="0"/>
              <a:t>Hellman assumption holds in group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0" y="320040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267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Application-layer crypto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 far focused on TLS as running example</a:t>
            </a:r>
          </a:p>
          <a:p>
            <a:pPr lvl="1"/>
            <a:r>
              <a:rPr lang="en-US" dirty="0" smtClean="0"/>
              <a:t>Transport Layer Security</a:t>
            </a:r>
          </a:p>
          <a:p>
            <a:pPr lvl="1"/>
            <a:r>
              <a:rPr lang="en-US" dirty="0" smtClean="0"/>
              <a:t>Provides network socket style stream interface</a:t>
            </a:r>
          </a:p>
          <a:p>
            <a:pPr lvl="1"/>
            <a:endParaRPr lang="en-US" dirty="0"/>
          </a:p>
          <a:p>
            <a:r>
              <a:rPr lang="en-US" dirty="0" smtClean="0"/>
              <a:t>What about if an application wants to encrypt discrete messages (as opposed to stream)?</a:t>
            </a:r>
          </a:p>
          <a:p>
            <a:pPr lvl="1"/>
            <a:r>
              <a:rPr lang="en-US" dirty="0" smtClean="0"/>
              <a:t>Email</a:t>
            </a:r>
          </a:p>
          <a:p>
            <a:pPr lvl="1"/>
            <a:r>
              <a:rPr lang="en-US" dirty="0" smtClean="0"/>
              <a:t>Text messages</a:t>
            </a:r>
          </a:p>
          <a:p>
            <a:pPr lvl="1"/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491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Email encryption</a:t>
            </a:r>
            <a:endParaRPr lang="en-US" b="1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160872" y="1676400"/>
            <a:ext cx="4800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185038" y="19812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90800" y="1143000"/>
            <a:ext cx="4211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Encrypted, signed message</a:t>
            </a:r>
            <a:endParaRPr lang="en-US" sz="2800" dirty="0"/>
          </a:p>
        </p:txBody>
      </p:sp>
      <p:pic>
        <p:nvPicPr>
          <p:cNvPr id="7" name="Picture 5" descr="C:\Documents and Settings\rist\Local Settings\Temporary Internet Files\Content.IE5\RRKU6J6Q\MCj0349121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43909" y="1902674"/>
            <a:ext cx="1260475" cy="1145326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017872" y="1981200"/>
            <a:ext cx="843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62800" y="2286000"/>
            <a:ext cx="93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pk</a:t>
            </a:r>
            <a:r>
              <a:rPr lang="en-US" baseline="-25000" dirty="0" err="1" smtClean="0"/>
              <a:t>B</a:t>
            </a:r>
            <a:r>
              <a:rPr lang="en-US" dirty="0" smtClean="0"/>
              <a:t> </a:t>
            </a:r>
            <a:r>
              <a:rPr lang="en-US" dirty="0"/>
              <a:t>, </a:t>
            </a:r>
            <a:r>
              <a:rPr lang="en-US" dirty="0" err="1" smtClean="0"/>
              <a:t>sk</a:t>
            </a:r>
            <a:r>
              <a:rPr lang="en-US" baseline="-25000" dirty="0" err="1" smtClean="0"/>
              <a:t>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58858" y="2286000"/>
            <a:ext cx="94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pk</a:t>
            </a:r>
            <a:r>
              <a:rPr lang="en-US" baseline="-25000" dirty="0" err="1" smtClean="0"/>
              <a:t>A</a:t>
            </a:r>
            <a:r>
              <a:rPr lang="en-US" dirty="0" smtClean="0"/>
              <a:t> , </a:t>
            </a:r>
            <a:r>
              <a:rPr lang="en-US" dirty="0" err="1" smtClean="0"/>
              <a:t>sk</a:t>
            </a:r>
            <a:r>
              <a:rPr lang="en-US" baseline="-25000" dirty="0" err="1" smtClean="0"/>
              <a:t>A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487956" y="1694796"/>
            <a:ext cx="7844" cy="4388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2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7150523" y="1149288"/>
            <a:ext cx="809549" cy="768281"/>
          </a:xfrm>
          <a:prstGeom prst="rect">
            <a:avLst/>
          </a:prstGeom>
          <a:noFill/>
        </p:spPr>
      </p:pic>
      <p:pic>
        <p:nvPicPr>
          <p:cNvPr id="13" name="Picture 2" descr="C:\Documents and Settings\rist\Local Settings\Temporary Internet Files\Content.IE5\QB8JK7EN\MCj04415380000[1]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69871" y="1060118"/>
            <a:ext cx="1011329" cy="997282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732206" y="3604204"/>
            <a:ext cx="78021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Message may be large (body of email, PDF of attachments)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Desire authenticity and confidentiality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Public-keys delivered out-of-band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Websites, key parties, key directory servers</a:t>
            </a:r>
          </a:p>
        </p:txBody>
      </p:sp>
    </p:spTree>
    <p:extLst>
      <p:ext uri="{BB962C8B-B14F-4D97-AF65-F5344CB8AC3E}">
        <p14:creationId xmlns:p14="http://schemas.microsoft.com/office/powerpoint/2010/main" val="1465202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hybrid encryption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43954" y="3124200"/>
            <a:ext cx="4732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g</a:t>
            </a:r>
            <a:r>
              <a:rPr lang="en-US" sz="3200" baseline="30000" dirty="0" smtClean="0"/>
              <a:t>r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823931" y="1905000"/>
            <a:ext cx="3072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K1 ||  K2 = SHA256(</a:t>
            </a:r>
            <a:r>
              <a:rPr lang="en-US" sz="2400" dirty="0" err="1" smtClean="0"/>
              <a:t>g</a:t>
            </a:r>
            <a:r>
              <a:rPr lang="en-US" sz="2400" baseline="30000" dirty="0" err="1" smtClean="0"/>
              <a:t>xr</a:t>
            </a:r>
            <a:r>
              <a:rPr lang="en-US" sz="2400" dirty="0" smtClean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1752600" y="3447073"/>
            <a:ext cx="762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r>
              <a:rPr lang="en-US" sz="2400" baseline="-25000" dirty="0" smtClean="0"/>
              <a:t>K1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3505200" y="3447073"/>
            <a:ext cx="762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r>
              <a:rPr lang="en-US" sz="2400" baseline="-25000" dirty="0" smtClean="0"/>
              <a:t>K1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181600" y="3447073"/>
            <a:ext cx="762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r>
              <a:rPr lang="en-US" sz="2400" baseline="-25000" dirty="0" smtClean="0"/>
              <a:t>K1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3579604" y="2526314"/>
            <a:ext cx="603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M2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65395" y="2526314"/>
            <a:ext cx="603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M3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36395" y="2526314"/>
            <a:ext cx="603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M1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160535" y="2907314"/>
            <a:ext cx="0" cy="539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3706153" y="4185558"/>
            <a:ext cx="3421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5391944" y="4185558"/>
            <a:ext cx="3421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1962944" y="4185558"/>
            <a:ext cx="3421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621526" y="4280808"/>
            <a:ext cx="5047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C2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307317" y="4280808"/>
            <a:ext cx="5047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C</a:t>
            </a:r>
            <a:r>
              <a:rPr lang="en-US" sz="2400" dirty="0" smtClean="0">
                <a:solidFill>
                  <a:srgbClr val="00B050"/>
                </a:solidFill>
              </a:rPr>
              <a:t>3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78317" y="4280808"/>
            <a:ext cx="5047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C</a:t>
            </a:r>
            <a:r>
              <a:rPr lang="en-US" sz="2400" dirty="0" smtClean="0">
                <a:solidFill>
                  <a:srgbClr val="00B050"/>
                </a:solidFill>
              </a:rPr>
              <a:t>1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871860" y="2900955"/>
            <a:ext cx="0" cy="539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Oval 30"/>
          <p:cNvSpPr>
            <a:spLocks noChangeArrowheads="1"/>
          </p:cNvSpPr>
          <p:nvPr/>
        </p:nvSpPr>
        <p:spPr bwMode="auto">
          <a:xfrm flipV="1">
            <a:off x="3768725" y="3053355"/>
            <a:ext cx="193675" cy="195263"/>
          </a:xfrm>
          <a:prstGeom prst="ellips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31"/>
          <p:cNvSpPr>
            <a:spLocks noChangeShapeType="1"/>
          </p:cNvSpPr>
          <p:nvPr/>
        </p:nvSpPr>
        <p:spPr bwMode="auto">
          <a:xfrm flipV="1">
            <a:off x="3768725" y="3151780"/>
            <a:ext cx="193675" cy="0"/>
          </a:xfrm>
          <a:prstGeom prst="lin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589535" y="2907314"/>
            <a:ext cx="0" cy="539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Oval 30"/>
          <p:cNvSpPr>
            <a:spLocks noChangeArrowheads="1"/>
          </p:cNvSpPr>
          <p:nvPr/>
        </p:nvSpPr>
        <p:spPr bwMode="auto">
          <a:xfrm flipV="1">
            <a:off x="5486400" y="3059714"/>
            <a:ext cx="193675" cy="195263"/>
          </a:xfrm>
          <a:prstGeom prst="ellips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31"/>
          <p:cNvSpPr>
            <a:spLocks noChangeShapeType="1"/>
          </p:cNvSpPr>
          <p:nvPr/>
        </p:nvSpPr>
        <p:spPr bwMode="auto">
          <a:xfrm flipV="1">
            <a:off x="5486400" y="3158139"/>
            <a:ext cx="193675" cy="0"/>
          </a:xfrm>
          <a:prstGeom prst="lin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9" name="Elbow Connector 28"/>
          <p:cNvCxnSpPr>
            <a:stCxn id="18" idx="3"/>
            <a:endCxn id="22" idx="2"/>
          </p:cNvCxnSpPr>
          <p:nvPr/>
        </p:nvCxnSpPr>
        <p:spPr>
          <a:xfrm flipV="1">
            <a:off x="2383083" y="3150986"/>
            <a:ext cx="1385642" cy="1360655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endCxn id="25" idx="2"/>
          </p:cNvCxnSpPr>
          <p:nvPr/>
        </p:nvCxnSpPr>
        <p:spPr>
          <a:xfrm flipV="1">
            <a:off x="4114800" y="3157345"/>
            <a:ext cx="1371600" cy="1352063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53" idx="1"/>
          </p:cNvCxnSpPr>
          <p:nvPr/>
        </p:nvCxnSpPr>
        <p:spPr>
          <a:xfrm flipH="1" flipV="1">
            <a:off x="3798479" y="5259412"/>
            <a:ext cx="2919801" cy="2208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705600" y="3735411"/>
            <a:ext cx="0" cy="1546083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rapezoid 47"/>
          <p:cNvSpPr/>
          <p:nvPr/>
        </p:nvSpPr>
        <p:spPr>
          <a:xfrm rot="5400000">
            <a:off x="6803125" y="3334728"/>
            <a:ext cx="1357628" cy="787395"/>
          </a:xfrm>
          <a:prstGeom prst="trapezoid">
            <a:avLst>
              <a:gd name="adj" fmla="val 511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7880724" y="3735411"/>
            <a:ext cx="425076" cy="10156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705600" y="3735411"/>
            <a:ext cx="4096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Left Brace 52"/>
          <p:cNvSpPr/>
          <p:nvPr/>
        </p:nvSpPr>
        <p:spPr>
          <a:xfrm rot="16200000">
            <a:off x="3543300" y="2859112"/>
            <a:ext cx="609600" cy="4191000"/>
          </a:xfrm>
          <a:prstGeom prst="leftBrace">
            <a:avLst>
              <a:gd name="adj1" fmla="val 66468"/>
              <a:gd name="adj2" fmla="val 4881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7086600" y="351595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HMAC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240641" y="2439290"/>
            <a:ext cx="500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K2</a:t>
            </a:r>
            <a:endParaRPr lang="en-US" sz="2400" dirty="0"/>
          </a:p>
        </p:txBody>
      </p:sp>
      <p:cxnSp>
        <p:nvCxnSpPr>
          <p:cNvPr id="56" name="Straight Arrow Connector 55"/>
          <p:cNvCxnSpPr>
            <a:stCxn id="55" idx="2"/>
            <a:endCxn id="48" idx="1"/>
          </p:cNvCxnSpPr>
          <p:nvPr/>
        </p:nvCxnSpPr>
        <p:spPr>
          <a:xfrm flipH="1">
            <a:off x="7481939" y="2900955"/>
            <a:ext cx="8981" cy="3501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64426" y="1219200"/>
            <a:ext cx="179909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Enc</a:t>
            </a:r>
            <a:r>
              <a:rPr lang="en-US" sz="3200" dirty="0" smtClean="0"/>
              <a:t>(X,M):</a:t>
            </a:r>
            <a:endParaRPr lang="en-US" sz="3200" dirty="0"/>
          </a:p>
        </p:txBody>
      </p:sp>
      <p:cxnSp>
        <p:nvCxnSpPr>
          <p:cNvPr id="67" name="Straight Connector 66"/>
          <p:cNvCxnSpPr>
            <a:stCxn id="53" idx="1"/>
          </p:cNvCxnSpPr>
          <p:nvPr/>
        </p:nvCxnSpPr>
        <p:spPr>
          <a:xfrm>
            <a:off x="3798479" y="5259412"/>
            <a:ext cx="0" cy="607988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581400" y="5867400"/>
            <a:ext cx="376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</a:t>
            </a:r>
            <a:endParaRPr lang="en-US" sz="2800" dirty="0"/>
          </a:p>
        </p:txBody>
      </p:sp>
      <p:cxnSp>
        <p:nvCxnSpPr>
          <p:cNvPr id="70" name="Straight Connector 69"/>
          <p:cNvCxnSpPr>
            <a:endCxn id="71" idx="0"/>
          </p:cNvCxnSpPr>
          <p:nvPr/>
        </p:nvCxnSpPr>
        <p:spPr>
          <a:xfrm>
            <a:off x="8305800" y="3733800"/>
            <a:ext cx="27422" cy="213360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153400" y="5867400"/>
            <a:ext cx="359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</a:t>
            </a:r>
            <a:endParaRPr lang="en-US" sz="2800" dirty="0"/>
          </a:p>
        </p:txBody>
      </p:sp>
      <p:cxnSp>
        <p:nvCxnSpPr>
          <p:cNvPr id="74" name="Straight Connector 73"/>
          <p:cNvCxnSpPr/>
          <p:nvPr/>
        </p:nvCxnSpPr>
        <p:spPr>
          <a:xfrm>
            <a:off x="838200" y="3819548"/>
            <a:ext cx="27422" cy="205740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09600" y="5867400"/>
            <a:ext cx="79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C</a:t>
            </a:r>
            <a:r>
              <a:rPr lang="en-US" sz="2800" baseline="-25000" dirty="0" err="1" smtClean="0"/>
              <a:t>kem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26091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Email encryption</a:t>
            </a:r>
            <a:endParaRPr lang="en-US" b="1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160872" y="1676400"/>
            <a:ext cx="4800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185038" y="19812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04608" y="1143000"/>
            <a:ext cx="772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Ctxt</a:t>
            </a:r>
            <a:endParaRPr lang="en-US" sz="2800" dirty="0"/>
          </a:p>
        </p:txBody>
      </p:sp>
      <p:pic>
        <p:nvPicPr>
          <p:cNvPr id="7" name="Picture 5" descr="C:\Documents and Settings\rist\Local Settings\Temporary Internet Files\Content.IE5\RRKU6J6Q\MCj0349121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43909" y="1902674"/>
            <a:ext cx="1260475" cy="1145326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017872" y="1981200"/>
            <a:ext cx="843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62800" y="2286000"/>
            <a:ext cx="93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pk</a:t>
            </a:r>
            <a:r>
              <a:rPr lang="en-US" baseline="-25000" dirty="0" err="1" smtClean="0"/>
              <a:t>B</a:t>
            </a:r>
            <a:r>
              <a:rPr lang="en-US" dirty="0" smtClean="0"/>
              <a:t> </a:t>
            </a:r>
            <a:r>
              <a:rPr lang="en-US" dirty="0"/>
              <a:t>, </a:t>
            </a:r>
            <a:r>
              <a:rPr lang="en-US" dirty="0" err="1" smtClean="0"/>
              <a:t>sk</a:t>
            </a:r>
            <a:r>
              <a:rPr lang="en-US" baseline="-25000" dirty="0" err="1" smtClean="0"/>
              <a:t>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58858" y="2286000"/>
            <a:ext cx="94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pk</a:t>
            </a:r>
            <a:r>
              <a:rPr lang="en-US" baseline="-25000" dirty="0" err="1" smtClean="0"/>
              <a:t>A</a:t>
            </a:r>
            <a:r>
              <a:rPr lang="en-US" dirty="0" smtClean="0"/>
              <a:t> , </a:t>
            </a:r>
            <a:r>
              <a:rPr lang="en-US" dirty="0" err="1" smtClean="0"/>
              <a:t>sk</a:t>
            </a:r>
            <a:r>
              <a:rPr lang="en-US" baseline="-25000" dirty="0" err="1" smtClean="0"/>
              <a:t>A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487956" y="1694796"/>
            <a:ext cx="7844" cy="4388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2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7150523" y="1149288"/>
            <a:ext cx="809549" cy="768281"/>
          </a:xfrm>
          <a:prstGeom prst="rect">
            <a:avLst/>
          </a:prstGeom>
          <a:noFill/>
        </p:spPr>
      </p:pic>
      <p:pic>
        <p:nvPicPr>
          <p:cNvPr id="13" name="Picture 2" descr="C:\Documents and Settings\rist\Local Settings\Temporary Internet Files\Content.IE5\QB8JK7EN\MCj04415380000[1]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69871" y="1060118"/>
            <a:ext cx="1011329" cy="997282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732206" y="3604204"/>
            <a:ext cx="62632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To digitally sign, let M = </a:t>
            </a:r>
            <a:r>
              <a:rPr lang="en-US" sz="2400" dirty="0" err="1" smtClean="0"/>
              <a:t>Msg</a:t>
            </a:r>
            <a:r>
              <a:rPr lang="en-US" sz="2400" dirty="0" smtClean="0"/>
              <a:t> || Sign(</a:t>
            </a:r>
            <a:r>
              <a:rPr lang="en-US" sz="2400" dirty="0" err="1" smtClean="0"/>
              <a:t>sk</a:t>
            </a:r>
            <a:r>
              <a:rPr lang="en-US" sz="2400" baseline="-25000" dirty="0" err="1" smtClean="0"/>
              <a:t>A</a:t>
            </a:r>
            <a:r>
              <a:rPr lang="en-US" sz="2400" dirty="0" smtClean="0"/>
              <a:t> , </a:t>
            </a:r>
            <a:r>
              <a:rPr lang="en-US" sz="2400" dirty="0" err="1" smtClean="0"/>
              <a:t>Msg</a:t>
            </a:r>
            <a:r>
              <a:rPr lang="en-US" sz="2400" dirty="0" smtClean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err="1" smtClean="0"/>
              <a:t>Ctxt</a:t>
            </a:r>
            <a:r>
              <a:rPr lang="en-US" sz="2400" dirty="0" smtClean="0"/>
              <a:t> = Encrypt(</a:t>
            </a:r>
            <a:r>
              <a:rPr lang="en-US" sz="2400" dirty="0" err="1" smtClean="0"/>
              <a:t>pk</a:t>
            </a:r>
            <a:r>
              <a:rPr lang="en-US" sz="2400" baseline="-25000" dirty="0" err="1" smtClean="0"/>
              <a:t>B</a:t>
            </a:r>
            <a:r>
              <a:rPr lang="en-US" sz="2400" dirty="0" smtClean="0"/>
              <a:t> , M)</a:t>
            </a:r>
          </a:p>
        </p:txBody>
      </p:sp>
    </p:spTree>
    <p:extLst>
      <p:ext uri="{BB962C8B-B14F-4D97-AF65-F5344CB8AC3E}">
        <p14:creationId xmlns:p14="http://schemas.microsoft.com/office/powerpoint/2010/main" val="887815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PGP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Phil Zimmerman released “Pretty Good Privacy” in 1991 on a USENET post marked as “US only”</a:t>
            </a:r>
          </a:p>
          <a:p>
            <a:endParaRPr lang="en-US" dirty="0"/>
          </a:p>
          <a:p>
            <a:r>
              <a:rPr lang="en-US" dirty="0" smtClean="0"/>
              <a:t>1993: Criminal investigation by US government for munitions export without a license.</a:t>
            </a:r>
          </a:p>
          <a:p>
            <a:pPr lvl="1"/>
            <a:r>
              <a:rPr lang="en-US" dirty="0" smtClean="0"/>
              <a:t>Printed PGP source code into a book. First amendment gambit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953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OpenPGP</a:t>
            </a:r>
            <a:r>
              <a:rPr lang="en-US" b="1" dirty="0" smtClean="0"/>
              <a:t> overview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Standard for PGP is RFC 4880</a:t>
            </a:r>
          </a:p>
          <a:p>
            <a:r>
              <a:rPr lang="en-US" dirty="0" smtClean="0"/>
              <a:t>Key encapsulation mechanism:</a:t>
            </a:r>
          </a:p>
          <a:p>
            <a:pPr lvl="1"/>
            <a:r>
              <a:rPr lang="en-US" dirty="0" smtClean="0"/>
              <a:t>RSA PKCS#1 v1.5 encryption</a:t>
            </a:r>
          </a:p>
          <a:p>
            <a:pPr lvl="1"/>
            <a:r>
              <a:rPr lang="en-US" dirty="0" err="1" smtClean="0"/>
              <a:t>ElGamal</a:t>
            </a:r>
            <a:r>
              <a:rPr lang="en-US" dirty="0" smtClean="0"/>
              <a:t> over finite field or elliptic curve</a:t>
            </a:r>
          </a:p>
          <a:p>
            <a:r>
              <a:rPr lang="en-US" dirty="0" smtClean="0"/>
              <a:t>Digital signatures:</a:t>
            </a:r>
          </a:p>
          <a:p>
            <a:pPr lvl="1"/>
            <a:r>
              <a:rPr lang="en-US" dirty="0" smtClean="0"/>
              <a:t>RSA PKCS#1 v1.5 signatures</a:t>
            </a:r>
          </a:p>
          <a:p>
            <a:pPr lvl="1"/>
            <a:r>
              <a:rPr lang="en-US" dirty="0" smtClean="0"/>
              <a:t>DSA</a:t>
            </a:r>
          </a:p>
          <a:p>
            <a:r>
              <a:rPr lang="en-US" dirty="0" smtClean="0"/>
              <a:t>Symmetric encryption:</a:t>
            </a:r>
          </a:p>
          <a:p>
            <a:pPr lvl="1"/>
            <a:r>
              <a:rPr lang="en-US" dirty="0" smtClean="0"/>
              <a:t>Password-based key derivations using iterated hashing</a:t>
            </a:r>
          </a:p>
          <a:p>
            <a:pPr lvl="1"/>
            <a:r>
              <a:rPr lang="en-US" dirty="0" smtClean="0"/>
              <a:t>CFB mode using block cipher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785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Security problems: </a:t>
            </a:r>
          </a:p>
          <a:p>
            <a:pPr lvl="1"/>
            <a:r>
              <a:rPr lang="en-US" dirty="0" smtClean="0"/>
              <a:t>Padding oracle attacks against CFB &amp; PKCS#1 </a:t>
            </a:r>
            <a:r>
              <a:rPr lang="en-US" dirty="0" smtClean="0"/>
              <a:t>v1.5</a:t>
            </a:r>
            <a:r>
              <a:rPr lang="en-US" dirty="0" smtClean="0"/>
              <a:t>			</a:t>
            </a:r>
            <a:endParaRPr lang="en-US" dirty="0"/>
          </a:p>
          <a:p>
            <a:pPr lvl="1"/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www.ssi.gouv.fr</a:t>
            </a:r>
            <a:r>
              <a:rPr lang="en-US" dirty="0"/>
              <a:t>/uploads/2015/05/format-Oracles-on-</a:t>
            </a:r>
            <a:r>
              <a:rPr lang="en-US" dirty="0" err="1"/>
              <a:t>OpenPGP.pdf</a:t>
            </a:r>
            <a:endParaRPr lang="en-US" dirty="0" smtClean="0"/>
          </a:p>
          <a:p>
            <a:pPr lvl="1"/>
            <a:r>
              <a:rPr lang="en-US" dirty="0" smtClean="0"/>
              <a:t>Attacks against home-brewed integrity checks (modification detection check, MDC)</a:t>
            </a:r>
          </a:p>
          <a:p>
            <a:pPr lvl="1"/>
            <a:r>
              <a:rPr lang="en-US" dirty="0" smtClean="0"/>
              <a:t>Subject lines always in the clear</a:t>
            </a:r>
          </a:p>
          <a:p>
            <a:r>
              <a:rPr lang="en-US" dirty="0" smtClean="0"/>
              <a:t>Usability problems:</a:t>
            </a:r>
          </a:p>
          <a:p>
            <a:pPr lvl="1"/>
            <a:r>
              <a:rPr lang="en-US" dirty="0" smtClean="0"/>
              <a:t>Users must manage their own keys</a:t>
            </a:r>
          </a:p>
          <a:p>
            <a:pPr lvl="1"/>
            <a:r>
              <a:rPr lang="en-US" dirty="0" smtClean="0"/>
              <a:t>Copying private keys to each </a:t>
            </a:r>
            <a:r>
              <a:rPr lang="en-US" dirty="0" smtClean="0"/>
              <a:t>device</a:t>
            </a:r>
          </a:p>
          <a:p>
            <a:pPr lvl="1"/>
            <a:r>
              <a:rPr lang="en-US" dirty="0" smtClean="0"/>
              <a:t>“Why Johnny Can’t Encrypt”    						  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://www.gaudior.net/alma/</a:t>
            </a:r>
            <a:r>
              <a:rPr lang="en-US" dirty="0" smtClean="0">
                <a:hlinkClick r:id="rId2"/>
              </a:rPr>
              <a:t>johnny.pdf</a:t>
            </a:r>
            <a:endParaRPr lang="en-US" dirty="0" smtClean="0"/>
          </a:p>
          <a:p>
            <a:pPr lvl="1"/>
            <a:r>
              <a:rPr lang="en-US" dirty="0" smtClean="0"/>
              <a:t>90 minutes to send encrypted email, 66% failure rate</a:t>
            </a:r>
            <a:endParaRPr lang="en-US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OpenPGP</a:t>
            </a:r>
            <a:r>
              <a:rPr lang="en-US" b="1" dirty="0" smtClean="0"/>
              <a:t> overview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88496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00" y="76200"/>
            <a:ext cx="6654800" cy="2679700"/>
          </a:xfrm>
          <a:prstGeom prst="rect">
            <a:avLst/>
          </a:prstGeom>
          <a:ln>
            <a:solidFill>
              <a:srgbClr val="4F81BD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36921"/>
            <a:ext cx="9144000" cy="20638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971800"/>
            <a:ext cx="8240724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089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4330</TotalTime>
  <Words>790</Words>
  <Application>Microsoft Macintosh PowerPoint</Application>
  <PresentationFormat>On-screen Show (4:3)</PresentationFormat>
  <Paragraphs>164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Today in Cryptography (5830)</vt:lpstr>
      <vt:lpstr>Application-layer crypto</vt:lpstr>
      <vt:lpstr>Email encryption</vt:lpstr>
      <vt:lpstr>Example hybrid encryption</vt:lpstr>
      <vt:lpstr>Email encryption</vt:lpstr>
      <vt:lpstr>PGP history</vt:lpstr>
      <vt:lpstr>OpenPGP overview</vt:lpstr>
      <vt:lpstr>OpenPGP overview</vt:lpstr>
      <vt:lpstr>PowerPoint Presentation</vt:lpstr>
      <vt:lpstr>Messaging encryption</vt:lpstr>
      <vt:lpstr>TextSecure</vt:lpstr>
      <vt:lpstr>TextSecure</vt:lpstr>
      <vt:lpstr>Summary</vt:lpstr>
      <vt:lpstr>Hybrid encryption (KEM/DEM)</vt:lpstr>
      <vt:lpstr>KEM from PKE</vt:lpstr>
      <vt:lpstr>ElGamal encryption</vt:lpstr>
      <vt:lpstr>ElGamal KEM</vt:lpstr>
    </vt:vector>
  </TitlesOfParts>
  <Company>University of Wisconsin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 in Cryptography (5830)</dc:title>
  <dc:creator>Thomas Ristenpart</dc:creator>
  <cp:lastModifiedBy>Thomas Ristenpart</cp:lastModifiedBy>
  <cp:revision>109</cp:revision>
  <dcterms:created xsi:type="dcterms:W3CDTF">2016-03-24T16:05:21Z</dcterms:created>
  <dcterms:modified xsi:type="dcterms:W3CDTF">2016-04-14T18:24:21Z</dcterms:modified>
</cp:coreProperties>
</file>