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81" r:id="rId3"/>
    <p:sldId id="335" r:id="rId4"/>
    <p:sldId id="283" r:id="rId5"/>
    <p:sldId id="284" r:id="rId6"/>
    <p:sldId id="336" r:id="rId7"/>
    <p:sldId id="337" r:id="rId8"/>
    <p:sldId id="338" r:id="rId9"/>
    <p:sldId id="339" r:id="rId10"/>
    <p:sldId id="345" r:id="rId11"/>
    <p:sldId id="340" r:id="rId12"/>
    <p:sldId id="341" r:id="rId13"/>
    <p:sldId id="342" r:id="rId14"/>
    <p:sldId id="343" r:id="rId15"/>
    <p:sldId id="346" r:id="rId16"/>
    <p:sldId id="347" r:id="rId17"/>
    <p:sldId id="348" r:id="rId18"/>
    <p:sldId id="349" r:id="rId19"/>
    <p:sldId id="350" r:id="rId20"/>
    <p:sldId id="35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FDF25-9646-8A40-97CC-28019B68DB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D2BAF-E8F6-6B4A-BD10-B0898CBA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D80D-A241-C14B-9413-598C81AE0912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4685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Summary of crypto we’ve seen</a:t>
            </a:r>
          </a:p>
          <a:p>
            <a:r>
              <a:rPr lang="en-US" sz="2800" dirty="0" smtClean="0"/>
              <a:t>Crypto backdoors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0553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AT&amp;T Wiretap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Mark Klein discloses potential wiretapping activities by NSA at San Francisco AT&amp;T office </a:t>
            </a:r>
          </a:p>
          <a:p>
            <a:r>
              <a:rPr lang="en-US" dirty="0" smtClean="0"/>
              <a:t>Fiber optic splitter on major trunk line for Internet communications</a:t>
            </a:r>
          </a:p>
          <a:p>
            <a:pPr lvl="1"/>
            <a:r>
              <a:rPr lang="en-US" dirty="0" smtClean="0"/>
              <a:t>Electronic voice and data communications copied to “secret room”</a:t>
            </a:r>
          </a:p>
          <a:p>
            <a:pPr lvl="1"/>
            <a:r>
              <a:rPr lang="en-US" dirty="0" err="1" smtClean="0"/>
              <a:t>Narus</a:t>
            </a:r>
            <a:r>
              <a:rPr lang="en-US" dirty="0" smtClean="0"/>
              <a:t> STA 6400 device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828800"/>
            <a:ext cx="24511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7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intercept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encryption (TLS, SSH)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protect? What does it leak?</a:t>
            </a:r>
          </a:p>
          <a:p>
            <a:r>
              <a:rPr lang="en-US" dirty="0" smtClean="0"/>
              <a:t>What can go wrong?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951360" y="2447991"/>
            <a:ext cx="1828800" cy="133884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major backbone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533900" y="3004558"/>
            <a:ext cx="1828800" cy="133884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AT&amp;T network</a:t>
            </a:r>
            <a:endParaRPr lang="en-US" dirty="0"/>
          </a:p>
        </p:txBody>
      </p:sp>
      <p:pic>
        <p:nvPicPr>
          <p:cNvPr id="7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6" y="3359132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28312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55233"/>
            <a:ext cx="457200" cy="904603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 flipV="1">
            <a:off x="4695825" y="3516556"/>
            <a:ext cx="766761" cy="469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066800" y="2707535"/>
            <a:ext cx="876300" cy="278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6366" y="2255233"/>
            <a:ext cx="457200" cy="90460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963566" y="2179033"/>
            <a:ext cx="180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Interception gear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4426" y="3055070"/>
            <a:ext cx="0" cy="283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3133069"/>
            <a:ext cx="457200" cy="904603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7285229" y="3585371"/>
            <a:ext cx="791971" cy="403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35" y="3159836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03033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16786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3765394" y="3474683"/>
            <a:ext cx="425606" cy="199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04" y="3884796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897646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reeform 25"/>
          <p:cNvSpPr/>
          <p:nvPr/>
        </p:nvSpPr>
        <p:spPr>
          <a:xfrm>
            <a:off x="1055739" y="2940299"/>
            <a:ext cx="7099462" cy="1182524"/>
          </a:xfrm>
          <a:custGeom>
            <a:avLst/>
            <a:gdLst>
              <a:gd name="connsiteX0" fmla="*/ 0 w 7099462"/>
              <a:gd name="connsiteY0" fmla="*/ 0 h 1182524"/>
              <a:gd name="connsiteX1" fmla="*/ 1178143 w 7099462"/>
              <a:gd name="connsiteY1" fmla="*/ 321290 h 1182524"/>
              <a:gd name="connsiteX2" fmla="*/ 2585795 w 7099462"/>
              <a:gd name="connsiteY2" fmla="*/ 458985 h 1182524"/>
              <a:gd name="connsiteX3" fmla="*/ 3534430 w 7099462"/>
              <a:gd name="connsiteY3" fmla="*/ 1025067 h 1182524"/>
              <a:gd name="connsiteX4" fmla="*/ 4727874 w 7099462"/>
              <a:gd name="connsiteY4" fmla="*/ 520183 h 1182524"/>
              <a:gd name="connsiteX5" fmla="*/ 6166128 w 7099462"/>
              <a:gd name="connsiteY5" fmla="*/ 1178061 h 1182524"/>
              <a:gd name="connsiteX6" fmla="*/ 7099462 w 7099462"/>
              <a:gd name="connsiteY6" fmla="*/ 826173 h 118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9462" h="1182524">
                <a:moveTo>
                  <a:pt x="0" y="0"/>
                </a:moveTo>
                <a:cubicBezTo>
                  <a:pt x="373588" y="122396"/>
                  <a:pt x="747177" y="244793"/>
                  <a:pt x="1178143" y="321290"/>
                </a:cubicBezTo>
                <a:cubicBezTo>
                  <a:pt x="1609109" y="397787"/>
                  <a:pt x="2193081" y="341689"/>
                  <a:pt x="2585795" y="458985"/>
                </a:cubicBezTo>
                <a:cubicBezTo>
                  <a:pt x="2978510" y="576281"/>
                  <a:pt x="3177417" y="1014867"/>
                  <a:pt x="3534430" y="1025067"/>
                </a:cubicBezTo>
                <a:cubicBezTo>
                  <a:pt x="3891443" y="1035267"/>
                  <a:pt x="4289258" y="494684"/>
                  <a:pt x="4727874" y="520183"/>
                </a:cubicBezTo>
                <a:cubicBezTo>
                  <a:pt x="5166490" y="545682"/>
                  <a:pt x="5770863" y="1127063"/>
                  <a:pt x="6166128" y="1178061"/>
                </a:cubicBezTo>
                <a:cubicBezTo>
                  <a:pt x="6561393" y="1229059"/>
                  <a:pt x="7099462" y="826173"/>
                  <a:pt x="7099462" y="826173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1742" y="3048000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</a:t>
            </a:r>
          </a:p>
          <a:p>
            <a:r>
              <a:rPr lang="en-US" dirty="0" smtClean="0"/>
              <a:t>1.2.3.4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20671" y="3915057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</a:t>
            </a:r>
          </a:p>
          <a:p>
            <a:r>
              <a:rPr lang="en-US" dirty="0" smtClean="0"/>
              <a:t>5.6.7.8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1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End-run around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HTTPS terminated at edge of Google networks</a:t>
            </a:r>
          </a:p>
          <a:p>
            <a:r>
              <a:rPr lang="en-US" dirty="0" smtClean="0"/>
              <a:t>Internal data center-to-data center communications on privately leased lines</a:t>
            </a:r>
          </a:p>
          <a:p>
            <a:pPr lvl="1"/>
            <a:r>
              <a:rPr lang="en-US" dirty="0" smtClean="0"/>
              <a:t>No encryption up until summer 2013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147" t="27911" r="8779" b="7354"/>
          <a:stretch/>
        </p:blipFill>
        <p:spPr>
          <a:xfrm>
            <a:off x="1917340" y="3429000"/>
            <a:ext cx="5471134" cy="33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3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Sabotaging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NIST’s Dual EC pseudorandom number generator (PRNG) apparently </a:t>
            </a:r>
            <a:r>
              <a:rPr lang="en-US" dirty="0" err="1" smtClean="0"/>
              <a:t>backdoored</a:t>
            </a:r>
            <a:endParaRPr lang="en-US" dirty="0" smtClean="0"/>
          </a:p>
          <a:p>
            <a:pPr lvl="1"/>
            <a:r>
              <a:rPr lang="en-US" dirty="0" smtClean="0"/>
              <a:t>Mandated public parameters are public key</a:t>
            </a:r>
          </a:p>
          <a:p>
            <a:pPr lvl="1"/>
            <a:r>
              <a:rPr lang="en-US" dirty="0" smtClean="0"/>
              <a:t>There exists a secret key, the trapdoor</a:t>
            </a:r>
          </a:p>
          <a:p>
            <a:r>
              <a:rPr lang="en-US" dirty="0" smtClean="0"/>
              <a:t>One output of PRNG + trapdoor reveals next state of PRNG, and prediction of future outputs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0326" y="4876800"/>
            <a:ext cx="915635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State 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60125" y="4876800"/>
            <a:ext cx="91278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State 2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65961" y="507685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08761" y="5310660"/>
            <a:ext cx="0" cy="785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75361" y="6096000"/>
            <a:ext cx="102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18561" y="5322328"/>
            <a:ext cx="0" cy="785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5161" y="6107668"/>
            <a:ext cx="102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51961" y="5105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3561" y="49530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65961" y="5410200"/>
            <a:ext cx="121920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624718">
            <a:off x="3418538" y="5479274"/>
            <a:ext cx="101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trapdoor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6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949" y="1055610"/>
            <a:ext cx="158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customer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8100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7338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3886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505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 rot="1969689">
            <a:off x="1389474" y="2241991"/>
            <a:ext cx="576822" cy="60067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4445912"/>
            <a:ext cx="7973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Say client is using Dual EC for randomness generation</a:t>
            </a:r>
          </a:p>
          <a:p>
            <a:r>
              <a:rPr lang="en-US" sz="2800" dirty="0" smtClean="0"/>
              <a:t>What is vulnerable?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" y="5410200"/>
            <a:ext cx="70554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RSA BSAFE library:  2.4 seconds to recover PMS</a:t>
            </a:r>
          </a:p>
          <a:p>
            <a:r>
              <a:rPr lang="en-US" sz="2800" dirty="0" smtClean="0"/>
              <a:t>               Windows:  60 minutes</a:t>
            </a:r>
          </a:p>
          <a:p>
            <a:r>
              <a:rPr lang="en-US" sz="2800" dirty="0" smtClean="0"/>
              <a:t>                </a:t>
            </a:r>
            <a:r>
              <a:rPr lang="en-US" sz="2800" dirty="0" err="1" smtClean="0"/>
              <a:t>OpenSSL</a:t>
            </a:r>
            <a:r>
              <a:rPr lang="en-US" sz="2800" dirty="0" smtClean="0"/>
              <a:t>:  never  (bug in code!)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6096000"/>
            <a:ext cx="189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dualec.org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1926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intercept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encryption (TLS, SSH)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protect? What does it leak?</a:t>
            </a:r>
          </a:p>
          <a:p>
            <a:r>
              <a:rPr lang="en-US" dirty="0" smtClean="0"/>
              <a:t>What can go wrong?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951360" y="2447991"/>
            <a:ext cx="1828800" cy="133884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major backbone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533900" y="3004558"/>
            <a:ext cx="1828800" cy="133884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AT&amp;T network</a:t>
            </a:r>
            <a:endParaRPr lang="en-US" dirty="0"/>
          </a:p>
        </p:txBody>
      </p:sp>
      <p:pic>
        <p:nvPicPr>
          <p:cNvPr id="7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6" y="3359132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28312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55233"/>
            <a:ext cx="457200" cy="904603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 flipV="1">
            <a:off x="4695825" y="3516556"/>
            <a:ext cx="766761" cy="469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066800" y="2707535"/>
            <a:ext cx="876300" cy="278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6366" y="2255233"/>
            <a:ext cx="457200" cy="90460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963566" y="2179033"/>
            <a:ext cx="180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Interception gear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4426" y="3055070"/>
            <a:ext cx="0" cy="283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3133069"/>
            <a:ext cx="457200" cy="904603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7285229" y="3585371"/>
            <a:ext cx="791971" cy="403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35" y="3159836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03033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16786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3765394" y="3474683"/>
            <a:ext cx="425606" cy="199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04" y="3884796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897646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reeform 25"/>
          <p:cNvSpPr/>
          <p:nvPr/>
        </p:nvSpPr>
        <p:spPr>
          <a:xfrm>
            <a:off x="1055739" y="2940299"/>
            <a:ext cx="7099462" cy="1182524"/>
          </a:xfrm>
          <a:custGeom>
            <a:avLst/>
            <a:gdLst>
              <a:gd name="connsiteX0" fmla="*/ 0 w 7099462"/>
              <a:gd name="connsiteY0" fmla="*/ 0 h 1182524"/>
              <a:gd name="connsiteX1" fmla="*/ 1178143 w 7099462"/>
              <a:gd name="connsiteY1" fmla="*/ 321290 h 1182524"/>
              <a:gd name="connsiteX2" fmla="*/ 2585795 w 7099462"/>
              <a:gd name="connsiteY2" fmla="*/ 458985 h 1182524"/>
              <a:gd name="connsiteX3" fmla="*/ 3534430 w 7099462"/>
              <a:gd name="connsiteY3" fmla="*/ 1025067 h 1182524"/>
              <a:gd name="connsiteX4" fmla="*/ 4727874 w 7099462"/>
              <a:gd name="connsiteY4" fmla="*/ 520183 h 1182524"/>
              <a:gd name="connsiteX5" fmla="*/ 6166128 w 7099462"/>
              <a:gd name="connsiteY5" fmla="*/ 1178061 h 1182524"/>
              <a:gd name="connsiteX6" fmla="*/ 7099462 w 7099462"/>
              <a:gd name="connsiteY6" fmla="*/ 826173 h 118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9462" h="1182524">
                <a:moveTo>
                  <a:pt x="0" y="0"/>
                </a:moveTo>
                <a:cubicBezTo>
                  <a:pt x="373588" y="122396"/>
                  <a:pt x="747177" y="244793"/>
                  <a:pt x="1178143" y="321290"/>
                </a:cubicBezTo>
                <a:cubicBezTo>
                  <a:pt x="1609109" y="397787"/>
                  <a:pt x="2193081" y="341689"/>
                  <a:pt x="2585795" y="458985"/>
                </a:cubicBezTo>
                <a:cubicBezTo>
                  <a:pt x="2978510" y="576281"/>
                  <a:pt x="3177417" y="1014867"/>
                  <a:pt x="3534430" y="1025067"/>
                </a:cubicBezTo>
                <a:cubicBezTo>
                  <a:pt x="3891443" y="1035267"/>
                  <a:pt x="4289258" y="494684"/>
                  <a:pt x="4727874" y="520183"/>
                </a:cubicBezTo>
                <a:cubicBezTo>
                  <a:pt x="5166490" y="545682"/>
                  <a:pt x="5770863" y="1127063"/>
                  <a:pt x="6166128" y="1178061"/>
                </a:cubicBezTo>
                <a:cubicBezTo>
                  <a:pt x="6561393" y="1229059"/>
                  <a:pt x="7099462" y="826173"/>
                  <a:pt x="7099462" y="826173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1742" y="3048000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</a:t>
            </a:r>
          </a:p>
          <a:p>
            <a:r>
              <a:rPr lang="en-US" dirty="0" smtClean="0"/>
              <a:t>1.2.3.4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20671" y="3915057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</a:t>
            </a:r>
          </a:p>
          <a:p>
            <a:r>
              <a:rPr lang="en-US" dirty="0" smtClean="0"/>
              <a:t>5.6.7.8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Hiding “metadata” such as connectivity is even harder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addresses are required to route communication, yet not encrypted by normal end-to-end encryption</a:t>
            </a:r>
          </a:p>
          <a:p>
            <a:pPr lvl="1"/>
            <a:r>
              <a:rPr lang="en-US" dirty="0" smtClean="0"/>
              <a:t>1.2.3.4 talked to 5.6.7.8 over HTTPs</a:t>
            </a:r>
          </a:p>
          <a:p>
            <a:r>
              <a:rPr lang="en-US" dirty="0" smtClean="0"/>
              <a:t>How can we hide connectivity information?</a:t>
            </a:r>
          </a:p>
        </p:txBody>
      </p:sp>
    </p:spTree>
    <p:extLst>
      <p:ext uri="{BB962C8B-B14F-4D97-AF65-F5344CB8AC3E}">
        <p14:creationId xmlns:p14="http://schemas.microsoft.com/office/powerpoint/2010/main" val="255811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Anonymization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Single-hop proxy services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JonDonym</a:t>
            </a:r>
            <a:r>
              <a:rPr lang="en-US" dirty="0" smtClean="0"/>
              <a:t>, anonymous remailers (</a:t>
            </a:r>
            <a:r>
              <a:rPr lang="en-US" dirty="0" err="1" smtClean="0"/>
              <a:t>MixMaster</a:t>
            </a:r>
            <a:r>
              <a:rPr lang="en-US" dirty="0" smtClean="0"/>
              <a:t>, </a:t>
            </a:r>
            <a:r>
              <a:rPr lang="en-US" dirty="0" err="1" smtClean="0"/>
              <a:t>MixMinion</a:t>
            </a:r>
            <a:r>
              <a:rPr lang="en-US" dirty="0" smtClean="0"/>
              <a:t>), many more…</a:t>
            </a:r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1747" y="2667000"/>
            <a:ext cx="457200" cy="90460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0" y="3505200"/>
            <a:ext cx="177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Anonymizer.com</a:t>
            </a:r>
            <a:endParaRPr lang="en-US" dirty="0"/>
          </a:p>
        </p:txBody>
      </p:sp>
      <p:pic>
        <p:nvPicPr>
          <p:cNvPr id="6" name="Picture 5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100" y="2295797"/>
            <a:ext cx="457200" cy="904603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781300" y="2748099"/>
            <a:ext cx="1028700" cy="278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Picture 7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9549" y="3272460"/>
            <a:ext cx="457200" cy="904603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V="1">
            <a:off x="2900071" y="3373644"/>
            <a:ext cx="1138529" cy="263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44729" y="2647175"/>
            <a:ext cx="876300" cy="2631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43500" y="3150912"/>
            <a:ext cx="1028700" cy="278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Picture 1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2951" y="2209800"/>
            <a:ext cx="457200" cy="904603"/>
          </a:xfrm>
          <a:prstGeom prst="rect">
            <a:avLst/>
          </a:prstGeom>
          <a:noFill/>
        </p:spPr>
      </p:pic>
      <p:pic>
        <p:nvPicPr>
          <p:cNvPr id="15" name="Picture 1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86463"/>
            <a:ext cx="457200" cy="904603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27248"/>
          <a:stretch/>
        </p:blipFill>
        <p:spPr>
          <a:xfrm>
            <a:off x="1382731" y="5181600"/>
            <a:ext cx="6652432" cy="137466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96825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(The Onion Router)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1951360" y="2077603"/>
            <a:ext cx="1828800" cy="133884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major backbone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5533900" y="2634170"/>
            <a:ext cx="1828800" cy="133884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AT&amp;T network</a:t>
            </a:r>
            <a:endParaRPr lang="en-US" dirty="0"/>
          </a:p>
        </p:txBody>
      </p:sp>
      <p:pic>
        <p:nvPicPr>
          <p:cNvPr id="12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6" y="2988744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57924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84845"/>
            <a:ext cx="457200" cy="904603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 flipV="1">
            <a:off x="4695825" y="3146168"/>
            <a:ext cx="766761" cy="469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1066800" y="2337147"/>
            <a:ext cx="876300" cy="278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6366" y="1884845"/>
            <a:ext cx="457200" cy="90460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963566" y="1808645"/>
            <a:ext cx="180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Interception gear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4426" y="2684682"/>
            <a:ext cx="0" cy="283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2762681"/>
            <a:ext cx="457200" cy="904603"/>
          </a:xfrm>
          <a:prstGeom prst="rect">
            <a:avLst/>
          </a:prstGeom>
          <a:noFill/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7285229" y="3214983"/>
            <a:ext cx="791971" cy="403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35" y="2789448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32645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46398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3765394" y="3104295"/>
            <a:ext cx="425606" cy="199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04" y="3514408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27258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91742" y="2677612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</a:t>
            </a:r>
          </a:p>
          <a:p>
            <a:r>
              <a:rPr lang="en-US" dirty="0" smtClean="0"/>
              <a:t>1.2.3.4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20671" y="3544669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</a:t>
            </a:r>
          </a:p>
          <a:p>
            <a:r>
              <a:rPr lang="en-US" dirty="0" smtClean="0"/>
              <a:t>5.6.7.8</a:t>
            </a:r>
            <a:endParaRPr lang="en-US" dirty="0"/>
          </a:p>
        </p:txBody>
      </p:sp>
      <p:sp>
        <p:nvSpPr>
          <p:cNvPr id="31" name="Cloud 30"/>
          <p:cNvSpPr/>
          <p:nvPr/>
        </p:nvSpPr>
        <p:spPr>
          <a:xfrm>
            <a:off x="2057400" y="4071358"/>
            <a:ext cx="1828800" cy="133884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major backbone</a:t>
            </a:r>
            <a:endParaRPr lang="en-US" dirty="0"/>
          </a:p>
        </p:txBody>
      </p:sp>
      <p:pic>
        <p:nvPicPr>
          <p:cNvPr id="32" name="Picture 31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278" y="4191000"/>
            <a:ext cx="457200" cy="904603"/>
          </a:xfrm>
          <a:prstGeom prst="rect">
            <a:avLst/>
          </a:prstGeom>
          <a:noFill/>
        </p:spPr>
      </p:pic>
      <p:pic>
        <p:nvPicPr>
          <p:cNvPr id="33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69" y="4154210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V="1">
            <a:off x="3780160" y="3829255"/>
            <a:ext cx="410840" cy="32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30" y="4291664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1066800" y="4343400"/>
            <a:ext cx="876300" cy="2631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47" y="4758911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 flipV="1">
            <a:off x="4154342" y="4606511"/>
            <a:ext cx="876300" cy="2631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436" y="4343400"/>
            <a:ext cx="457200" cy="904603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5030642" y="5095603"/>
            <a:ext cx="10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 Node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0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 Node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94997" y="5117068"/>
            <a:ext cx="10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 Node</a:t>
            </a:r>
            <a:endParaRPr lang="en-US" dirty="0"/>
          </a:p>
        </p:txBody>
      </p:sp>
      <p:pic>
        <p:nvPicPr>
          <p:cNvPr id="45" name="Picture 4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844" y="4562116"/>
            <a:ext cx="457200" cy="904603"/>
          </a:xfrm>
          <a:prstGeom prst="rect">
            <a:avLst/>
          </a:prstGeom>
          <a:noFill/>
        </p:spPr>
      </p:pic>
      <p:cxnSp>
        <p:nvCxnSpPr>
          <p:cNvPr id="46" name="Straight Arrow Connector 45"/>
          <p:cNvCxnSpPr/>
          <p:nvPr/>
        </p:nvCxnSpPr>
        <p:spPr>
          <a:xfrm flipH="1" flipV="1">
            <a:off x="6474840" y="3995039"/>
            <a:ext cx="151004" cy="5237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66808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Freeform 49"/>
          <p:cNvSpPr/>
          <p:nvPr/>
        </p:nvSpPr>
        <p:spPr>
          <a:xfrm>
            <a:off x="1116941" y="2631514"/>
            <a:ext cx="3427678" cy="1731733"/>
          </a:xfrm>
          <a:custGeom>
            <a:avLst/>
            <a:gdLst>
              <a:gd name="connsiteX0" fmla="*/ 91804 w 3427678"/>
              <a:gd name="connsiteY0" fmla="*/ 0 h 1731733"/>
              <a:gd name="connsiteX1" fmla="*/ 1071040 w 3427678"/>
              <a:gd name="connsiteY1" fmla="*/ 214193 h 1731733"/>
              <a:gd name="connsiteX2" fmla="*/ 2386888 w 3427678"/>
              <a:gd name="connsiteY2" fmla="*/ 244792 h 1731733"/>
              <a:gd name="connsiteX3" fmla="*/ 3427327 w 3427678"/>
              <a:gd name="connsiteY3" fmla="*/ 963868 h 1731733"/>
              <a:gd name="connsiteX4" fmla="*/ 2279784 w 3427678"/>
              <a:gd name="connsiteY4" fmla="*/ 1560548 h 1731733"/>
              <a:gd name="connsiteX5" fmla="*/ 979236 w 3427678"/>
              <a:gd name="connsiteY5" fmla="*/ 1713543 h 1731733"/>
              <a:gd name="connsiteX6" fmla="*/ 0 w 3427678"/>
              <a:gd name="connsiteY6" fmla="*/ 1728843 h 173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7678" h="1731733">
                <a:moveTo>
                  <a:pt x="91804" y="0"/>
                </a:moveTo>
                <a:cubicBezTo>
                  <a:pt x="390165" y="86697"/>
                  <a:pt x="688526" y="173394"/>
                  <a:pt x="1071040" y="214193"/>
                </a:cubicBezTo>
                <a:cubicBezTo>
                  <a:pt x="1453554" y="254992"/>
                  <a:pt x="1994174" y="119846"/>
                  <a:pt x="2386888" y="244792"/>
                </a:cubicBezTo>
                <a:cubicBezTo>
                  <a:pt x="2779602" y="369738"/>
                  <a:pt x="3445178" y="744575"/>
                  <a:pt x="3427327" y="963868"/>
                </a:cubicBezTo>
                <a:cubicBezTo>
                  <a:pt x="3409476" y="1183161"/>
                  <a:pt x="2687799" y="1435602"/>
                  <a:pt x="2279784" y="1560548"/>
                </a:cubicBezTo>
                <a:cubicBezTo>
                  <a:pt x="1871769" y="1685494"/>
                  <a:pt x="1359200" y="1685494"/>
                  <a:pt x="979236" y="1713543"/>
                </a:cubicBezTo>
                <a:cubicBezTo>
                  <a:pt x="599272" y="1741592"/>
                  <a:pt x="0" y="1728843"/>
                  <a:pt x="0" y="1728843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1132242" y="3206881"/>
            <a:ext cx="5691810" cy="1627760"/>
          </a:xfrm>
          <a:custGeom>
            <a:avLst/>
            <a:gdLst>
              <a:gd name="connsiteX0" fmla="*/ 0 w 5691810"/>
              <a:gd name="connsiteY0" fmla="*/ 1627760 h 1627760"/>
              <a:gd name="connsiteX1" fmla="*/ 1269947 w 5691810"/>
              <a:gd name="connsiteY1" fmla="*/ 1337070 h 1627760"/>
              <a:gd name="connsiteX2" fmla="*/ 2402188 w 5691810"/>
              <a:gd name="connsiteY2" fmla="*/ 1153476 h 1627760"/>
              <a:gd name="connsiteX3" fmla="*/ 4421863 w 5691810"/>
              <a:gd name="connsiteY3" fmla="*/ 21313 h 1627760"/>
              <a:gd name="connsiteX4" fmla="*/ 5171591 w 5691810"/>
              <a:gd name="connsiteY4" fmla="*/ 480298 h 1627760"/>
              <a:gd name="connsiteX5" fmla="*/ 5691810 w 5691810"/>
              <a:gd name="connsiteY5" fmla="*/ 1306471 h 16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1810" h="1627760">
                <a:moveTo>
                  <a:pt x="0" y="1627760"/>
                </a:moveTo>
                <a:cubicBezTo>
                  <a:pt x="434791" y="1521938"/>
                  <a:pt x="869582" y="1416117"/>
                  <a:pt x="1269947" y="1337070"/>
                </a:cubicBezTo>
                <a:cubicBezTo>
                  <a:pt x="1670312" y="1258023"/>
                  <a:pt x="1876869" y="1372769"/>
                  <a:pt x="2402188" y="1153476"/>
                </a:cubicBezTo>
                <a:cubicBezTo>
                  <a:pt x="2927507" y="934183"/>
                  <a:pt x="3960296" y="133509"/>
                  <a:pt x="4421863" y="21313"/>
                </a:cubicBezTo>
                <a:cubicBezTo>
                  <a:pt x="4883430" y="-90883"/>
                  <a:pt x="4959933" y="266105"/>
                  <a:pt x="5171591" y="480298"/>
                </a:cubicBezTo>
                <a:cubicBezTo>
                  <a:pt x="5383249" y="694491"/>
                  <a:pt x="5537529" y="1000481"/>
                  <a:pt x="5691810" y="1306471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525520" y="3363751"/>
            <a:ext cx="2946619" cy="1348654"/>
          </a:xfrm>
          <a:custGeom>
            <a:avLst/>
            <a:gdLst>
              <a:gd name="connsiteX0" fmla="*/ 2946619 w 2946619"/>
              <a:gd name="connsiteY0" fmla="*/ 1287296 h 1348654"/>
              <a:gd name="connsiteX1" fmla="*/ 2701810 w 2946619"/>
              <a:gd name="connsiteY1" fmla="*/ 461124 h 1348654"/>
              <a:gd name="connsiteX2" fmla="*/ 2135689 w 2946619"/>
              <a:gd name="connsiteY2" fmla="*/ 17438 h 1348654"/>
              <a:gd name="connsiteX3" fmla="*/ 161916 w 2946619"/>
              <a:gd name="connsiteY3" fmla="*/ 1042504 h 1348654"/>
              <a:gd name="connsiteX4" fmla="*/ 253719 w 2946619"/>
              <a:gd name="connsiteY4" fmla="*/ 1348494 h 1348654"/>
              <a:gd name="connsiteX5" fmla="*/ 1370661 w 2946619"/>
              <a:gd name="connsiteY5" fmla="*/ 1088403 h 134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619" h="1348654">
                <a:moveTo>
                  <a:pt x="2946619" y="1287296"/>
                </a:moveTo>
                <a:cubicBezTo>
                  <a:pt x="2891792" y="980031"/>
                  <a:pt x="2836965" y="672767"/>
                  <a:pt x="2701810" y="461124"/>
                </a:cubicBezTo>
                <a:cubicBezTo>
                  <a:pt x="2566655" y="249481"/>
                  <a:pt x="2559005" y="-79459"/>
                  <a:pt x="2135689" y="17438"/>
                </a:cubicBezTo>
                <a:cubicBezTo>
                  <a:pt x="1712373" y="114335"/>
                  <a:pt x="475578" y="820661"/>
                  <a:pt x="161916" y="1042504"/>
                </a:cubicBezTo>
                <a:cubicBezTo>
                  <a:pt x="-151746" y="1264347"/>
                  <a:pt x="52261" y="1340844"/>
                  <a:pt x="253719" y="1348494"/>
                </a:cubicBezTo>
                <a:cubicBezTo>
                  <a:pt x="455177" y="1356144"/>
                  <a:pt x="1370661" y="1088403"/>
                  <a:pt x="1370661" y="1088403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325025" y="3136397"/>
            <a:ext cx="4600668" cy="1966771"/>
          </a:xfrm>
          <a:custGeom>
            <a:avLst/>
            <a:gdLst>
              <a:gd name="connsiteX0" fmla="*/ 1632358 w 4600668"/>
              <a:gd name="connsiteY0" fmla="*/ 1774742 h 1966771"/>
              <a:gd name="connsiteX1" fmla="*/ 362411 w 4600668"/>
              <a:gd name="connsiteY1" fmla="*/ 1943036 h 1966771"/>
              <a:gd name="connsiteX2" fmla="*/ 148203 w 4600668"/>
              <a:gd name="connsiteY2" fmla="*/ 1315757 h 1966771"/>
              <a:gd name="connsiteX3" fmla="*/ 2366785 w 4600668"/>
              <a:gd name="connsiteY3" fmla="*/ 45899 h 1966771"/>
              <a:gd name="connsiteX4" fmla="*/ 3713235 w 4600668"/>
              <a:gd name="connsiteY4" fmla="*/ 413087 h 1966771"/>
              <a:gd name="connsiteX5" fmla="*/ 4600668 w 4600668"/>
              <a:gd name="connsiteY5" fmla="*/ 0 h 196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668" h="1966771">
                <a:moveTo>
                  <a:pt x="1632358" y="1774742"/>
                </a:moveTo>
                <a:cubicBezTo>
                  <a:pt x="1121064" y="1897137"/>
                  <a:pt x="609770" y="2019533"/>
                  <a:pt x="362411" y="1943036"/>
                </a:cubicBezTo>
                <a:cubicBezTo>
                  <a:pt x="115052" y="1866539"/>
                  <a:pt x="-185859" y="1631947"/>
                  <a:pt x="148203" y="1315757"/>
                </a:cubicBezTo>
                <a:cubicBezTo>
                  <a:pt x="482265" y="999567"/>
                  <a:pt x="1772613" y="196344"/>
                  <a:pt x="2366785" y="45899"/>
                </a:cubicBezTo>
                <a:cubicBezTo>
                  <a:pt x="2960957" y="-104546"/>
                  <a:pt x="3340921" y="420737"/>
                  <a:pt x="3713235" y="413087"/>
                </a:cubicBezTo>
                <a:cubicBezTo>
                  <a:pt x="4085549" y="405437"/>
                  <a:pt x="4600668" y="0"/>
                  <a:pt x="4600668" y="0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1000" y="5486400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7.8.9.1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208948" y="5574268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8.9.1.1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5486400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9.1.1.2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6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43800" y="2209800"/>
            <a:ext cx="129540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packet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715000" y="2209800"/>
            <a:ext cx="914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9.1.1.2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29400" y="2209800"/>
            <a:ext cx="914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5.6.7.8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715000" y="3124200"/>
            <a:ext cx="31242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Encrypted to 9.1.1.2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86200" y="3124200"/>
            <a:ext cx="914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8.9.1.1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800600" y="3124200"/>
            <a:ext cx="914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9.1.1.2</a:t>
            </a:r>
            <a:endParaRPr lang="en-US" dirty="0"/>
          </a:p>
        </p:txBody>
      </p:sp>
      <p:pic>
        <p:nvPicPr>
          <p:cNvPr id="59" name="Picture 58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9702"/>
            <a:ext cx="457200" cy="904603"/>
          </a:xfrm>
          <a:prstGeom prst="rect">
            <a:avLst/>
          </a:prstGeom>
          <a:noFill/>
        </p:spPr>
      </p:pic>
      <p:pic>
        <p:nvPicPr>
          <p:cNvPr id="60" name="Picture 59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5540" y="433885"/>
            <a:ext cx="457200" cy="904603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391742" y="1182469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</a:t>
            </a:r>
          </a:p>
          <a:p>
            <a:r>
              <a:rPr lang="en-US" dirty="0" smtClean="0"/>
              <a:t>1.2.3.4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099011" y="1215873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</a:t>
            </a:r>
          </a:p>
          <a:p>
            <a:r>
              <a:rPr lang="en-US" dirty="0" smtClean="0"/>
              <a:t>5.6.7.8</a:t>
            </a:r>
            <a:endParaRPr lang="en-US" dirty="0"/>
          </a:p>
        </p:txBody>
      </p:sp>
      <p:pic>
        <p:nvPicPr>
          <p:cNvPr id="63" name="Picture 62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9351" y="389702"/>
            <a:ext cx="457200" cy="904603"/>
          </a:xfrm>
          <a:prstGeom prst="rect">
            <a:avLst/>
          </a:prstGeom>
          <a:noFill/>
        </p:spPr>
      </p:pic>
      <p:pic>
        <p:nvPicPr>
          <p:cNvPr id="64" name="Picture 6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27979"/>
            <a:ext cx="457200" cy="904603"/>
          </a:xfrm>
          <a:prstGeom prst="rect">
            <a:avLst/>
          </a:prstGeom>
          <a:noFill/>
        </p:spPr>
      </p:pic>
      <p:pic>
        <p:nvPicPr>
          <p:cNvPr id="65" name="Picture 6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0347" y="427979"/>
            <a:ext cx="457200" cy="904603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2068142" y="1219200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7.8.9.1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354142" y="1219200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8.9.1.1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096000" y="1219200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9.1.1.2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886200" y="4038600"/>
            <a:ext cx="49530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Encrypted to 8.9.1.1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057400" y="4038600"/>
            <a:ext cx="914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8.9.1.1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971800" y="4038600"/>
            <a:ext cx="914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9.1.1.2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057400" y="5029200"/>
            <a:ext cx="6781800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Encrypted to 7.8.9.1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28600" y="5029200"/>
            <a:ext cx="914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7.8.9.1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1143000" y="5029200"/>
            <a:ext cx="914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8.9.1.1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3795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Onion routing: the basic idea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6167735"/>
            <a:ext cx="7162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Tor implements more complex version of this basic idea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60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basic primitives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Symmetric cryptography (shared key  K)</a:t>
            </a:r>
          </a:p>
          <a:p>
            <a:pPr lvl="1"/>
            <a:r>
              <a:rPr lang="en-US" dirty="0" smtClean="0"/>
              <a:t>encryption &amp; decryption using K</a:t>
            </a:r>
          </a:p>
          <a:p>
            <a:pPr lvl="1"/>
            <a:r>
              <a:rPr lang="en-US" dirty="0" smtClean="0"/>
              <a:t>message authentication using K</a:t>
            </a:r>
          </a:p>
          <a:p>
            <a:pPr lvl="1"/>
            <a:r>
              <a:rPr lang="en-US" dirty="0" smtClean="0"/>
              <a:t>pseudorandom functions (PRF)</a:t>
            </a:r>
          </a:p>
          <a:p>
            <a:r>
              <a:rPr lang="en-US" dirty="0" smtClean="0"/>
              <a:t>Public-key cryptography (public key </a:t>
            </a:r>
            <a:r>
              <a:rPr lang="en-US" dirty="0" err="1" smtClean="0"/>
              <a:t>pk</a:t>
            </a:r>
            <a:r>
              <a:rPr lang="en-US" dirty="0" smtClean="0"/>
              <a:t>, secret key 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encrypt with </a:t>
            </a:r>
            <a:r>
              <a:rPr lang="en-US" dirty="0" err="1" smtClean="0"/>
              <a:t>pk</a:t>
            </a:r>
            <a:r>
              <a:rPr lang="en-US" dirty="0" smtClean="0"/>
              <a:t> and decrypt with </a:t>
            </a:r>
            <a:r>
              <a:rPr lang="en-US" dirty="0" err="1" smtClean="0"/>
              <a:t>sk</a:t>
            </a:r>
            <a:endParaRPr lang="en-US" dirty="0" smtClean="0"/>
          </a:p>
          <a:p>
            <a:pPr lvl="1"/>
            <a:r>
              <a:rPr lang="en-US" dirty="0" smtClean="0"/>
              <a:t>digitally sign using </a:t>
            </a:r>
            <a:r>
              <a:rPr lang="en-US" dirty="0" err="1" smtClean="0"/>
              <a:t>sk</a:t>
            </a:r>
            <a:r>
              <a:rPr lang="en-US" dirty="0" smtClean="0"/>
              <a:t> and verify with </a:t>
            </a:r>
            <a:r>
              <a:rPr lang="en-US" dirty="0" err="1" smtClean="0"/>
              <a:t>pk</a:t>
            </a:r>
            <a:endParaRPr lang="en-US" dirty="0" smtClean="0"/>
          </a:p>
          <a:p>
            <a:r>
              <a:rPr lang="en-US" dirty="0" smtClean="0"/>
              <a:t>Hash functions  (no keys)</a:t>
            </a:r>
          </a:p>
          <a:p>
            <a:pPr lvl="1"/>
            <a:r>
              <a:rPr lang="en-US" dirty="0" smtClean="0"/>
              <a:t>used to “compress” messages in a secure way</a:t>
            </a:r>
          </a:p>
        </p:txBody>
      </p:sp>
    </p:spTree>
    <p:extLst>
      <p:ext uri="{BB962C8B-B14F-4D97-AF65-F5344CB8AC3E}">
        <p14:creationId xmlns:p14="http://schemas.microsoft.com/office/powerpoint/2010/main" val="339407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does adversary see?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1951360" y="2077603"/>
            <a:ext cx="1828800" cy="133884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major backbone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5533900" y="2634170"/>
            <a:ext cx="1828800" cy="133884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AT&amp;T network</a:t>
            </a:r>
            <a:endParaRPr lang="en-US" dirty="0"/>
          </a:p>
        </p:txBody>
      </p:sp>
      <p:pic>
        <p:nvPicPr>
          <p:cNvPr id="12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6" y="2988744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57924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84845"/>
            <a:ext cx="457200" cy="904603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 flipV="1">
            <a:off x="4695825" y="3146168"/>
            <a:ext cx="766761" cy="469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1066800" y="2337147"/>
            <a:ext cx="876300" cy="278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6366" y="1884845"/>
            <a:ext cx="457200" cy="90460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963566" y="1808645"/>
            <a:ext cx="180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Interception gear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4426" y="2684682"/>
            <a:ext cx="0" cy="283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2762681"/>
            <a:ext cx="457200" cy="904603"/>
          </a:xfrm>
          <a:prstGeom prst="rect">
            <a:avLst/>
          </a:prstGeom>
          <a:noFill/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7285229" y="3214983"/>
            <a:ext cx="791971" cy="403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35" y="2789448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32645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46398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3765394" y="3104295"/>
            <a:ext cx="425606" cy="199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04" y="3514408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27258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91742" y="2677612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</a:t>
            </a:r>
          </a:p>
          <a:p>
            <a:r>
              <a:rPr lang="en-US" dirty="0" smtClean="0"/>
              <a:t>1.2.3.4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20671" y="3544669"/>
            <a:ext cx="82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</a:t>
            </a:r>
          </a:p>
          <a:p>
            <a:r>
              <a:rPr lang="en-US" dirty="0" smtClean="0"/>
              <a:t>5.6.7.8</a:t>
            </a:r>
            <a:endParaRPr lang="en-US" dirty="0"/>
          </a:p>
        </p:txBody>
      </p:sp>
      <p:sp>
        <p:nvSpPr>
          <p:cNvPr id="31" name="Cloud 30"/>
          <p:cNvSpPr/>
          <p:nvPr/>
        </p:nvSpPr>
        <p:spPr>
          <a:xfrm>
            <a:off x="2057400" y="4071358"/>
            <a:ext cx="1828800" cy="133884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major backbone</a:t>
            </a:r>
            <a:endParaRPr lang="en-US" dirty="0"/>
          </a:p>
        </p:txBody>
      </p:sp>
      <p:pic>
        <p:nvPicPr>
          <p:cNvPr id="32" name="Picture 31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278" y="4191000"/>
            <a:ext cx="457200" cy="904603"/>
          </a:xfrm>
          <a:prstGeom prst="rect">
            <a:avLst/>
          </a:prstGeom>
          <a:noFill/>
        </p:spPr>
      </p:pic>
      <p:pic>
        <p:nvPicPr>
          <p:cNvPr id="33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69" y="4154210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V="1">
            <a:off x="3780160" y="3829255"/>
            <a:ext cx="410840" cy="32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30" y="4291664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1066800" y="4343400"/>
            <a:ext cx="876300" cy="2631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47" y="4758911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 flipV="1">
            <a:off x="4154342" y="4606511"/>
            <a:ext cx="876300" cy="2631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436" y="4343400"/>
            <a:ext cx="457200" cy="904603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5030642" y="5095603"/>
            <a:ext cx="10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 Node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0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 Node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94997" y="5117068"/>
            <a:ext cx="10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 Node</a:t>
            </a:r>
            <a:endParaRPr lang="en-US" dirty="0"/>
          </a:p>
        </p:txBody>
      </p:sp>
      <p:pic>
        <p:nvPicPr>
          <p:cNvPr id="45" name="Picture 4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844" y="4562116"/>
            <a:ext cx="457200" cy="904603"/>
          </a:xfrm>
          <a:prstGeom prst="rect">
            <a:avLst/>
          </a:prstGeom>
          <a:noFill/>
        </p:spPr>
      </p:pic>
      <p:cxnSp>
        <p:nvCxnSpPr>
          <p:cNvPr id="46" name="Straight Arrow Connector 45"/>
          <p:cNvCxnSpPr/>
          <p:nvPr/>
        </p:nvCxnSpPr>
        <p:spPr>
          <a:xfrm flipH="1" flipV="1">
            <a:off x="6474840" y="3995039"/>
            <a:ext cx="151004" cy="5237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66808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Freeform 49"/>
          <p:cNvSpPr/>
          <p:nvPr/>
        </p:nvSpPr>
        <p:spPr>
          <a:xfrm>
            <a:off x="1116941" y="2631514"/>
            <a:ext cx="3427678" cy="1731733"/>
          </a:xfrm>
          <a:custGeom>
            <a:avLst/>
            <a:gdLst>
              <a:gd name="connsiteX0" fmla="*/ 91804 w 3427678"/>
              <a:gd name="connsiteY0" fmla="*/ 0 h 1731733"/>
              <a:gd name="connsiteX1" fmla="*/ 1071040 w 3427678"/>
              <a:gd name="connsiteY1" fmla="*/ 214193 h 1731733"/>
              <a:gd name="connsiteX2" fmla="*/ 2386888 w 3427678"/>
              <a:gd name="connsiteY2" fmla="*/ 244792 h 1731733"/>
              <a:gd name="connsiteX3" fmla="*/ 3427327 w 3427678"/>
              <a:gd name="connsiteY3" fmla="*/ 963868 h 1731733"/>
              <a:gd name="connsiteX4" fmla="*/ 2279784 w 3427678"/>
              <a:gd name="connsiteY4" fmla="*/ 1560548 h 1731733"/>
              <a:gd name="connsiteX5" fmla="*/ 979236 w 3427678"/>
              <a:gd name="connsiteY5" fmla="*/ 1713543 h 1731733"/>
              <a:gd name="connsiteX6" fmla="*/ 0 w 3427678"/>
              <a:gd name="connsiteY6" fmla="*/ 1728843 h 173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7678" h="1731733">
                <a:moveTo>
                  <a:pt x="91804" y="0"/>
                </a:moveTo>
                <a:cubicBezTo>
                  <a:pt x="390165" y="86697"/>
                  <a:pt x="688526" y="173394"/>
                  <a:pt x="1071040" y="214193"/>
                </a:cubicBezTo>
                <a:cubicBezTo>
                  <a:pt x="1453554" y="254992"/>
                  <a:pt x="1994174" y="119846"/>
                  <a:pt x="2386888" y="244792"/>
                </a:cubicBezTo>
                <a:cubicBezTo>
                  <a:pt x="2779602" y="369738"/>
                  <a:pt x="3445178" y="744575"/>
                  <a:pt x="3427327" y="963868"/>
                </a:cubicBezTo>
                <a:cubicBezTo>
                  <a:pt x="3409476" y="1183161"/>
                  <a:pt x="2687799" y="1435602"/>
                  <a:pt x="2279784" y="1560548"/>
                </a:cubicBezTo>
                <a:cubicBezTo>
                  <a:pt x="1871769" y="1685494"/>
                  <a:pt x="1359200" y="1685494"/>
                  <a:pt x="979236" y="1713543"/>
                </a:cubicBezTo>
                <a:cubicBezTo>
                  <a:pt x="599272" y="1741592"/>
                  <a:pt x="0" y="1728843"/>
                  <a:pt x="0" y="1728843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1132242" y="3206881"/>
            <a:ext cx="5691810" cy="1627760"/>
          </a:xfrm>
          <a:custGeom>
            <a:avLst/>
            <a:gdLst>
              <a:gd name="connsiteX0" fmla="*/ 0 w 5691810"/>
              <a:gd name="connsiteY0" fmla="*/ 1627760 h 1627760"/>
              <a:gd name="connsiteX1" fmla="*/ 1269947 w 5691810"/>
              <a:gd name="connsiteY1" fmla="*/ 1337070 h 1627760"/>
              <a:gd name="connsiteX2" fmla="*/ 2402188 w 5691810"/>
              <a:gd name="connsiteY2" fmla="*/ 1153476 h 1627760"/>
              <a:gd name="connsiteX3" fmla="*/ 4421863 w 5691810"/>
              <a:gd name="connsiteY3" fmla="*/ 21313 h 1627760"/>
              <a:gd name="connsiteX4" fmla="*/ 5171591 w 5691810"/>
              <a:gd name="connsiteY4" fmla="*/ 480298 h 1627760"/>
              <a:gd name="connsiteX5" fmla="*/ 5691810 w 5691810"/>
              <a:gd name="connsiteY5" fmla="*/ 1306471 h 16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1810" h="1627760">
                <a:moveTo>
                  <a:pt x="0" y="1627760"/>
                </a:moveTo>
                <a:cubicBezTo>
                  <a:pt x="434791" y="1521938"/>
                  <a:pt x="869582" y="1416117"/>
                  <a:pt x="1269947" y="1337070"/>
                </a:cubicBezTo>
                <a:cubicBezTo>
                  <a:pt x="1670312" y="1258023"/>
                  <a:pt x="1876869" y="1372769"/>
                  <a:pt x="2402188" y="1153476"/>
                </a:cubicBezTo>
                <a:cubicBezTo>
                  <a:pt x="2927507" y="934183"/>
                  <a:pt x="3960296" y="133509"/>
                  <a:pt x="4421863" y="21313"/>
                </a:cubicBezTo>
                <a:cubicBezTo>
                  <a:pt x="4883430" y="-90883"/>
                  <a:pt x="4959933" y="266105"/>
                  <a:pt x="5171591" y="480298"/>
                </a:cubicBezTo>
                <a:cubicBezTo>
                  <a:pt x="5383249" y="694491"/>
                  <a:pt x="5537529" y="1000481"/>
                  <a:pt x="5691810" y="1306471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525520" y="3363751"/>
            <a:ext cx="2946619" cy="1348654"/>
          </a:xfrm>
          <a:custGeom>
            <a:avLst/>
            <a:gdLst>
              <a:gd name="connsiteX0" fmla="*/ 2946619 w 2946619"/>
              <a:gd name="connsiteY0" fmla="*/ 1287296 h 1348654"/>
              <a:gd name="connsiteX1" fmla="*/ 2701810 w 2946619"/>
              <a:gd name="connsiteY1" fmla="*/ 461124 h 1348654"/>
              <a:gd name="connsiteX2" fmla="*/ 2135689 w 2946619"/>
              <a:gd name="connsiteY2" fmla="*/ 17438 h 1348654"/>
              <a:gd name="connsiteX3" fmla="*/ 161916 w 2946619"/>
              <a:gd name="connsiteY3" fmla="*/ 1042504 h 1348654"/>
              <a:gd name="connsiteX4" fmla="*/ 253719 w 2946619"/>
              <a:gd name="connsiteY4" fmla="*/ 1348494 h 1348654"/>
              <a:gd name="connsiteX5" fmla="*/ 1370661 w 2946619"/>
              <a:gd name="connsiteY5" fmla="*/ 1088403 h 134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619" h="1348654">
                <a:moveTo>
                  <a:pt x="2946619" y="1287296"/>
                </a:moveTo>
                <a:cubicBezTo>
                  <a:pt x="2891792" y="980031"/>
                  <a:pt x="2836965" y="672767"/>
                  <a:pt x="2701810" y="461124"/>
                </a:cubicBezTo>
                <a:cubicBezTo>
                  <a:pt x="2566655" y="249481"/>
                  <a:pt x="2559005" y="-79459"/>
                  <a:pt x="2135689" y="17438"/>
                </a:cubicBezTo>
                <a:cubicBezTo>
                  <a:pt x="1712373" y="114335"/>
                  <a:pt x="475578" y="820661"/>
                  <a:pt x="161916" y="1042504"/>
                </a:cubicBezTo>
                <a:cubicBezTo>
                  <a:pt x="-151746" y="1264347"/>
                  <a:pt x="52261" y="1340844"/>
                  <a:pt x="253719" y="1348494"/>
                </a:cubicBezTo>
                <a:cubicBezTo>
                  <a:pt x="455177" y="1356144"/>
                  <a:pt x="1370661" y="1088403"/>
                  <a:pt x="1370661" y="1088403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325025" y="3136397"/>
            <a:ext cx="4600668" cy="1966771"/>
          </a:xfrm>
          <a:custGeom>
            <a:avLst/>
            <a:gdLst>
              <a:gd name="connsiteX0" fmla="*/ 1632358 w 4600668"/>
              <a:gd name="connsiteY0" fmla="*/ 1774742 h 1966771"/>
              <a:gd name="connsiteX1" fmla="*/ 362411 w 4600668"/>
              <a:gd name="connsiteY1" fmla="*/ 1943036 h 1966771"/>
              <a:gd name="connsiteX2" fmla="*/ 148203 w 4600668"/>
              <a:gd name="connsiteY2" fmla="*/ 1315757 h 1966771"/>
              <a:gd name="connsiteX3" fmla="*/ 2366785 w 4600668"/>
              <a:gd name="connsiteY3" fmla="*/ 45899 h 1966771"/>
              <a:gd name="connsiteX4" fmla="*/ 3713235 w 4600668"/>
              <a:gd name="connsiteY4" fmla="*/ 413087 h 1966771"/>
              <a:gd name="connsiteX5" fmla="*/ 4600668 w 4600668"/>
              <a:gd name="connsiteY5" fmla="*/ 0 h 196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668" h="1966771">
                <a:moveTo>
                  <a:pt x="1632358" y="1774742"/>
                </a:moveTo>
                <a:cubicBezTo>
                  <a:pt x="1121064" y="1897137"/>
                  <a:pt x="609770" y="2019533"/>
                  <a:pt x="362411" y="1943036"/>
                </a:cubicBezTo>
                <a:cubicBezTo>
                  <a:pt x="115052" y="1866539"/>
                  <a:pt x="-185859" y="1631947"/>
                  <a:pt x="148203" y="1315757"/>
                </a:cubicBezTo>
                <a:cubicBezTo>
                  <a:pt x="482265" y="999567"/>
                  <a:pt x="1772613" y="196344"/>
                  <a:pt x="2366785" y="45899"/>
                </a:cubicBezTo>
                <a:cubicBezTo>
                  <a:pt x="2960957" y="-104546"/>
                  <a:pt x="3340921" y="420737"/>
                  <a:pt x="3713235" y="413087"/>
                </a:cubicBezTo>
                <a:cubicBezTo>
                  <a:pt x="4085549" y="405437"/>
                  <a:pt x="4600668" y="0"/>
                  <a:pt x="4600668" y="0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1000" y="5486400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7.8.9.1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208948" y="5574268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8.9.1.1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5486400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9.1.1.2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1447800" y="1143000"/>
            <a:ext cx="3886200" cy="1472235"/>
          </a:xfrm>
          <a:prstGeom prst="wedgeRoundRectCallout">
            <a:avLst>
              <a:gd name="adj1" fmla="val 55941"/>
              <a:gd name="adj2" fmla="val 6146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733800" y="1524000"/>
            <a:ext cx="129540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packet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905000" y="1524000"/>
            <a:ext cx="914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9.1.1.2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19400" y="1524000"/>
            <a:ext cx="914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5.6.7.8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09600" y="5302358"/>
            <a:ext cx="7988121" cy="11746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Tor obfuscates who talked to who, need end-to-end encryption (e.g., HTTPS) to protect payload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43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7" grpId="0" animBg="1"/>
      <p:bldP spid="48" grpId="0" animBg="1"/>
      <p:bldP spid="51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96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1805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9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48399"/>
              </p:ext>
            </p:extLst>
          </p:nvPr>
        </p:nvGraphicFramePr>
        <p:xfrm>
          <a:off x="381000" y="152400"/>
          <a:ext cx="8305800" cy="647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799590"/>
                <a:gridCol w="1522730"/>
              </a:tblGrid>
              <a:tr h="6485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Primitive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cases / examples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Security goals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r>
                        <a:rPr lang="en-US" sz="1600" baseline="0" dirty="0" smtClean="0"/>
                        <a:t> schemes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schemes</a:t>
                      </a:r>
                      <a:endParaRPr lang="en-US" sz="1600" dirty="0"/>
                    </a:p>
                  </a:txBody>
                  <a:tcPr/>
                </a:tc>
              </a:tr>
              <a:tr h="65757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Block ciphers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Building</a:t>
                      </a:r>
                      <a:r>
                        <a:rPr lang="en-US" sz="1600" baseline="0" dirty="0" smtClean="0"/>
                        <a:t> block for symmetric encryption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Indistinguishable from random permutation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AES, 3DES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DES, Skipjack</a:t>
                      </a:r>
                    </a:p>
                  </a:txBody>
                  <a:tcPr/>
                </a:tc>
              </a:tr>
              <a:tr h="65757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Pseudorandom Functions (PRFs) / Message authentication</a:t>
                      </a:r>
                      <a:r>
                        <a:rPr lang="en-US" sz="1600" b="1" baseline="0" dirty="0" smtClean="0"/>
                        <a:t> codes (MACs)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Authenticating</a:t>
                      </a:r>
                      <a:r>
                        <a:rPr lang="en-US" sz="1600" baseline="0" dirty="0" smtClean="0"/>
                        <a:t> data with shared secret key, key derivation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Indistinguishable from random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HMAC w/ good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 hash function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OMAC, CMAC, PMAC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CBC-MAC without prefix-free encoding</a:t>
                      </a:r>
                    </a:p>
                  </a:txBody>
                  <a:tcPr/>
                </a:tc>
              </a:tr>
              <a:tr h="65757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Symmetric encryption (length-extending, authenticated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encryption)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</a:t>
                      </a:r>
                      <a:r>
                        <a:rPr lang="en-US" sz="1600" baseline="0" dirty="0" smtClean="0"/>
                        <a:t> mechanism for encrypting data; </a:t>
                      </a:r>
                      <a:r>
                        <a:rPr lang="en-US" sz="1600" dirty="0" smtClean="0"/>
                        <a:t>TLS</a:t>
                      </a:r>
                      <a:r>
                        <a:rPr lang="en-US" sz="1600" baseline="0" dirty="0" smtClean="0"/>
                        <a:t> record layer, encrypting data at rest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Message</a:t>
                      </a:r>
                      <a:r>
                        <a:rPr lang="en-US" sz="1600" baseline="0" dirty="0" smtClean="0"/>
                        <a:t> confidentiality and associated data + </a:t>
                      </a:r>
                      <a:r>
                        <a:rPr lang="en-US" sz="1600" baseline="0" dirty="0" err="1" smtClean="0"/>
                        <a:t>ciphertext</a:t>
                      </a:r>
                      <a:r>
                        <a:rPr lang="en-US" sz="1600" baseline="0" dirty="0" smtClean="0"/>
                        <a:t> authenticity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Encrypt-then-MAC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GCM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OCB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Encryption only modes: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CTR mode, CBC mode, ECB mode, RC4</a:t>
                      </a:r>
                    </a:p>
                  </a:txBody>
                  <a:tcPr/>
                </a:tc>
              </a:tr>
              <a:tr h="65757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Hash functions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derivation, PW hashing,</a:t>
                      </a:r>
                    </a:p>
                    <a:p>
                      <a:r>
                        <a:rPr lang="en-US" sz="1600" dirty="0" smtClean="0"/>
                        <a:t>digital</a:t>
                      </a:r>
                      <a:r>
                        <a:rPr lang="en-US" sz="1600" baseline="0" dirty="0" smtClean="0"/>
                        <a:t> signatures, HMAC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Behave like a public random function</a:t>
                      </a:r>
                      <a:r>
                        <a:rPr lang="en-US" sz="1600" baseline="0" dirty="0" smtClean="0"/>
                        <a:t> (implies </a:t>
                      </a:r>
                      <a:r>
                        <a:rPr lang="en-US" sz="1600" baseline="0" dirty="0" err="1" smtClean="0"/>
                        <a:t>coll</a:t>
                      </a:r>
                      <a:r>
                        <a:rPr lang="en-US" sz="1600" baseline="0" dirty="0" smtClean="0"/>
                        <a:t> resist, one-</a:t>
                      </a:r>
                      <a:r>
                        <a:rPr lang="en-US" sz="1600" baseline="0" dirty="0" err="1" smtClean="0"/>
                        <a:t>wayness</a:t>
                      </a:r>
                      <a:r>
                        <a:rPr lang="en-US" sz="1600" baseline="0" dirty="0" smtClean="0"/>
                        <a:t>, etc.)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SHA-256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SHA-3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MD4,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MD5, SHA-1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5757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Password-based</a:t>
                      </a:r>
                      <a:r>
                        <a:rPr lang="en-US" sz="1600" b="1" baseline="0" dirty="0" smtClean="0"/>
                        <a:t> key derivation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Password</a:t>
                      </a:r>
                      <a:r>
                        <a:rPr lang="en-US" sz="1600" baseline="0" dirty="0" smtClean="0"/>
                        <a:t> hashing</a:t>
                      </a:r>
                      <a:r>
                        <a:rPr lang="en-US" sz="1600" dirty="0" smtClean="0"/>
                        <a:t>, PW-based</a:t>
                      </a:r>
                      <a:r>
                        <a:rPr lang="en-US" sz="1600" baseline="0" dirty="0" smtClean="0"/>
                        <a:t> encryption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No shortcut attacks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PBKDF2,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008000"/>
                          </a:solidFill>
                        </a:rPr>
                        <a:t>scrypt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, </a:t>
                      </a:r>
                      <a:r>
                        <a:rPr lang="en-US" sz="1600" baseline="0" dirty="0" err="1" smtClean="0">
                          <a:solidFill>
                            <a:srgbClr val="008000"/>
                          </a:solidFill>
                        </a:rPr>
                        <a:t>bcrypt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, argon2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Plain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hash function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57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47990"/>
              </p:ext>
            </p:extLst>
          </p:nvPr>
        </p:nvGraphicFramePr>
        <p:xfrm>
          <a:off x="381000" y="685800"/>
          <a:ext cx="8305800" cy="525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799590"/>
                <a:gridCol w="1522730"/>
              </a:tblGrid>
              <a:tr h="6485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Primitive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cases / examples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Security goals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r>
                        <a:rPr lang="en-US" sz="1600" baseline="0" dirty="0" smtClean="0"/>
                        <a:t> schemes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schemes</a:t>
                      </a:r>
                      <a:endParaRPr lang="en-US" sz="1600" dirty="0"/>
                    </a:p>
                  </a:txBody>
                  <a:tcPr/>
                </a:tc>
              </a:tr>
              <a:tr h="65757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RSA PKE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Encrypt</a:t>
                      </a:r>
                      <a:r>
                        <a:rPr lang="en-US" sz="1600" baseline="0" dirty="0" smtClean="0"/>
                        <a:t> symmetric 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partial info on messages leaked to active attacker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RSA-OAEP w/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2048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 bit moduli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RSA-PKCS#1 v1.5, “raw” RSA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&lt; 2048 bit N</a:t>
                      </a:r>
                    </a:p>
                  </a:txBody>
                  <a:tcPr/>
                </a:tc>
              </a:tr>
              <a:tr h="65757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ECC PKE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Encrypt</a:t>
                      </a:r>
                      <a:r>
                        <a:rPr lang="en-US" sz="1600" baseline="0" dirty="0" smtClean="0"/>
                        <a:t> symmetric 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partial info on messages leaked to active attacker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El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Gamal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by itself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57572">
                <a:tc>
                  <a:txBody>
                    <a:bodyPr/>
                    <a:lstStyle/>
                    <a:p>
                      <a:r>
                        <a:rPr lang="en-US" sz="1600" b="1" baseline="0" dirty="0" smtClean="0"/>
                        <a:t>Hybrid encryption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Encrypt data efficiently</a:t>
                      </a:r>
                      <a:r>
                        <a:rPr lang="en-US" sz="1600" baseline="0" dirty="0" smtClean="0"/>
                        <a:t> using recipient public 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partial information on</a:t>
                      </a:r>
                      <a:r>
                        <a:rPr lang="en-US" sz="1600" baseline="0" dirty="0" smtClean="0"/>
                        <a:t> messages leaked; attacker can’t maul </a:t>
                      </a:r>
                      <a:r>
                        <a:rPr lang="en-US" sz="1600" baseline="0" dirty="0" err="1" smtClean="0"/>
                        <a:t>ciphertext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ECIES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RSA-OAEP w/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one-time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 Encrypt-then-MAC scheme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Raw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RSA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kem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, bad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sym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encryption (e.g., CBC mode)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5757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Digital signatures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Authenticated</a:t>
                      </a:r>
                      <a:r>
                        <a:rPr lang="en-US" sz="1600" baseline="0" dirty="0" smtClean="0"/>
                        <a:t> key exchange, c</a:t>
                      </a:r>
                      <a:r>
                        <a:rPr lang="en-US" sz="1600" dirty="0" smtClean="0"/>
                        <a:t>ode</a:t>
                      </a:r>
                      <a:r>
                        <a:rPr lang="en-US" sz="1600" baseline="0" dirty="0" smtClean="0"/>
                        <a:t> signing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Unforgeability</a:t>
                      </a:r>
                      <a:r>
                        <a:rPr lang="en-US" sz="1600" baseline="0" dirty="0" smtClean="0"/>
                        <a:t> under chosen message attacks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ECDSA, RSA PSS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RSA-PKCS#1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v1.5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57572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Diffie</a:t>
                      </a:r>
                      <a:r>
                        <a:rPr lang="en-US" sz="1600" b="1" dirty="0" smtClean="0"/>
                        <a:t>-Hellman key exchange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Establishing secure channel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Attacker can’t recover derived session</a:t>
                      </a:r>
                      <a:r>
                        <a:rPr lang="en-US" sz="1600" baseline="0" dirty="0" smtClean="0"/>
                        <a:t> 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ECC DH,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Finite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</a:rPr>
                        <a:t> field DH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&lt;&lt; 256 bit ECC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groups, &lt;&lt; 2048 bit FF groups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22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Cryptographic backdoors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debate over whether average citizens should have access to strong crypto</a:t>
            </a:r>
          </a:p>
          <a:p>
            <a:pPr lvl="1"/>
            <a:r>
              <a:rPr lang="en-US" dirty="0" smtClean="0"/>
              <a:t>“Crypto wars” of 1990s: export restrictions that treat crypto software as munitions</a:t>
            </a:r>
          </a:p>
          <a:p>
            <a:endParaRPr lang="en-US" dirty="0" smtClean="0"/>
          </a:p>
          <a:p>
            <a:r>
              <a:rPr lang="en-US" dirty="0" smtClean="0"/>
              <a:t>Overt and surreptitious backdoors seen as backup plan by governments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8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Overt backdoors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Clipper chip	</a:t>
            </a:r>
          </a:p>
          <a:p>
            <a:pPr lvl="1"/>
            <a:r>
              <a:rPr lang="en-US" dirty="0" smtClean="0"/>
              <a:t>NSA hardware for encrypting telecommunications</a:t>
            </a:r>
          </a:p>
          <a:p>
            <a:pPr lvl="1"/>
            <a:r>
              <a:rPr lang="en-US" dirty="0" smtClean="0"/>
              <a:t>Each chip had secret key, this was given to (escrowed with) NSA at manufacture time</a:t>
            </a:r>
          </a:p>
          <a:p>
            <a:r>
              <a:rPr lang="en-US" dirty="0" smtClean="0"/>
              <a:t>Significant backlash</a:t>
            </a:r>
          </a:p>
          <a:p>
            <a:r>
              <a:rPr lang="en-US" dirty="0" smtClean="0"/>
              <a:t>“The </a:t>
            </a:r>
            <a:r>
              <a:rPr lang="en-US" dirty="0"/>
              <a:t>Risks of Key Recovery, Key Escrow, and Trusted Third-Party </a:t>
            </a:r>
            <a:r>
              <a:rPr lang="en-US" dirty="0" smtClean="0"/>
              <a:t>Encryption” by Abelson et 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27" y="2006600"/>
            <a:ext cx="2399685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4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Overt backdoors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US" dirty="0"/>
              <a:t>Export controls </a:t>
            </a:r>
            <a:r>
              <a:rPr lang="en-US" dirty="0" smtClean="0"/>
              <a:t>required </a:t>
            </a:r>
            <a:r>
              <a:rPr lang="en-US" dirty="0"/>
              <a:t>only </a:t>
            </a:r>
            <a:r>
              <a:rPr lang="en-US" dirty="0" smtClean="0"/>
              <a:t> 40</a:t>
            </a:r>
            <a:r>
              <a:rPr lang="en-US" dirty="0"/>
              <a:t>-bit </a:t>
            </a:r>
            <a:r>
              <a:rPr lang="en-US" dirty="0" smtClean="0"/>
              <a:t>keys for </a:t>
            </a:r>
            <a:r>
              <a:rPr lang="en-US" dirty="0"/>
              <a:t>international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Lotus Notes “Differential </a:t>
            </a:r>
            <a:r>
              <a:rPr lang="en-US" dirty="0" err="1" smtClean="0"/>
              <a:t>Workfactor</a:t>
            </a:r>
            <a:r>
              <a:rPr lang="en-US" dirty="0" smtClean="0"/>
              <a:t> Cryptography”	</a:t>
            </a:r>
          </a:p>
          <a:p>
            <a:pPr lvl="1"/>
            <a:r>
              <a:rPr lang="en-US" dirty="0" smtClean="0"/>
              <a:t>64 bit symmetric key K</a:t>
            </a:r>
          </a:p>
          <a:p>
            <a:pPr lvl="1"/>
            <a:r>
              <a:rPr lang="en-US" dirty="0" smtClean="0"/>
              <a:t>C1 = RSA-</a:t>
            </a:r>
            <a:r>
              <a:rPr lang="en-US" dirty="0" err="1" smtClean="0"/>
              <a:t>Enc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NSA</a:t>
            </a:r>
            <a:r>
              <a:rPr lang="en-US" baseline="-25000" dirty="0" smtClean="0"/>
              <a:t> </a:t>
            </a:r>
            <a:r>
              <a:rPr lang="en-US" dirty="0" smtClean="0"/>
              <a:t>,  top24(K) )</a:t>
            </a:r>
          </a:p>
          <a:p>
            <a:pPr lvl="1"/>
            <a:r>
              <a:rPr lang="en-US" dirty="0" smtClean="0"/>
              <a:t>C2 = </a:t>
            </a:r>
            <a:r>
              <a:rPr lang="en-US" dirty="0" err="1" smtClean="0"/>
              <a:t>Enc</a:t>
            </a:r>
            <a:r>
              <a:rPr lang="en-US" dirty="0" smtClean="0"/>
              <a:t>(K, data)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0400"/>
            <a:ext cx="3623733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4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Surreptitious backdoors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391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Secretly weaken / sabotage cryptographic systems</a:t>
            </a:r>
          </a:p>
          <a:p>
            <a:r>
              <a:rPr lang="en-US" dirty="0" smtClean="0"/>
              <a:t>Usually done to dovetail with interception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225157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1219</Words>
  <Application>Microsoft Macintosh PowerPoint</Application>
  <PresentationFormat>On-screen Show (4:3)</PresentationFormat>
  <Paragraphs>274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Today in Cryptography (5830)</vt:lpstr>
      <vt:lpstr>Some basic primitives</vt:lpstr>
      <vt:lpstr>TLS handshake for RSA transport</vt:lpstr>
      <vt:lpstr>PowerPoint Presentation</vt:lpstr>
      <vt:lpstr>PowerPoint Presentation</vt:lpstr>
      <vt:lpstr>Cryptographic backdoors</vt:lpstr>
      <vt:lpstr>Overt backdoors</vt:lpstr>
      <vt:lpstr>Overt backdoors</vt:lpstr>
      <vt:lpstr>Surreptitious backdoors</vt:lpstr>
      <vt:lpstr>AT&amp;T Wiretap case</vt:lpstr>
      <vt:lpstr>Preventing intercept</vt:lpstr>
      <vt:lpstr>End-run around HTTPS</vt:lpstr>
      <vt:lpstr>Sabotaging TLS</vt:lpstr>
      <vt:lpstr>TLS handshake for RSA transport</vt:lpstr>
      <vt:lpstr>Preventing intercept</vt:lpstr>
      <vt:lpstr>Hiding “metadata” such as connectivity is even harder</vt:lpstr>
      <vt:lpstr>Anonymization systems</vt:lpstr>
      <vt:lpstr>Tor (The Onion Router)</vt:lpstr>
      <vt:lpstr>PowerPoint Presentation</vt:lpstr>
      <vt:lpstr>What does adversary see?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182</cp:revision>
  <dcterms:created xsi:type="dcterms:W3CDTF">2016-03-24T16:05:21Z</dcterms:created>
  <dcterms:modified xsi:type="dcterms:W3CDTF">2016-05-03T17:55:46Z</dcterms:modified>
</cp:coreProperties>
</file>