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9" r:id="rId2"/>
    <p:sldId id="280" r:id="rId3"/>
    <p:sldId id="267" r:id="rId4"/>
    <p:sldId id="273" r:id="rId5"/>
    <p:sldId id="268" r:id="rId6"/>
    <p:sldId id="270" r:id="rId7"/>
    <p:sldId id="271" r:id="rId8"/>
    <p:sldId id="272" r:id="rId9"/>
    <p:sldId id="277" r:id="rId10"/>
    <p:sldId id="278" r:id="rId11"/>
    <p:sldId id="274" r:id="rId12"/>
    <p:sldId id="275" r:id="rId13"/>
    <p:sldId id="261" r:id="rId14"/>
    <p:sldId id="263" r:id="rId15"/>
    <p:sldId id="264" r:id="rId16"/>
    <p:sldId id="265" r:id="rId17"/>
    <p:sldId id="276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FDF25-9646-8A40-97CC-28019B68DB7A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D2BAF-E8F6-6B4A-BD10-B0898CBA0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 pioneering leaders for the digital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4663D-466D-B44B-A2B5-E801573F2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0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5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9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3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0D80D-A241-C14B-9413-598C81AE091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7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wmf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wmf"/><Relationship Id="rId8" Type="http://schemas.openxmlformats.org/officeDocument/2006/relationships/image" Target="../media/image10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wmf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9.wm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Today in Cryptography (5830)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5694" y="2438400"/>
            <a:ext cx="53130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Random number generators</a:t>
            </a:r>
          </a:p>
          <a:p>
            <a:r>
              <a:rPr lang="en-US" sz="2800" dirty="0" smtClean="0"/>
              <a:t>Pseudorandom number generators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0553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Intel RNG system</a:t>
            </a:r>
            <a:endParaRPr lang="en-US" b="1" dirty="0"/>
          </a:p>
        </p:txBody>
      </p:sp>
      <p:sp>
        <p:nvSpPr>
          <p:cNvPr id="4" name="Trapezoid 3"/>
          <p:cNvSpPr/>
          <p:nvPr/>
        </p:nvSpPr>
        <p:spPr>
          <a:xfrm rot="5400000">
            <a:off x="4229100" y="2514600"/>
            <a:ext cx="1371600" cy="6858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rot="16200000">
            <a:off x="6134100" y="2514601"/>
            <a:ext cx="914400" cy="685800"/>
          </a:xfrm>
          <a:prstGeom prst="trapezoid">
            <a:avLst>
              <a:gd name="adj" fmla="val 41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3581400"/>
            <a:ext cx="158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AES-CBC based</a:t>
            </a:r>
          </a:p>
          <a:p>
            <a:r>
              <a:rPr lang="en-US" dirty="0" smtClean="0"/>
              <a:t>extractor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0820" y="3581400"/>
            <a:ext cx="133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AES-CTR</a:t>
            </a:r>
          </a:p>
          <a:p>
            <a:r>
              <a:rPr lang="en-US" dirty="0" smtClean="0"/>
              <a:t>based PRNG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362200"/>
            <a:ext cx="213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High entropy bits from hardware entropy source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406431" y="2257336"/>
            <a:ext cx="427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</a:t>
            </a:r>
          </a:p>
          <a:p>
            <a:r>
              <a:rPr lang="en-US" dirty="0" smtClean="0"/>
              <a:t>b2</a:t>
            </a:r>
          </a:p>
          <a:p>
            <a:r>
              <a:rPr lang="en-US" dirty="0" smtClean="0"/>
              <a:t>b3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2667000" y="2333536"/>
            <a:ext cx="609600" cy="10479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3962400" y="2333536"/>
            <a:ext cx="609600" cy="10479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86400" y="2626668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57800" y="2857500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12481" y="2857500"/>
            <a:ext cx="4359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91400" y="2626668"/>
            <a:ext cx="135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R1, R2, …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934200" y="28575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90994" y="1752600"/>
            <a:ext cx="2043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Seed (256 bits)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endCxn id="12" idx="0"/>
          </p:cNvCxnSpPr>
          <p:nvPr/>
        </p:nvCxnSpPr>
        <p:spPr>
          <a:xfrm flipH="1">
            <a:off x="5649441" y="2257336"/>
            <a:ext cx="16304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82079" y="4038600"/>
            <a:ext cx="2142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Health tests</a:t>
            </a:r>
          </a:p>
          <a:p>
            <a:r>
              <a:rPr lang="en-US" sz="2400" dirty="0" smtClean="0"/>
              <a:t>(heuristics to see if entropy is close to 0.5)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9" idx="2"/>
            <a:endCxn id="19" idx="0"/>
          </p:cNvCxnSpPr>
          <p:nvPr/>
        </p:nvCxnSpPr>
        <p:spPr>
          <a:xfrm>
            <a:off x="3620041" y="3457665"/>
            <a:ext cx="33199" cy="580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97735" y="3377863"/>
            <a:ext cx="1674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64-bit values, one per RDRAND call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05400" y="4800600"/>
            <a:ext cx="2040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fail tests,</a:t>
            </a:r>
          </a:p>
          <a:p>
            <a:r>
              <a:rPr lang="en-US" sz="2400" dirty="0" smtClean="0"/>
              <a:t>outputs 0 if so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981200" y="1371600"/>
            <a:ext cx="325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512 bits collected per go</a:t>
            </a:r>
            <a:endParaRPr lang="en-US" sz="2400" dirty="0"/>
          </a:p>
        </p:txBody>
      </p:sp>
      <p:cxnSp>
        <p:nvCxnSpPr>
          <p:cNvPr id="25" name="Elbow Connector 24"/>
          <p:cNvCxnSpPr>
            <a:endCxn id="5" idx="1"/>
          </p:cNvCxnSpPr>
          <p:nvPr/>
        </p:nvCxnSpPr>
        <p:spPr>
          <a:xfrm rot="10800000" flipV="1">
            <a:off x="6591300" y="2857501"/>
            <a:ext cx="554292" cy="316594"/>
          </a:xfrm>
          <a:prstGeom prst="bentConnector4">
            <a:avLst>
              <a:gd name="adj1" fmla="val 8758"/>
              <a:gd name="adj2" fmla="val 1805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8800" y="6183868"/>
            <a:ext cx="5583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Good </a:t>
            </a:r>
            <a:r>
              <a:rPr lang="en-US" sz="2000" dirty="0" err="1" smtClean="0"/>
              <a:t>writeup</a:t>
            </a:r>
            <a:r>
              <a:rPr lang="en-US" sz="2000" dirty="0" smtClean="0"/>
              <a:t>:   http</a:t>
            </a:r>
            <a:r>
              <a:rPr lang="en-US" sz="2000" dirty="0"/>
              <a:t>://</a:t>
            </a:r>
            <a:r>
              <a:rPr lang="en-US" sz="2000" dirty="0" err="1"/>
              <a:t>eprint.iacr.org</a:t>
            </a:r>
            <a:r>
              <a:rPr lang="en-US" sz="2000" dirty="0"/>
              <a:t>/2014/504.pdf</a:t>
            </a:r>
          </a:p>
        </p:txBody>
      </p:sp>
    </p:spTree>
    <p:extLst>
      <p:ext uri="{BB962C8B-B14F-4D97-AF65-F5344CB8AC3E}">
        <p14:creationId xmlns:p14="http://schemas.microsoft.com/office/powerpoint/2010/main" val="29134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AES CTR mode as PRG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372065" y="45720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124665" y="45720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01065" y="45720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43400" y="3424535"/>
            <a:ext cx="340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6432" y="3429000"/>
            <a:ext cx="340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87432" y="3424535"/>
            <a:ext cx="340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0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80000" y="40322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325618" y="53104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011409" y="53104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2582409" y="53104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39489" y="5405735"/>
            <a:ext cx="507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dirty="0" smtClean="0">
                <a:solidFill>
                  <a:srgbClr val="00B050"/>
                </a:solidFill>
              </a:rPr>
              <a:t>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25280" y="5405735"/>
            <a:ext cx="507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R</a:t>
            </a:r>
            <a:r>
              <a:rPr lang="en-US" sz="2400" dirty="0" smtClean="0">
                <a:solidFill>
                  <a:srgbClr val="00B050"/>
                </a:solidFill>
              </a:rPr>
              <a:t>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6280" y="5405735"/>
            <a:ext cx="507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R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91325" y="4025882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09000" y="40322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1570" y="1905000"/>
            <a:ext cx="341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AES-CTR(S) -&gt; R1, R2, R3…</a:t>
            </a:r>
            <a:endParaRPr lang="en-US" sz="2400" dirty="0"/>
          </a:p>
        </p:txBody>
      </p:sp>
      <p:sp>
        <p:nvSpPr>
          <p:cNvPr id="26" name="Trapezoid 25"/>
          <p:cNvSpPr/>
          <p:nvPr/>
        </p:nvSpPr>
        <p:spPr>
          <a:xfrm rot="16200000">
            <a:off x="6134100" y="1981201"/>
            <a:ext cx="914400" cy="685800"/>
          </a:xfrm>
          <a:prstGeom prst="trapezoid">
            <a:avLst>
              <a:gd name="adj" fmla="val 41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0" y="2093268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812481" y="2324100"/>
            <a:ext cx="4359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91400" y="2093268"/>
            <a:ext cx="135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R1, R2, …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934200" y="23241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90994" y="1219200"/>
            <a:ext cx="2043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Seed (128 bits)</a:t>
            </a:r>
            <a:endParaRPr lang="en-US" sz="2400" dirty="0"/>
          </a:p>
        </p:txBody>
      </p:sp>
      <p:cxnSp>
        <p:nvCxnSpPr>
          <p:cNvPr id="32" name="Straight Arrow Connector 31"/>
          <p:cNvCxnSpPr>
            <a:endCxn id="27" idx="0"/>
          </p:cNvCxnSpPr>
          <p:nvPr/>
        </p:nvCxnSpPr>
        <p:spPr>
          <a:xfrm flipH="1">
            <a:off x="5649441" y="1723936"/>
            <a:ext cx="16304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5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AES CTR mode in Intel RNG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372065" y="4271665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124665" y="4271665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01065" y="4271665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058331" y="3124200"/>
            <a:ext cx="885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IV + 1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44122" y="3128665"/>
            <a:ext cx="885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IV + 2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7188" y="3124200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IV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80000" y="3731906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325618" y="5010150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011409" y="5010150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2582409" y="5010150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39489" y="5105400"/>
            <a:ext cx="507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dirty="0" smtClean="0">
                <a:solidFill>
                  <a:srgbClr val="00B050"/>
                </a:solidFill>
              </a:rPr>
              <a:t>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25280" y="5105400"/>
            <a:ext cx="507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R</a:t>
            </a:r>
            <a:r>
              <a:rPr lang="en-US" sz="2400" dirty="0" smtClean="0">
                <a:solidFill>
                  <a:srgbClr val="00B050"/>
                </a:solidFill>
              </a:rPr>
              <a:t>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6280" y="5105400"/>
            <a:ext cx="507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R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91325" y="3725547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09000" y="3731906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1570" y="1905000"/>
            <a:ext cx="3682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AES-CTR(K,IV,S) -&gt; R1, K’, IV’</a:t>
            </a:r>
            <a:endParaRPr lang="en-US" sz="2400" dirty="0"/>
          </a:p>
        </p:txBody>
      </p:sp>
      <p:sp>
        <p:nvSpPr>
          <p:cNvPr id="26" name="Trapezoid 25"/>
          <p:cNvSpPr/>
          <p:nvPr/>
        </p:nvSpPr>
        <p:spPr>
          <a:xfrm rot="16200000">
            <a:off x="6134100" y="1981201"/>
            <a:ext cx="914400" cy="685800"/>
          </a:xfrm>
          <a:prstGeom prst="trapezoid">
            <a:avLst>
              <a:gd name="adj" fmla="val 41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0" y="2093268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812481" y="2324100"/>
            <a:ext cx="4359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91400" y="2093268"/>
            <a:ext cx="50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934200" y="23241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90994" y="1219200"/>
            <a:ext cx="2043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Seed (256 bits)</a:t>
            </a:r>
            <a:endParaRPr lang="en-US" sz="2400" dirty="0"/>
          </a:p>
        </p:txBody>
      </p:sp>
      <p:cxnSp>
        <p:nvCxnSpPr>
          <p:cNvPr id="32" name="Straight Arrow Connector 31"/>
          <p:cNvCxnSpPr>
            <a:endCxn id="27" idx="0"/>
          </p:cNvCxnSpPr>
          <p:nvPr/>
        </p:nvCxnSpPr>
        <p:spPr>
          <a:xfrm flipH="1">
            <a:off x="5649441" y="1723936"/>
            <a:ext cx="16304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1000" y="2447132"/>
            <a:ext cx="3686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 = S1 || S2   (128 bits each)</a:t>
            </a:r>
            <a:endParaRPr lang="en-US" sz="2400" dirty="0"/>
          </a:p>
        </p:txBody>
      </p:sp>
      <p:cxnSp>
        <p:nvCxnSpPr>
          <p:cNvPr id="37" name="Elbow Connector 36"/>
          <p:cNvCxnSpPr/>
          <p:nvPr/>
        </p:nvCxnSpPr>
        <p:spPr>
          <a:xfrm rot="10800000" flipV="1">
            <a:off x="6591300" y="2350406"/>
            <a:ext cx="554292" cy="316594"/>
          </a:xfrm>
          <a:prstGeom prst="bentConnector4">
            <a:avLst>
              <a:gd name="adj1" fmla="val 8758"/>
              <a:gd name="adj2" fmla="val 1805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37743" y="5663257"/>
            <a:ext cx="482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S1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481460" y="5643265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0"/>
          <p:cNvSpPr>
            <a:spLocks noChangeArrowheads="1"/>
          </p:cNvSpPr>
          <p:nvPr/>
        </p:nvSpPr>
        <p:spPr bwMode="auto">
          <a:xfrm flipV="1">
            <a:off x="4378325" y="5795665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 flipV="1">
            <a:off x="4378325" y="5894090"/>
            <a:ext cx="508340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528327" y="5663257"/>
            <a:ext cx="482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S2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72044" y="5643265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30"/>
          <p:cNvSpPr>
            <a:spLocks noChangeArrowheads="1"/>
          </p:cNvSpPr>
          <p:nvPr/>
        </p:nvSpPr>
        <p:spPr bwMode="auto">
          <a:xfrm flipV="1">
            <a:off x="6068909" y="5795665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31"/>
          <p:cNvSpPr>
            <a:spLocks noChangeShapeType="1"/>
          </p:cNvSpPr>
          <p:nvPr/>
        </p:nvSpPr>
        <p:spPr bwMode="auto">
          <a:xfrm flipV="1">
            <a:off x="6068909" y="5894090"/>
            <a:ext cx="508340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67200" y="6213643"/>
            <a:ext cx="460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K’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5963100" y="6172200"/>
            <a:ext cx="568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IV’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01489" y="5794109"/>
            <a:ext cx="2126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R1 output to caller </a:t>
            </a:r>
          </a:p>
          <a:p>
            <a:r>
              <a:rPr lang="en-US" sz="2000" dirty="0" smtClean="0"/>
              <a:t>of instruction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317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101024"/>
            <a:ext cx="39735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Linux /</a:t>
            </a:r>
            <a:r>
              <a:rPr lang="en-US" sz="3200" b="1" dirty="0" err="1" smtClean="0"/>
              <a:t>dev</a:t>
            </a:r>
            <a:r>
              <a:rPr lang="en-US" sz="3200" b="1" dirty="0" smtClean="0"/>
              <a:t>/(u)random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68" name="Picture 67" descr="l-rng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47825"/>
            <a:ext cx="8477250" cy="39147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9" name="TextBox 68"/>
          <p:cNvSpPr txBox="1"/>
          <p:nvPr/>
        </p:nvSpPr>
        <p:spPr>
          <a:xfrm>
            <a:off x="2133600" y="1219200"/>
            <a:ext cx="489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Diagram from [</a:t>
            </a:r>
            <a:r>
              <a:rPr lang="en-US" dirty="0" err="1" smtClean="0"/>
              <a:t>Gutterman</a:t>
            </a:r>
            <a:r>
              <a:rPr lang="en-US" dirty="0" smtClean="0"/>
              <a:t>, </a:t>
            </a:r>
            <a:r>
              <a:rPr lang="en-US" dirty="0" err="1" smtClean="0"/>
              <a:t>Pinkas</a:t>
            </a:r>
            <a:r>
              <a:rPr lang="en-US" dirty="0" smtClean="0"/>
              <a:t>, </a:t>
            </a:r>
            <a:r>
              <a:rPr lang="en-US" dirty="0" err="1" smtClean="0"/>
              <a:t>Reinman</a:t>
            </a:r>
            <a:r>
              <a:rPr lang="en-US" dirty="0" smtClean="0"/>
              <a:t> 2006]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28600" y="838200"/>
            <a:ext cx="7274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Linux random number generator (2500 lines of undocumented code)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2400" y="5760422"/>
            <a:ext cx="6141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Applications like TLS take </a:t>
            </a:r>
            <a:r>
              <a:rPr lang="en-US" sz="2000" smtClean="0">
                <a:solidFill>
                  <a:srgbClr val="00B0F0"/>
                </a:solidFill>
              </a:rPr>
              <a:t>randomness</a:t>
            </a:r>
            <a:r>
              <a:rPr lang="en-US" sz="2000" smtClean="0"/>
              <a:t> from /dev/random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52400" y="6305490"/>
            <a:ext cx="670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They then maintain an internal pool of </a:t>
            </a:r>
            <a:r>
              <a:rPr lang="en-US" sz="2000" smtClean="0">
                <a:solidFill>
                  <a:srgbClr val="00B0F0"/>
                </a:solidFill>
              </a:rPr>
              <a:t>random bits</a:t>
            </a:r>
          </a:p>
        </p:txBody>
      </p:sp>
    </p:spTree>
    <p:extLst>
      <p:ext uri="{BB962C8B-B14F-4D97-AF65-F5344CB8AC3E}">
        <p14:creationId xmlns:p14="http://schemas.microsoft.com/office/powerpoint/2010/main" val="273645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95300" y="1219200"/>
            <a:ext cx="8077200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“</a:t>
            </a:r>
            <a:r>
              <a:rPr lang="en-US" b="1" smtClean="0"/>
              <a:t>Protect </a:t>
            </a:r>
            <a:r>
              <a:rPr lang="en-US" b="1"/>
              <a:t>Against Adware and Spyware:</a:t>
            </a:r>
            <a:r>
              <a:rPr lang="en-US"/>
              <a:t> Users protect their PCs against adware, spyware and other malware while browsing the Internet with Firefox in a virtual machine</a:t>
            </a:r>
            <a:r>
              <a:rPr lang="en-US" smtClean="0"/>
              <a:t>.”</a:t>
            </a:r>
          </a:p>
          <a:p>
            <a:r>
              <a:rPr lang="en-US" smtClean="0">
                <a:solidFill>
                  <a:srgbClr val="00B0F0"/>
                </a:solidFill>
              </a:rPr>
              <a:t>[http://www.vmware.com/company/news/releases/player.html]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9900" y="1905000"/>
            <a:ext cx="17352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ounded Rectangle 34"/>
          <p:cNvSpPr/>
          <p:nvPr/>
        </p:nvSpPr>
        <p:spPr>
          <a:xfrm>
            <a:off x="2514600" y="2933701"/>
            <a:ext cx="1371600" cy="1219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514600" y="2933700"/>
            <a:ext cx="1371600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3009900"/>
            <a:ext cx="1038149" cy="985228"/>
          </a:xfrm>
          <a:prstGeom prst="rect">
            <a:avLst/>
          </a:prstGeom>
          <a:noFill/>
        </p:spPr>
      </p:pic>
      <p:sp>
        <p:nvSpPr>
          <p:cNvPr id="39" name="Rounded Rectangle 38"/>
          <p:cNvSpPr/>
          <p:nvPr/>
        </p:nvSpPr>
        <p:spPr>
          <a:xfrm>
            <a:off x="838200" y="3619500"/>
            <a:ext cx="6096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3467" y="3695700"/>
            <a:ext cx="458133" cy="4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3009900"/>
            <a:ext cx="1066800" cy="108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2" name="Straight Arrow Connector 41"/>
          <p:cNvCxnSpPr/>
          <p:nvPr/>
        </p:nvCxnSpPr>
        <p:spPr>
          <a:xfrm>
            <a:off x="3657600" y="3390900"/>
            <a:ext cx="3352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86200" y="2933700"/>
            <a:ext cx="310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http://www.freesoftware.com/</a:t>
            </a:r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rot="10800000">
            <a:off x="3657600" y="3848100"/>
            <a:ext cx="3352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00600" y="3478768"/>
            <a:ext cx="164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browser exploit</a:t>
            </a:r>
            <a:endParaRPr lang="en-US"/>
          </a:p>
        </p:txBody>
      </p:sp>
      <p:pic>
        <p:nvPicPr>
          <p:cNvPr id="46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35925" y="2933700"/>
            <a:ext cx="1108075" cy="1006848"/>
          </a:xfrm>
          <a:prstGeom prst="rect">
            <a:avLst/>
          </a:prstGeom>
          <a:noFill/>
        </p:spPr>
      </p:pic>
      <p:sp>
        <p:nvSpPr>
          <p:cNvPr id="47" name="Left Arrow 46"/>
          <p:cNvSpPr/>
          <p:nvPr/>
        </p:nvSpPr>
        <p:spPr>
          <a:xfrm rot="9946796">
            <a:off x="1625434" y="3777672"/>
            <a:ext cx="675093" cy="3048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445753" y="4381500"/>
            <a:ext cx="646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Virtual machine compromised, but not host OS</a:t>
            </a:r>
            <a:endParaRPr lang="en-US"/>
          </a:p>
        </p:txBody>
      </p:sp>
      <p:pic>
        <p:nvPicPr>
          <p:cNvPr id="49" name="Picture 4" descr="C:\Documents and Settings\rist\Local Settings\Temporary Internet Files\Content.IE5\RRKU6J6Q\MCj04352420000[1]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022137" y="2857500"/>
            <a:ext cx="978863" cy="1936750"/>
          </a:xfrm>
          <a:prstGeom prst="rect">
            <a:avLst/>
          </a:prstGeom>
          <a:noFill/>
        </p:spPr>
      </p:pic>
      <p:sp>
        <p:nvSpPr>
          <p:cNvPr id="50" name="Left Arrow 49"/>
          <p:cNvSpPr/>
          <p:nvPr/>
        </p:nvSpPr>
        <p:spPr>
          <a:xfrm rot="13261441">
            <a:off x="1669965" y="4413234"/>
            <a:ext cx="675093" cy="3048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514600" y="4914900"/>
            <a:ext cx="1371600" cy="1219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4991099"/>
            <a:ext cx="1066800" cy="108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TextBox 52"/>
          <p:cNvSpPr txBox="1"/>
          <p:nvPr/>
        </p:nvSpPr>
        <p:spPr>
          <a:xfrm>
            <a:off x="4114800" y="5259169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Resetting to snapshot removes malware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28600" y="4171771"/>
            <a:ext cx="12811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Clean </a:t>
            </a:r>
          </a:p>
          <a:p>
            <a:r>
              <a:rPr lang="en-US" smtClean="0"/>
              <a:t>snapshot </a:t>
            </a:r>
          </a:p>
          <a:p>
            <a:r>
              <a:rPr lang="en-US" smtClean="0"/>
              <a:t>of VM with </a:t>
            </a:r>
          </a:p>
          <a:p>
            <a:r>
              <a:rPr lang="en-US" smtClean="0"/>
              <a:t>browser </a:t>
            </a:r>
          </a:p>
          <a:p>
            <a:r>
              <a:rPr lang="en-US" smtClean="0"/>
              <a:t>running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90527" y="381000"/>
            <a:ext cx="491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Virtual machines and secure browsing</a:t>
            </a:r>
            <a:endParaRPr lang="en-US" sz="2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897034"/>
      </p:ext>
    </p:extLst>
  </p:cSld>
  <p:clrMapOvr>
    <a:masterClrMapping/>
  </p:clrMapOvr>
  <p:transition xmlns:p14="http://schemas.microsoft.com/office/powerpoint/2010/main" advTm="594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9" grpId="0" animBg="1"/>
      <p:bldP spid="43" grpId="0"/>
      <p:bldP spid="45" grpId="0"/>
      <p:bldP spid="47" grpId="0" animBg="1"/>
      <p:bldP spid="48" grpId="0"/>
      <p:bldP spid="50" grpId="0" animBg="1"/>
      <p:bldP spid="51" grpId="0" animBg="1"/>
      <p:bldP spid="53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4" descr="C:\Documents and Settings\rist\Local Settings\Temporary Internet Files\Content.IE5\RRKU6J6Q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743200"/>
            <a:ext cx="978863" cy="1936750"/>
          </a:xfrm>
          <a:prstGeom prst="rect">
            <a:avLst/>
          </a:prstGeom>
          <a:noFill/>
        </p:spPr>
      </p:pic>
      <p:sp>
        <p:nvSpPr>
          <p:cNvPr id="46" name="Rounded Rectangle 45"/>
          <p:cNvSpPr/>
          <p:nvPr/>
        </p:nvSpPr>
        <p:spPr>
          <a:xfrm>
            <a:off x="1828800" y="838201"/>
            <a:ext cx="1371600" cy="1219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6200" y="133290"/>
            <a:ext cx="5527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Virtual machine resets lead to RNG failures</a:t>
            </a:r>
            <a:endParaRPr lang="en-US" sz="2400"/>
          </a:p>
        </p:txBody>
      </p:sp>
      <p:pic>
        <p:nvPicPr>
          <p:cNvPr id="48" name="Picture 4" descr="C:\Documents and Settings\rist\Local Settings\Temporary Internet Files\Content.IE5\RRKU6J6Q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2137" y="685800"/>
            <a:ext cx="978863" cy="1936750"/>
          </a:xfrm>
          <a:prstGeom prst="rect">
            <a:avLst/>
          </a:prstGeom>
          <a:noFill/>
        </p:spPr>
      </p:pic>
      <p:pic>
        <p:nvPicPr>
          <p:cNvPr id="49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524000"/>
            <a:ext cx="1038149" cy="985228"/>
          </a:xfrm>
          <a:prstGeom prst="rect">
            <a:avLst/>
          </a:prstGeom>
          <a:noFill/>
        </p:spPr>
      </p:pic>
      <p:sp>
        <p:nvSpPr>
          <p:cNvPr id="50" name="Rounded Rectangle 49"/>
          <p:cNvSpPr/>
          <p:nvPr/>
        </p:nvSpPr>
        <p:spPr>
          <a:xfrm>
            <a:off x="152400" y="2133600"/>
            <a:ext cx="6096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7667" y="2209800"/>
            <a:ext cx="458133" cy="4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914400"/>
            <a:ext cx="1066800" cy="108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3" name="Straight Arrow Connector 52"/>
          <p:cNvCxnSpPr/>
          <p:nvPr/>
        </p:nvCxnSpPr>
        <p:spPr>
          <a:xfrm>
            <a:off x="2971800" y="1295400"/>
            <a:ext cx="3810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52800" y="838200"/>
            <a:ext cx="273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https://www.mybank.com/</a:t>
            </a:r>
            <a:endParaRPr lang="en-US"/>
          </a:p>
        </p:txBody>
      </p:sp>
      <p:sp>
        <p:nvSpPr>
          <p:cNvPr id="55" name="Left Arrow 54"/>
          <p:cNvSpPr/>
          <p:nvPr/>
        </p:nvSpPr>
        <p:spPr>
          <a:xfrm rot="9946796">
            <a:off x="941493" y="1992775"/>
            <a:ext cx="675093" cy="3048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1828800" y="2713039"/>
            <a:ext cx="1371600" cy="1219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2789238"/>
            <a:ext cx="1066800" cy="108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TextBox 57"/>
          <p:cNvSpPr txBox="1"/>
          <p:nvPr/>
        </p:nvSpPr>
        <p:spPr>
          <a:xfrm>
            <a:off x="3429000" y="2713038"/>
            <a:ext cx="306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https://www.randomsite.com/</a:t>
            </a:r>
            <a:endParaRPr lang="en-US"/>
          </a:p>
        </p:txBody>
      </p:sp>
      <p:sp>
        <p:nvSpPr>
          <p:cNvPr id="59" name="Left Arrow 58"/>
          <p:cNvSpPr/>
          <p:nvPr/>
        </p:nvSpPr>
        <p:spPr>
          <a:xfrm rot="12186961">
            <a:off x="946790" y="2575132"/>
            <a:ext cx="675093" cy="3048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657600" y="15240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657600" y="1751012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657600" y="19812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657600" y="3406558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657600" y="363357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657600" y="3863758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181600" y="1447800"/>
            <a:ext cx="1427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TLS session </a:t>
            </a:r>
          </a:p>
          <a:p>
            <a:r>
              <a:rPr lang="en-US" smtClean="0"/>
              <a:t>key transport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257800" y="3330358"/>
            <a:ext cx="1427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TLS session </a:t>
            </a:r>
          </a:p>
          <a:p>
            <a:r>
              <a:rPr lang="en-US" smtClean="0"/>
              <a:t>key transport</a:t>
            </a:r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971800" y="3170238"/>
            <a:ext cx="3810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676400" y="2438400"/>
            <a:ext cx="6705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Documents and Settings\rist\Local Settings\Temporary Internet Files\Content.IE5\QB8JK7EN\MCj0433903000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4600" y="1524000"/>
            <a:ext cx="476250" cy="476250"/>
          </a:xfrm>
          <a:prstGeom prst="rect">
            <a:avLst/>
          </a:prstGeom>
          <a:noFill/>
        </p:spPr>
      </p:pic>
      <p:pic>
        <p:nvPicPr>
          <p:cNvPr id="71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01000" y="3048000"/>
            <a:ext cx="1108075" cy="1006848"/>
          </a:xfrm>
          <a:prstGeom prst="rect">
            <a:avLst/>
          </a:prstGeom>
          <a:noFill/>
        </p:spPr>
      </p:pic>
      <p:pic>
        <p:nvPicPr>
          <p:cNvPr id="72" name="Picture 2" descr="C:\Documents and Settings\rist\Local Settings\Temporary Internet Files\Content.IE5\QB8JK7EN\MCj0433903000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4600" y="3429000"/>
            <a:ext cx="476250" cy="476250"/>
          </a:xfrm>
          <a:prstGeom prst="rect">
            <a:avLst/>
          </a:prstGeom>
          <a:noFill/>
        </p:spPr>
      </p:pic>
      <p:pic>
        <p:nvPicPr>
          <p:cNvPr id="73" name="Picture 2" descr="C:\Documents and Settings\rist\Local Settings\Temporary Internet Files\Content.IE5\QB8JK7EN\MCj0433903000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72400" y="1600200"/>
            <a:ext cx="476250" cy="476250"/>
          </a:xfrm>
          <a:prstGeom prst="rect">
            <a:avLst/>
          </a:prstGeom>
          <a:noFill/>
        </p:spPr>
      </p:pic>
      <p:pic>
        <p:nvPicPr>
          <p:cNvPr id="74" name="Picture 2" descr="C:\Documents and Settings\rist\Local Settings\Temporary Internet Files\Content.IE5\QB8JK7EN\MCj0433903000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8600" y="3638550"/>
            <a:ext cx="476250" cy="476250"/>
          </a:xfrm>
          <a:prstGeom prst="rect">
            <a:avLst/>
          </a:prstGeom>
          <a:noFill/>
        </p:spPr>
      </p:pic>
      <p:sp>
        <p:nvSpPr>
          <p:cNvPr id="75" name="TextBox 74"/>
          <p:cNvSpPr txBox="1"/>
          <p:nvPr/>
        </p:nvSpPr>
        <p:spPr>
          <a:xfrm>
            <a:off x="228600" y="4648200"/>
            <a:ext cx="3827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Older</a:t>
            </a:r>
            <a:r>
              <a:rPr lang="en-US" sz="2000" dirty="0" smtClean="0"/>
              <a:t> </a:t>
            </a:r>
            <a:r>
              <a:rPr lang="en-US" sz="2000" dirty="0" smtClean="0"/>
              <a:t>versions of </a:t>
            </a:r>
            <a:r>
              <a:rPr lang="en-US" sz="2000" dirty="0" smtClean="0">
                <a:solidFill>
                  <a:srgbClr val="0070C0"/>
                </a:solidFill>
              </a:rPr>
              <a:t>Firefox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70C0"/>
                </a:solidFill>
              </a:rPr>
              <a:t>Chrome</a:t>
            </a:r>
            <a:endParaRPr lang="en-US" sz="2000" dirty="0" smtClean="0"/>
          </a:p>
          <a:p>
            <a:r>
              <a:rPr lang="en-US" sz="2000" dirty="0" smtClean="0"/>
              <a:t>allow session compromise attacks </a:t>
            </a:r>
          </a:p>
        </p:txBody>
      </p:sp>
      <p:sp>
        <p:nvSpPr>
          <p:cNvPr id="39" name="Rectangular Callout 38"/>
          <p:cNvSpPr/>
          <p:nvPr/>
        </p:nvSpPr>
        <p:spPr>
          <a:xfrm>
            <a:off x="381000" y="3124200"/>
            <a:ext cx="1600200" cy="1371600"/>
          </a:xfrm>
          <a:prstGeom prst="wedgeRectCallout">
            <a:avLst>
              <a:gd name="adj1" fmla="val -45501"/>
              <a:gd name="adj2" fmla="val -954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smtClean="0"/>
              <a:t>To-be-used randomness captured in snapshot!</a:t>
            </a:r>
            <a:endParaRPr lang="en-US" sz="2000"/>
          </a:p>
        </p:txBody>
      </p:sp>
      <p:sp>
        <p:nvSpPr>
          <p:cNvPr id="38" name="TextBox 37"/>
          <p:cNvSpPr txBox="1"/>
          <p:nvPr/>
        </p:nvSpPr>
        <p:spPr>
          <a:xfrm>
            <a:off x="6945488" y="87868"/>
            <a:ext cx="212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[R., Yilek – NDSS ‘10]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953000" y="4740414"/>
            <a:ext cx="373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Apache </a:t>
            </a:r>
            <a:r>
              <a:rPr lang="en-US" sz="2000" dirty="0" err="1" smtClean="0">
                <a:solidFill>
                  <a:srgbClr val="0070C0"/>
                </a:solidFill>
              </a:rPr>
              <a:t>mod_ssl</a:t>
            </a:r>
            <a:r>
              <a:rPr lang="en-US" sz="2000" dirty="0" smtClean="0">
                <a:solidFill>
                  <a:srgbClr val="0070C0"/>
                </a:solidFill>
              </a:rPr>
              <a:t> TLS server</a:t>
            </a:r>
            <a:r>
              <a:rPr lang="en-US" sz="2000" dirty="0" smtClean="0"/>
              <a:t>: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server’s secret DSA key can be stolen!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791653"/>
      </p:ext>
    </p:extLst>
  </p:cSld>
  <p:clrMapOvr>
    <a:masterClrMapping/>
  </p:clrMapOvr>
  <p:transition xmlns:p14="http://schemas.microsoft.com/office/powerpoint/2010/main" advTm="1156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 animBg="1"/>
      <p:bldP spid="58" grpId="0"/>
      <p:bldP spid="59" grpId="0" animBg="1"/>
      <p:bldP spid="66" grpId="0"/>
      <p:bldP spid="67" grpId="0"/>
      <p:bldP spid="75" grpId="0"/>
      <p:bldP spid="39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rist\Local Settings\Temporary Internet Files\Content.IE5\RRKU6J6Q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1138" y="87868"/>
            <a:ext cx="764356" cy="1512332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76200"/>
            <a:ext cx="1066800" cy="108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2590800" y="457200"/>
            <a:ext cx="3810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71800" y="0"/>
            <a:ext cx="273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https://www.mybank.com/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76600" y="6858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76600" y="912812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76600" y="11430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00600" y="609600"/>
            <a:ext cx="1427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TLS session </a:t>
            </a:r>
          </a:p>
          <a:p>
            <a:r>
              <a:rPr lang="en-US" smtClean="0"/>
              <a:t>key transport</a:t>
            </a:r>
            <a:endParaRPr lang="en-US"/>
          </a:p>
        </p:txBody>
      </p:sp>
      <p:pic>
        <p:nvPicPr>
          <p:cNvPr id="12" name="Picture 2" descr="C:\Documents and Settings\rist\Local Settings\Temporary Internet Files\Content.IE5\QB8JK7EN\MCj0433903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717550"/>
            <a:ext cx="476250" cy="4762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6200" y="1600200"/>
            <a:ext cx="27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 logical timeline of events</a:t>
            </a:r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152400" y="2667000"/>
            <a:ext cx="2057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08912" y="2667688"/>
            <a:ext cx="621264" cy="10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Line Callout 2 68"/>
          <p:cNvSpPr/>
          <p:nvPr/>
        </p:nvSpPr>
        <p:spPr>
          <a:xfrm>
            <a:off x="76200" y="3657600"/>
            <a:ext cx="1600200" cy="762000"/>
          </a:xfrm>
          <a:prstGeom prst="borderCallout2">
            <a:avLst>
              <a:gd name="adj1" fmla="val -10819"/>
              <a:gd name="adj2" fmla="val 39013"/>
              <a:gd name="adj3" fmla="val -33585"/>
              <a:gd name="adj4" fmla="val 39932"/>
              <a:gd name="adj5" fmla="val -76044"/>
              <a:gd name="adj6" fmla="val 5098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User launches</a:t>
            </a:r>
          </a:p>
          <a:p>
            <a:r>
              <a:rPr lang="en-US" smtClean="0"/>
              <a:t>browser in VM</a:t>
            </a:r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rot="5400000">
            <a:off x="837512" y="2667688"/>
            <a:ext cx="621264" cy="10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Line Callout 2 70"/>
          <p:cNvSpPr/>
          <p:nvPr/>
        </p:nvSpPr>
        <p:spPr>
          <a:xfrm>
            <a:off x="228600" y="4800600"/>
            <a:ext cx="2057400" cy="1447800"/>
          </a:xfrm>
          <a:prstGeom prst="borderCallout2">
            <a:avLst>
              <a:gd name="adj1" fmla="val -3849"/>
              <a:gd name="adj2" fmla="val 76141"/>
              <a:gd name="adj3" fmla="val -86794"/>
              <a:gd name="adj4" fmla="val 73728"/>
              <a:gd name="adj5" fmla="val -118708"/>
              <a:gd name="adj6" fmla="val 4895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Randomness gathered by browser random number generator (RNG)</a:t>
            </a:r>
            <a:endParaRPr lang="en-US"/>
          </a:p>
        </p:txBody>
      </p:sp>
      <p:sp>
        <p:nvSpPr>
          <p:cNvPr id="72" name="Line Callout 2 71"/>
          <p:cNvSpPr/>
          <p:nvPr/>
        </p:nvSpPr>
        <p:spPr>
          <a:xfrm>
            <a:off x="1981200" y="3429000"/>
            <a:ext cx="1524000" cy="762000"/>
          </a:xfrm>
          <a:prstGeom prst="borderCallout2">
            <a:avLst>
              <a:gd name="adj1" fmla="val -1211"/>
              <a:gd name="adj2" fmla="val 33539"/>
              <a:gd name="adj3" fmla="val -24781"/>
              <a:gd name="adj4" fmla="val 16596"/>
              <a:gd name="adj5" fmla="val -50085"/>
              <a:gd name="adj6" fmla="val 1629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User snapshots VM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2209800" y="2667000"/>
            <a:ext cx="54864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1904312" y="2667688"/>
            <a:ext cx="621264" cy="10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1944097" y="2667688"/>
            <a:ext cx="621264" cy="102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981200" y="4191000"/>
            <a:ext cx="1524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Snapshot later run.</a:t>
            </a:r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rot="5400000">
            <a:off x="5333312" y="2667688"/>
            <a:ext cx="621264" cy="102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0" name="Line Callout 2 79"/>
          <p:cNvSpPr/>
          <p:nvPr/>
        </p:nvSpPr>
        <p:spPr>
          <a:xfrm>
            <a:off x="4572000" y="4419600"/>
            <a:ext cx="1524000" cy="838200"/>
          </a:xfrm>
          <a:prstGeom prst="borderCallout2">
            <a:avLst>
              <a:gd name="adj1" fmla="val -8068"/>
              <a:gd name="adj2" fmla="val 66110"/>
              <a:gd name="adj3" fmla="val -63431"/>
              <a:gd name="adj4" fmla="val 70311"/>
              <a:gd name="adj5" fmla="val -163332"/>
              <a:gd name="adj6" fmla="val 7001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Randomness used by TLS</a:t>
            </a:r>
          </a:p>
          <a:p>
            <a:r>
              <a:rPr lang="en-US" smtClean="0"/>
              <a:t>key transport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400800" y="3962400"/>
            <a:ext cx="2590800" cy="266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2" descr="C:\Documents and Settings\rist\Local Settings\Temporary Internet Files\Content.IE5\6PGBGX41\MCBS00005_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01000" y="2971800"/>
            <a:ext cx="473075" cy="538676"/>
          </a:xfrm>
          <a:prstGeom prst="rect">
            <a:avLst/>
          </a:prstGeom>
          <a:noFill/>
        </p:spPr>
      </p:pic>
      <p:pic>
        <p:nvPicPr>
          <p:cNvPr id="83" name="Picture 2" descr="C:\Documents and Settings\rist\Local Settings\Temporary Internet Files\Content.IE5\QB8JK7EN\MCj0433903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0690" y="4126468"/>
            <a:ext cx="476250" cy="476250"/>
          </a:xfrm>
          <a:prstGeom prst="rect">
            <a:avLst/>
          </a:prstGeom>
          <a:noFill/>
        </p:spPr>
      </p:pic>
      <p:cxnSp>
        <p:nvCxnSpPr>
          <p:cNvPr id="84" name="Straight Arrow Connector 83"/>
          <p:cNvCxnSpPr/>
          <p:nvPr/>
        </p:nvCxnSpPr>
        <p:spPr>
          <a:xfrm rot="5400000">
            <a:off x="8039100" y="3848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629400" y="4964668"/>
            <a:ext cx="64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N,e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7725890" y="4888468"/>
            <a:ext cx="1066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RSA PKCS#1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85" idx="3"/>
            <a:endCxn id="86" idx="1"/>
          </p:cNvCxnSpPr>
          <p:nvPr/>
        </p:nvCxnSpPr>
        <p:spPr>
          <a:xfrm>
            <a:off x="7275505" y="5149334"/>
            <a:ext cx="450385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2"/>
            <a:endCxn id="86" idx="0"/>
          </p:cNvCxnSpPr>
          <p:nvPr/>
        </p:nvCxnSpPr>
        <p:spPr>
          <a:xfrm rot="5400000">
            <a:off x="8121178" y="4740831"/>
            <a:ext cx="28575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>
            <a:off x="8121178" y="5579032"/>
            <a:ext cx="285751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145294" y="5802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400800" y="3962400"/>
            <a:ext cx="1059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TLS key </a:t>
            </a:r>
          </a:p>
          <a:p>
            <a:r>
              <a:rPr lang="en-US" dirty="0" smtClean="0"/>
              <a:t>transport</a:t>
            </a:r>
          </a:p>
          <a:p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94" name="Picture 2" descr="C:\Documents and Settings\rist\Local Settings\Temporary Internet Files\Content.IE5\6PGBGX41\MCBS00005_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1981200"/>
            <a:ext cx="473075" cy="538676"/>
          </a:xfrm>
          <a:prstGeom prst="rect">
            <a:avLst/>
          </a:prstGeom>
          <a:noFill/>
        </p:spPr>
      </p:pic>
      <p:sp>
        <p:nvSpPr>
          <p:cNvPr id="96" name="TextBox 95"/>
          <p:cNvSpPr txBox="1"/>
          <p:nvPr/>
        </p:nvSpPr>
        <p:spPr>
          <a:xfrm>
            <a:off x="6781800" y="6172200"/>
            <a:ext cx="170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 sent to server</a:t>
            </a:r>
            <a:endParaRPr lang="en-US" dirty="0"/>
          </a:p>
        </p:txBody>
      </p:sp>
      <p:sp>
        <p:nvSpPr>
          <p:cNvPr id="97" name="Line Callout 2 96"/>
          <p:cNvSpPr/>
          <p:nvPr/>
        </p:nvSpPr>
        <p:spPr>
          <a:xfrm>
            <a:off x="3657600" y="3429000"/>
            <a:ext cx="1524000" cy="838200"/>
          </a:xfrm>
          <a:prstGeom prst="borderCallout2">
            <a:avLst>
              <a:gd name="adj1" fmla="val -1834"/>
              <a:gd name="adj2" fmla="val 95253"/>
              <a:gd name="adj3" fmla="val -19794"/>
              <a:gd name="adj4" fmla="val 102882"/>
              <a:gd name="adj5" fmla="val -44890"/>
              <a:gd name="adj6" fmla="val 10715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User requests</a:t>
            </a:r>
          </a:p>
          <a:p>
            <a:r>
              <a:rPr lang="en-US" smtClean="0"/>
              <a:t>https page</a:t>
            </a:r>
          </a:p>
        </p:txBody>
      </p:sp>
      <p:cxnSp>
        <p:nvCxnSpPr>
          <p:cNvPr id="98" name="Straight Connector 97"/>
          <p:cNvCxnSpPr/>
          <p:nvPr/>
        </p:nvCxnSpPr>
        <p:spPr>
          <a:xfrm rot="5400000">
            <a:off x="5018224" y="2667688"/>
            <a:ext cx="621264" cy="102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667000" y="5791200"/>
            <a:ext cx="32766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 second run from snapshot</a:t>
            </a:r>
          </a:p>
          <a:p>
            <a:pPr algn="ctr"/>
            <a:r>
              <a:rPr lang="en-US" smtClean="0"/>
              <a:t>leads to same secret key being</a:t>
            </a:r>
          </a:p>
          <a:p>
            <a:pPr algn="ctr"/>
            <a:r>
              <a:rPr lang="en-US" smtClean="0"/>
              <a:t>sent to (different) server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8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9" grpId="0" animBg="1"/>
      <p:bldP spid="80" grpId="0" animBg="1"/>
      <p:bldP spid="81" grpId="0" animBg="1"/>
      <p:bldP spid="85" grpId="0"/>
      <p:bldP spid="86" grpId="0" animBg="1"/>
      <p:bldP spid="90" grpId="0"/>
      <p:bldP spid="91" grpId="0"/>
      <p:bldP spid="96" grpId="0"/>
      <p:bldP spid="97" grpId="0" animBg="1"/>
      <p:bldP spid="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Windows and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showed that Linux /</a:t>
            </a:r>
            <a:r>
              <a:rPr lang="en-US" dirty="0" err="1" smtClean="0"/>
              <a:t>dev</a:t>
            </a:r>
            <a:r>
              <a:rPr lang="en-US" dirty="0" smtClean="0"/>
              <a:t>/(u)random and Windows system RNG are also vulnerable to resets</a:t>
            </a:r>
          </a:p>
          <a:p>
            <a:r>
              <a:rPr lang="en-US" dirty="0" smtClean="0"/>
              <a:t>Changes have been made to Windows to fix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105400"/>
            <a:ext cx="742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pages.cs.wisc.edu</a:t>
            </a:r>
            <a:r>
              <a:rPr lang="en-US" sz="2400" dirty="0"/>
              <a:t>/~ace/papers/not-so-</a:t>
            </a:r>
            <a:r>
              <a:rPr lang="en-US" sz="2400" dirty="0" err="1"/>
              <a:t>random.pdf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527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RNGs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Rule of thumb: more entropy is better</a:t>
            </a:r>
          </a:p>
          <a:p>
            <a:r>
              <a:rPr lang="en-US" dirty="0" smtClean="0"/>
              <a:t>In consuming applications:</a:t>
            </a:r>
          </a:p>
          <a:p>
            <a:pPr lvl="1"/>
            <a:r>
              <a:rPr lang="en-US" dirty="0" smtClean="0"/>
              <a:t>Call cryptographically strong RNG such as 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urandom</a:t>
            </a:r>
            <a:r>
              <a:rPr lang="en-US" dirty="0" smtClean="0"/>
              <a:t> or Intel RDRAND</a:t>
            </a:r>
          </a:p>
          <a:p>
            <a:pPr lvl="1"/>
            <a:r>
              <a:rPr lang="en-US" dirty="0" smtClean="0"/>
              <a:t>Mix in local entropy if you have any</a:t>
            </a:r>
          </a:p>
          <a:p>
            <a:pPr lvl="1"/>
            <a:r>
              <a:rPr lang="en-US" dirty="0" smtClean="0"/>
              <a:t>Hash it all together with cryptographic hash function to derive randomness to use</a:t>
            </a:r>
          </a:p>
          <a:p>
            <a:pPr lvl="1"/>
            <a:r>
              <a:rPr lang="en-US" dirty="0" smtClean="0"/>
              <a:t>Minimize time between collection and use</a:t>
            </a:r>
          </a:p>
          <a:p>
            <a:r>
              <a:rPr lang="en-US" dirty="0" smtClean="0"/>
              <a:t>If efficiency is problem, use your own PRG seeded with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6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Winding down semester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Presentations next Thursday</a:t>
            </a:r>
          </a:p>
          <a:p>
            <a:r>
              <a:rPr lang="en-US" dirty="0" smtClean="0"/>
              <a:t>Final exam will be take home to be completed individually.</a:t>
            </a:r>
          </a:p>
          <a:p>
            <a:pPr lvl="1"/>
            <a:r>
              <a:rPr lang="en-US" dirty="0" smtClean="0"/>
              <a:t>Given out Thursday</a:t>
            </a:r>
          </a:p>
          <a:p>
            <a:pPr lvl="1"/>
            <a:r>
              <a:rPr lang="en-US" dirty="0" smtClean="0"/>
              <a:t>Due at end of finals (May 24)</a:t>
            </a:r>
          </a:p>
        </p:txBody>
      </p:sp>
    </p:spTree>
    <p:extLst>
      <p:ext uri="{BB962C8B-B14F-4D97-AF65-F5344CB8AC3E}">
        <p14:creationId xmlns:p14="http://schemas.microsoft.com/office/powerpoint/2010/main" val="231090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TLS handshake for</a:t>
            </a:r>
            <a:br>
              <a:rPr lang="en-US" dirty="0" smtClean="0"/>
            </a:br>
            <a:r>
              <a:rPr lang="en-US" dirty="0" smtClean="0"/>
              <a:t>RSA transport</a:t>
            </a:r>
            <a:endParaRPr lang="en-US" dirty="0"/>
          </a:p>
        </p:txBody>
      </p:sp>
      <p:pic>
        <p:nvPicPr>
          <p:cNvPr id="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947" y="228600"/>
            <a:ext cx="533400" cy="1055370"/>
          </a:xfrm>
          <a:prstGeom prst="rect">
            <a:avLst/>
          </a:prstGeom>
          <a:noFill/>
        </p:spPr>
      </p:pic>
      <p:pic>
        <p:nvPicPr>
          <p:cNvPr id="5" name="Picture 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457200" cy="9046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39655" y="105561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51805" y="1066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962400"/>
            <a:ext cx="155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&lt;- D(</a:t>
            </a:r>
            <a:r>
              <a:rPr lang="en-US" dirty="0" err="1" smtClean="0"/>
              <a:t>sk,C</a:t>
            </a:r>
            <a:r>
              <a:rPr lang="en-US" dirty="0" smtClean="0"/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133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4606" y="1764268"/>
            <a:ext cx="47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ClientHello</a:t>
            </a:r>
            <a:r>
              <a:rPr lang="en-US" dirty="0" smtClean="0"/>
              <a:t>, </a:t>
            </a:r>
            <a:r>
              <a:rPr lang="en-US" dirty="0" err="1" smtClean="0"/>
              <a:t>MaxVer</a:t>
            </a:r>
            <a:r>
              <a:rPr lang="en-US" dirty="0" smtClean="0"/>
              <a:t>, </a:t>
            </a:r>
            <a:r>
              <a:rPr lang="en-US" dirty="0" err="1" smtClean="0"/>
              <a:t>Nc</a:t>
            </a:r>
            <a:r>
              <a:rPr lang="en-US" dirty="0" smtClean="0"/>
              <a:t>, Ciphers/</a:t>
            </a:r>
            <a:r>
              <a:rPr lang="en-US" dirty="0" err="1" smtClean="0"/>
              <a:t>CompMethods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0194" y="2743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2362200"/>
            <a:ext cx="520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ServerHello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, Ns, </a:t>
            </a:r>
            <a:r>
              <a:rPr lang="en-US" dirty="0" err="1" smtClean="0"/>
              <a:t>SessionID</a:t>
            </a:r>
            <a:r>
              <a:rPr lang="en-US" dirty="0" smtClean="0"/>
              <a:t>, Cipher/</a:t>
            </a:r>
            <a:r>
              <a:rPr lang="en-US" dirty="0" err="1" smtClean="0"/>
              <a:t>CompMethod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7400" y="3276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2745" y="2895600"/>
            <a:ext cx="364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 = (</a:t>
            </a:r>
            <a:r>
              <a:rPr lang="en-US" dirty="0" err="1" smtClean="0"/>
              <a:t>pk</a:t>
            </a:r>
            <a:r>
              <a:rPr lang="en-US" dirty="0"/>
              <a:t> </a:t>
            </a:r>
            <a:r>
              <a:rPr lang="en-US" dirty="0" smtClean="0"/>
              <a:t>of bank, signature over it)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69" y="2743200"/>
            <a:ext cx="1607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CERT</a:t>
            </a:r>
          </a:p>
          <a:p>
            <a:r>
              <a:rPr lang="en-US" dirty="0" smtClean="0"/>
              <a:t>using CA public</a:t>
            </a:r>
          </a:p>
          <a:p>
            <a:r>
              <a:rPr lang="en-US" dirty="0" smtClean="0"/>
              <a:t>verification 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905000"/>
            <a:ext cx="16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</a:t>
            </a:r>
            <a:r>
              <a:rPr lang="en-US" dirty="0" err="1" smtClean="0"/>
              <a:t>Nc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1400" y="2286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809" y="3886200"/>
            <a:ext cx="182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PMS</a:t>
            </a:r>
          </a:p>
          <a:p>
            <a:r>
              <a:rPr lang="en-US" dirty="0" smtClean="0"/>
              <a:t>C &lt;- E(</a:t>
            </a:r>
            <a:r>
              <a:rPr lang="en-US" dirty="0" err="1" smtClean="0"/>
              <a:t>pk,PMS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0194" y="4038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2894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4953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5923" y="426720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“Client finished” || H(transcript)) } 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57400" y="5751731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5029200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“Server finished” || H(transcript’)) }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82745" y="6172200"/>
            <a:ext cx="445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&lt;- PRF(PMS, “master secret” || </a:t>
            </a:r>
            <a:r>
              <a:rPr lang="en-US" dirty="0" err="1" smtClean="0"/>
              <a:t>Nc</a:t>
            </a:r>
            <a:r>
              <a:rPr lang="en-US" dirty="0" smtClean="0"/>
              <a:t> || Ns 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588" y="5248870"/>
            <a:ext cx="1750675" cy="92333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Bracket notation</a:t>
            </a:r>
          </a:p>
          <a:p>
            <a:r>
              <a:rPr lang="en-US" dirty="0" smtClean="0"/>
              <a:t>means contents </a:t>
            </a:r>
          </a:p>
          <a:p>
            <a:r>
              <a:rPr lang="en-US" dirty="0" smtClean="0"/>
              <a:t>encrypted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219200" y="4800600"/>
            <a:ext cx="886723" cy="44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20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442037"/>
            <a:ext cx="389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[Gutterman, Pinkas, Reinman 2006]</a:t>
            </a:r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457200" y="3746837"/>
            <a:ext cx="4123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[Dorrendorf, Gutterman, Pinkas 2007]</a:t>
            </a: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457200" y="2832437"/>
            <a:ext cx="285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[Wagner,  Goldberg 1996]</a:t>
            </a:r>
            <a:endParaRPr 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457200" y="3137237"/>
            <a:ext cx="289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[Gutterman, Malkhi 2006]</a:t>
            </a:r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457903" y="4310776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[Bello 2008]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457903" y="4054375"/>
            <a:ext cx="2341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[Woolley et al. 2007]</a:t>
            </a:r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457200" y="4585037"/>
            <a:ext cx="21582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[Mueller 2008]</a:t>
            </a:r>
          </a:p>
          <a:p>
            <a:r>
              <a:rPr lang="en-US" sz="2000" smtClean="0"/>
              <a:t>[Abeni et al.  2008]</a:t>
            </a:r>
          </a:p>
          <a:p>
            <a:r>
              <a:rPr lang="en-US" sz="2000" smtClean="0"/>
              <a:t>[Yilek et al.  2009]</a:t>
            </a:r>
            <a:endParaRPr lang="en-US" sz="2000"/>
          </a:p>
        </p:txBody>
      </p:sp>
      <p:sp>
        <p:nvSpPr>
          <p:cNvPr id="9" name="Left Brace 8"/>
          <p:cNvSpPr/>
          <p:nvPr/>
        </p:nvSpPr>
        <p:spPr>
          <a:xfrm rot="10800000">
            <a:off x="4306004" y="2908637"/>
            <a:ext cx="533400" cy="2590800"/>
          </a:xfrm>
          <a:prstGeom prst="leftBrace">
            <a:avLst>
              <a:gd name="adj1" fmla="val 30182"/>
              <a:gd name="adj2" fmla="val 84551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269" y="3092945"/>
            <a:ext cx="318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Flaws so that </a:t>
            </a:r>
            <a:r>
              <a:rPr lang="en-US" sz="2400" smtClean="0">
                <a:solidFill>
                  <a:srgbClr val="00B050"/>
                </a:solidFill>
              </a:rPr>
              <a:t>R </a:t>
            </a:r>
            <a:r>
              <a:rPr lang="en-US" sz="2400" smtClean="0"/>
              <a:t>ends up: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5052269" y="3638371"/>
            <a:ext cx="2928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smtClean="0"/>
              <a:t> </a:t>
            </a:r>
            <a:r>
              <a:rPr lang="en-US" sz="2400" smtClean="0">
                <a:solidFill>
                  <a:srgbClr val="FF0000"/>
                </a:solidFill>
              </a:rPr>
              <a:t>Repeated</a:t>
            </a:r>
          </a:p>
          <a:p>
            <a:pPr>
              <a:buFont typeface="Arial" pitchFamily="34" charset="0"/>
              <a:buChar char="•"/>
            </a:pPr>
            <a:r>
              <a:rPr lang="en-US" sz="2400" smtClean="0"/>
              <a:t> </a:t>
            </a:r>
            <a:r>
              <a:rPr lang="en-US" sz="2400" smtClean="0">
                <a:solidFill>
                  <a:srgbClr val="FF0000"/>
                </a:solidFill>
              </a:rPr>
              <a:t>Exposed to attackers</a:t>
            </a:r>
          </a:p>
          <a:p>
            <a:pPr>
              <a:buFont typeface="Arial" pitchFamily="34" charset="0"/>
              <a:buChar char="•"/>
            </a:pPr>
            <a:r>
              <a:rPr lang="en-US" sz="2400" smtClean="0"/>
              <a:t> </a:t>
            </a:r>
            <a:r>
              <a:rPr lang="en-US" sz="2400" smtClean="0">
                <a:solidFill>
                  <a:srgbClr val="FF0000"/>
                </a:solidFill>
              </a:rPr>
              <a:t>Predictable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900" y="2319635"/>
            <a:ext cx="7382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Random number generators are hard to get right:</a:t>
            </a:r>
            <a:endParaRPr lang="en-US" sz="2800"/>
          </a:p>
        </p:txBody>
      </p:sp>
      <p:sp>
        <p:nvSpPr>
          <p:cNvPr id="19" name="Rectangle 18"/>
          <p:cNvSpPr/>
          <p:nvPr/>
        </p:nvSpPr>
        <p:spPr>
          <a:xfrm>
            <a:off x="3848100" y="609600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Random number generator (RNG)</a:t>
            </a:r>
            <a:endParaRPr lang="en-US"/>
          </a:p>
        </p:txBody>
      </p:sp>
      <p:grpSp>
        <p:nvGrpSpPr>
          <p:cNvPr id="11" name="Group 25"/>
          <p:cNvGrpSpPr/>
          <p:nvPr/>
        </p:nvGrpSpPr>
        <p:grpSpPr>
          <a:xfrm rot="5400000">
            <a:off x="3161903" y="762397"/>
            <a:ext cx="611188" cy="381794"/>
            <a:chOff x="1827212" y="1790700"/>
            <a:chExt cx="611188" cy="381794"/>
          </a:xfrm>
        </p:grpSpPr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1637506" y="19812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1942306" y="19804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2247106" y="19804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9206" name="Picture 6" descr="C:\Documents and Settings\rist\Local Settings\Temporary Internet Files\Content.IE5\CNYX6FYV\MCj0397244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9300" y="152400"/>
            <a:ext cx="1184083" cy="922338"/>
          </a:xfrm>
          <a:prstGeom prst="rect">
            <a:avLst/>
          </a:prstGeom>
          <a:noFill/>
        </p:spPr>
      </p:pic>
      <p:cxnSp>
        <p:nvCxnSpPr>
          <p:cNvPr id="34" name="Straight Arrow Connector 33"/>
          <p:cNvCxnSpPr/>
          <p:nvPr/>
        </p:nvCxnSpPr>
        <p:spPr>
          <a:xfrm rot="10800000" flipH="1" flipV="1">
            <a:off x="6211094" y="952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81800" y="6725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00B050"/>
                </a:solidFill>
              </a:rPr>
              <a:t>R</a:t>
            </a:r>
            <a:endParaRPr lang="en-US" sz="3200">
              <a:solidFill>
                <a:srgbClr val="00B050"/>
              </a:solidFill>
            </a:endParaRPr>
          </a:p>
        </p:txBody>
      </p:sp>
      <p:pic>
        <p:nvPicPr>
          <p:cNvPr id="179204" name="Picture 4" descr="C:\Documents and Settings\rist\Local Settings\Temporary Internet Files\Content.IE5\RRKU6J6Q\MPj0400352000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8300" y="914400"/>
            <a:ext cx="1409700" cy="939417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1181100" y="593913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Debian OpenSSL bug lead to small set of possible  </a:t>
            </a:r>
            <a:r>
              <a:rPr lang="en-US" sz="2400" smtClean="0">
                <a:solidFill>
                  <a:srgbClr val="00B050"/>
                </a:solidFill>
              </a:rPr>
              <a:t>R</a:t>
            </a:r>
            <a:endParaRPr lang="en-US" sz="2400">
              <a:solidFill>
                <a:srgbClr val="00B050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762261" y="1651337"/>
            <a:ext cx="7239000" cy="3581400"/>
          </a:xfrm>
          <a:prstGeom prst="wedgeRoundRectCallout">
            <a:avLst>
              <a:gd name="adj1" fmla="val 20569"/>
              <a:gd name="adj2" fmla="val 60338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MD_Update</a:t>
            </a:r>
            <a:r>
              <a:rPr lang="en-US" dirty="0" smtClean="0"/>
              <a:t>(&amp;</a:t>
            </a:r>
            <a:r>
              <a:rPr lang="en-US" dirty="0" err="1" smtClean="0"/>
              <a:t>m,buf,j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err="1" smtClean="0"/>
              <a:t>MD_Update</a:t>
            </a:r>
            <a:r>
              <a:rPr lang="en-US" dirty="0" smtClean="0"/>
              <a:t>(&amp;</a:t>
            </a:r>
            <a:r>
              <a:rPr lang="en-US" dirty="0" err="1" smtClean="0"/>
              <a:t>m,buf,j</a:t>
            </a:r>
            <a:r>
              <a:rPr lang="en-US" dirty="0" smtClean="0"/>
              <a:t>);   /* purify complains */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lines of code commented out from </a:t>
            </a:r>
            <a:r>
              <a:rPr lang="en-US" dirty="0" err="1" smtClean="0"/>
              <a:t>OpenSSL</a:t>
            </a:r>
            <a:r>
              <a:rPr lang="en-US" dirty="0" smtClean="0"/>
              <a:t> random number generator code (</a:t>
            </a:r>
            <a:r>
              <a:rPr lang="en-US" dirty="0" err="1" smtClean="0"/>
              <a:t>md_rand.c</a:t>
            </a:r>
            <a:r>
              <a:rPr lang="en-US" dirty="0" smtClean="0"/>
              <a:t>) to </a:t>
            </a:r>
            <a:r>
              <a:rPr lang="en-US" b="1" dirty="0" smtClean="0"/>
              <a:t>address complaints by security tools Purify and </a:t>
            </a:r>
            <a:r>
              <a:rPr lang="en-US" b="1" dirty="0" err="1" smtClean="0"/>
              <a:t>Valgrind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Only the PID was used as input to RNG.</a:t>
            </a:r>
          </a:p>
          <a:p>
            <a:endParaRPr lang="en-US" b="1" dirty="0" smtClean="0"/>
          </a:p>
          <a:p>
            <a:r>
              <a:rPr lang="en-US" dirty="0" smtClean="0"/>
              <a:t>It took a ~2 years for the bug to be (publicly) discovered!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854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Cryptographically strong randomness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maximally unpredictable from adversary’s perspective</a:t>
            </a:r>
          </a:p>
          <a:p>
            <a:r>
              <a:rPr lang="en-US" dirty="0" smtClean="0"/>
              <a:t>This means (computationally) indistinguishable from uniform bit string of same length</a:t>
            </a:r>
          </a:p>
          <a:p>
            <a:r>
              <a:rPr lang="en-US" dirty="0" smtClean="0"/>
              <a:t>“True” randomness vs. cryptographic randomness</a:t>
            </a:r>
          </a:p>
        </p:txBody>
      </p:sp>
    </p:spTree>
    <p:extLst>
      <p:ext uri="{BB962C8B-B14F-4D97-AF65-F5344CB8AC3E}">
        <p14:creationId xmlns:p14="http://schemas.microsoft.com/office/powerpoint/2010/main" val="380446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RNG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Entropy gathering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Extracting from </a:t>
            </a:r>
            <a:r>
              <a:rPr lang="en-US" dirty="0" err="1" smtClean="0"/>
              <a:t>measrements</a:t>
            </a:r>
            <a:r>
              <a:rPr lang="en-US" dirty="0" smtClean="0"/>
              <a:t> a cryptographically strong value called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seed to deterministically produce pseudorandom values</a:t>
            </a:r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 rot="5400000">
            <a:off x="4229100" y="4953000"/>
            <a:ext cx="1371600" cy="6858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rot="16200000">
            <a:off x="6134100" y="4953001"/>
            <a:ext cx="914400" cy="685800"/>
          </a:xfrm>
          <a:prstGeom prst="trapezoid">
            <a:avLst>
              <a:gd name="adj" fmla="val 41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3355" y="6172200"/>
            <a:ext cx="84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0820" y="6172200"/>
            <a:ext cx="85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941957"/>
            <a:ext cx="2388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Measurements of </a:t>
            </a:r>
          </a:p>
          <a:p>
            <a:r>
              <a:rPr lang="en-US" sz="2000" dirty="0" smtClean="0"/>
              <a:t>unpredictable events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406431" y="4695736"/>
            <a:ext cx="499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</a:t>
            </a:r>
          </a:p>
          <a:p>
            <a:r>
              <a:rPr lang="en-US" dirty="0" smtClean="0"/>
              <a:t>M2</a:t>
            </a:r>
          </a:p>
          <a:p>
            <a:r>
              <a:rPr lang="en-US" dirty="0" smtClean="0"/>
              <a:t>M3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2667000" y="4771936"/>
            <a:ext cx="609600" cy="10479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3962400" y="4771936"/>
            <a:ext cx="609600" cy="10479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86400" y="5065068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57800" y="5295900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12481" y="5295900"/>
            <a:ext cx="4359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1400" y="5065068"/>
            <a:ext cx="135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R1, R2, …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934200" y="52959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90994" y="4191000"/>
            <a:ext cx="2043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Seed (256 bits)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endCxn id="12" idx="0"/>
          </p:cNvCxnSpPr>
          <p:nvPr/>
        </p:nvCxnSpPr>
        <p:spPr>
          <a:xfrm flipH="1">
            <a:off x="5649441" y="4695736"/>
            <a:ext cx="16304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 flipV="1">
            <a:off x="6546750" y="5299189"/>
            <a:ext cx="554292" cy="316594"/>
          </a:xfrm>
          <a:prstGeom prst="bentConnector4">
            <a:avLst>
              <a:gd name="adj1" fmla="val 8758"/>
              <a:gd name="adj2" fmla="val 1805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9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Timing </a:t>
            </a:r>
            <a:r>
              <a:rPr lang="en-US" dirty="0" smtClean="0"/>
              <a:t>and description of </a:t>
            </a:r>
            <a:r>
              <a:rPr lang="en-US" dirty="0" smtClean="0"/>
              <a:t>various events</a:t>
            </a:r>
          </a:p>
          <a:p>
            <a:pPr lvl="1"/>
            <a:r>
              <a:rPr lang="en-US" dirty="0"/>
              <a:t>keyboard presses and timing</a:t>
            </a:r>
          </a:p>
          <a:p>
            <a:pPr lvl="1"/>
            <a:r>
              <a:rPr lang="en-US" dirty="0"/>
              <a:t>file/network interrupts</a:t>
            </a:r>
          </a:p>
          <a:p>
            <a:pPr lvl="1"/>
            <a:r>
              <a:rPr lang="en-US" dirty="0"/>
              <a:t>mouse movements</a:t>
            </a:r>
          </a:p>
          <a:p>
            <a:r>
              <a:rPr lang="en-US" dirty="0" smtClean="0"/>
              <a:t>Hardware RNGs </a:t>
            </a:r>
          </a:p>
          <a:p>
            <a:pPr lvl="1"/>
            <a:r>
              <a:rPr lang="en-US" dirty="0" smtClean="0"/>
              <a:t>Intel RNG has custom hardware for generating unpredictable bits using thermal noise</a:t>
            </a:r>
          </a:p>
          <a:p>
            <a:r>
              <a:rPr lang="en-US" dirty="0" smtClean="0"/>
              <a:t>Health tests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6" descr="C:\Documents and Settings\rist\Local Settings\Temporary Internet Files\Content.IE5\CNYX6FYV\MCj039724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152400"/>
            <a:ext cx="1184083" cy="922338"/>
          </a:xfrm>
          <a:prstGeom prst="rect">
            <a:avLst/>
          </a:prstGeom>
          <a:noFill/>
        </p:spPr>
      </p:pic>
      <p:pic>
        <p:nvPicPr>
          <p:cNvPr id="12" name="Picture 4" descr="C:\Documents and Settings\rist\Local Settings\Temporary Internet Files\Content.IE5\RRKU6J6Q\MPj0400352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806557"/>
            <a:ext cx="1409700" cy="939417"/>
          </a:xfrm>
          <a:prstGeom prst="rect">
            <a:avLst/>
          </a:prstGeom>
          <a:noFill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Entropy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Intel RNG system</a:t>
            </a:r>
            <a:endParaRPr lang="en-US" b="1" dirty="0"/>
          </a:p>
        </p:txBody>
      </p:sp>
      <p:sp>
        <p:nvSpPr>
          <p:cNvPr id="4" name="Trapezoid 3"/>
          <p:cNvSpPr/>
          <p:nvPr/>
        </p:nvSpPr>
        <p:spPr>
          <a:xfrm rot="5400000">
            <a:off x="4229100" y="2514600"/>
            <a:ext cx="1371600" cy="6858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rot="16200000">
            <a:off x="6134100" y="2514601"/>
            <a:ext cx="914400" cy="685800"/>
          </a:xfrm>
          <a:prstGeom prst="trapezoid">
            <a:avLst>
              <a:gd name="adj" fmla="val 41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3581400"/>
            <a:ext cx="158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AES-CBC based</a:t>
            </a:r>
          </a:p>
          <a:p>
            <a:r>
              <a:rPr lang="en-US" dirty="0" smtClean="0"/>
              <a:t>extractor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0820" y="3581400"/>
            <a:ext cx="133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AES-CTR</a:t>
            </a:r>
          </a:p>
          <a:p>
            <a:r>
              <a:rPr lang="en-US" dirty="0" smtClean="0"/>
              <a:t>based PRNG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362200"/>
            <a:ext cx="213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High entropy bits from hardware entropy source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406431" y="2257336"/>
            <a:ext cx="427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</a:t>
            </a:r>
          </a:p>
          <a:p>
            <a:r>
              <a:rPr lang="en-US" dirty="0" smtClean="0"/>
              <a:t>b2</a:t>
            </a:r>
          </a:p>
          <a:p>
            <a:r>
              <a:rPr lang="en-US" dirty="0" smtClean="0"/>
              <a:t>b3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2667000" y="2333536"/>
            <a:ext cx="609600" cy="10479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3962400" y="2333536"/>
            <a:ext cx="609600" cy="10479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86400" y="2626668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57800" y="2857500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12481" y="2857500"/>
            <a:ext cx="4359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91400" y="2626668"/>
            <a:ext cx="135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R1, R2, …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934200" y="28575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90994" y="1752600"/>
            <a:ext cx="2043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Seed (256 bits)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endCxn id="12" idx="0"/>
          </p:cNvCxnSpPr>
          <p:nvPr/>
        </p:nvCxnSpPr>
        <p:spPr>
          <a:xfrm flipH="1">
            <a:off x="5649441" y="2257336"/>
            <a:ext cx="16304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82079" y="4038600"/>
            <a:ext cx="2142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Health tests</a:t>
            </a:r>
          </a:p>
          <a:p>
            <a:r>
              <a:rPr lang="en-US" sz="2400" dirty="0" smtClean="0"/>
              <a:t>(heuristics to see if entropy is close to 0.5)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9" idx="2"/>
            <a:endCxn id="19" idx="0"/>
          </p:cNvCxnSpPr>
          <p:nvPr/>
        </p:nvCxnSpPr>
        <p:spPr>
          <a:xfrm>
            <a:off x="3620041" y="3457665"/>
            <a:ext cx="33199" cy="580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97735" y="3377863"/>
            <a:ext cx="1674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64-bit values, one per RDRAND call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05400" y="4800600"/>
            <a:ext cx="2040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fail tests,</a:t>
            </a:r>
          </a:p>
          <a:p>
            <a:r>
              <a:rPr lang="en-US" sz="2400" dirty="0" smtClean="0"/>
              <a:t>outputs 0 if so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981200" y="1371600"/>
            <a:ext cx="325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512 bits collected per go</a:t>
            </a:r>
            <a:endParaRPr lang="en-US" sz="2400" dirty="0"/>
          </a:p>
        </p:txBody>
      </p:sp>
      <p:cxnSp>
        <p:nvCxnSpPr>
          <p:cNvPr id="25" name="Elbow Connector 24"/>
          <p:cNvCxnSpPr>
            <a:endCxn id="5" idx="1"/>
          </p:cNvCxnSpPr>
          <p:nvPr/>
        </p:nvCxnSpPr>
        <p:spPr>
          <a:xfrm rot="10800000" flipV="1">
            <a:off x="6591300" y="2857501"/>
            <a:ext cx="554292" cy="316594"/>
          </a:xfrm>
          <a:prstGeom prst="bentConnector4">
            <a:avLst>
              <a:gd name="adj1" fmla="val 8758"/>
              <a:gd name="adj2" fmla="val 1805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8800" y="6183868"/>
            <a:ext cx="5583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Good </a:t>
            </a:r>
            <a:r>
              <a:rPr lang="en-US" sz="2000" dirty="0" err="1" smtClean="0"/>
              <a:t>writeup</a:t>
            </a:r>
            <a:r>
              <a:rPr lang="en-US" sz="2000" dirty="0" smtClean="0"/>
              <a:t>:   http</a:t>
            </a:r>
            <a:r>
              <a:rPr lang="en-US" sz="2000" dirty="0"/>
              <a:t>://</a:t>
            </a:r>
            <a:r>
              <a:rPr lang="en-US" sz="2000" dirty="0" err="1"/>
              <a:t>eprint.iacr.org</a:t>
            </a:r>
            <a:r>
              <a:rPr lang="en-US" sz="2000" dirty="0"/>
              <a:t>/2014/504.pdf</a:t>
            </a:r>
          </a:p>
        </p:txBody>
      </p:sp>
    </p:spTree>
    <p:extLst>
      <p:ext uri="{BB962C8B-B14F-4D97-AF65-F5344CB8AC3E}">
        <p14:creationId xmlns:p14="http://schemas.microsoft.com/office/powerpoint/2010/main" val="328237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AES CBC MAC as an extractor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1219200"/>
            <a:ext cx="3113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Entropy measurements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658338" y="1723936"/>
            <a:ext cx="27728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057400" y="41910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K1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3810000" y="41910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K1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5486400" y="41910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K1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672885" y="3270241"/>
            <a:ext cx="102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b129…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87228" y="3270241"/>
            <a:ext cx="969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b</a:t>
            </a:r>
            <a:r>
              <a:rPr lang="en-US" sz="2400" dirty="0" smtClean="0">
                <a:solidFill>
                  <a:srgbClr val="00B050"/>
                </a:solidFill>
              </a:rPr>
              <a:t>257..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26819" y="3270241"/>
            <a:ext cx="1032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b</a:t>
            </a:r>
            <a:r>
              <a:rPr lang="en-US" sz="2400" dirty="0" smtClean="0">
                <a:solidFill>
                  <a:srgbClr val="00B050"/>
                </a:solidFill>
              </a:rPr>
              <a:t>1b2…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465335" y="36512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182403" y="4758829"/>
            <a:ext cx="0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5696744" y="49294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438400" y="4758829"/>
            <a:ext cx="794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623463" y="5024735"/>
            <a:ext cx="482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S1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76660" y="3644882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30"/>
          <p:cNvSpPr>
            <a:spLocks noChangeArrowheads="1"/>
          </p:cNvSpPr>
          <p:nvPr/>
        </p:nvSpPr>
        <p:spPr bwMode="auto">
          <a:xfrm flipV="1">
            <a:off x="4073525" y="3797282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auto">
          <a:xfrm flipV="1">
            <a:off x="4073525" y="3895707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894335" y="36512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30"/>
          <p:cNvSpPr>
            <a:spLocks noChangeArrowheads="1"/>
          </p:cNvSpPr>
          <p:nvPr/>
        </p:nvSpPr>
        <p:spPr bwMode="auto">
          <a:xfrm flipV="1">
            <a:off x="5791200" y="38036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31"/>
          <p:cNvSpPr>
            <a:spLocks noChangeShapeType="1"/>
          </p:cNvSpPr>
          <p:nvPr/>
        </p:nvSpPr>
        <p:spPr bwMode="auto">
          <a:xfrm flipV="1">
            <a:off x="5791200" y="39020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Elbow Connector 51"/>
          <p:cNvCxnSpPr>
            <a:endCxn id="47" idx="2"/>
          </p:cNvCxnSpPr>
          <p:nvPr/>
        </p:nvCxnSpPr>
        <p:spPr>
          <a:xfrm flipV="1">
            <a:off x="2439194" y="3894913"/>
            <a:ext cx="1634331" cy="13606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50" idx="2"/>
          </p:cNvCxnSpPr>
          <p:nvPr/>
        </p:nvCxnSpPr>
        <p:spPr>
          <a:xfrm flipV="1">
            <a:off x="4182403" y="3901272"/>
            <a:ext cx="1608797" cy="135429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rapezoid 53"/>
          <p:cNvSpPr/>
          <p:nvPr/>
        </p:nvSpPr>
        <p:spPr>
          <a:xfrm rot="5400000">
            <a:off x="6068264" y="2019300"/>
            <a:ext cx="1371600" cy="6858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325564" y="2131368"/>
            <a:ext cx="127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S1  || S2</a:t>
            </a:r>
            <a:endParaRPr lang="en-US" sz="24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096964" y="2362200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46379" y="1828800"/>
            <a:ext cx="50807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b2</a:t>
            </a:r>
          </a:p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60" name="Right Brace 59"/>
          <p:cNvSpPr/>
          <p:nvPr/>
        </p:nvSpPr>
        <p:spPr>
          <a:xfrm>
            <a:off x="5791200" y="1905000"/>
            <a:ext cx="609600" cy="10479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80572" y="5715000"/>
            <a:ext cx="5858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Repeat process of collecting entropy values and CBC-</a:t>
            </a:r>
            <a:r>
              <a:rPr lang="en-US" sz="2800" dirty="0" err="1" smtClean="0"/>
              <a:t>MACing</a:t>
            </a:r>
            <a:r>
              <a:rPr lang="en-US" sz="2800" dirty="0" smtClean="0"/>
              <a:t> to get S2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533041" y="2057400"/>
            <a:ext cx="2113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K1 = AES(0,1)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391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51.6|7.2|14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7|4.9|17.5|8.6|7.3|3.9|14.2|9.5|15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1146</Words>
  <Application>Microsoft Macintosh PowerPoint</Application>
  <PresentationFormat>On-screen Show (4:3)</PresentationFormat>
  <Paragraphs>243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Today in Cryptography (5830)</vt:lpstr>
      <vt:lpstr>Winding down semester</vt:lpstr>
      <vt:lpstr>TLS handshake for RSA transport</vt:lpstr>
      <vt:lpstr>PowerPoint Presentation</vt:lpstr>
      <vt:lpstr>Cryptographically strong randomness</vt:lpstr>
      <vt:lpstr>RNG pipelines</vt:lpstr>
      <vt:lpstr>Entropy sources</vt:lpstr>
      <vt:lpstr>Intel RNG system</vt:lpstr>
      <vt:lpstr>AES CBC MAC as an extractor</vt:lpstr>
      <vt:lpstr>Intel RNG system</vt:lpstr>
      <vt:lpstr>AES CTR mode as PRG</vt:lpstr>
      <vt:lpstr>AES CTR mode in Intel RNG</vt:lpstr>
      <vt:lpstr>PowerPoint Presentation</vt:lpstr>
      <vt:lpstr>PowerPoint Presentation</vt:lpstr>
      <vt:lpstr>PowerPoint Presentation</vt:lpstr>
      <vt:lpstr>PowerPoint Presentation</vt:lpstr>
      <vt:lpstr>Problem with Windows and Linux</vt:lpstr>
      <vt:lpstr>Using RNGs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in Cryptography (5830)</dc:title>
  <dc:creator>Thomas Ristenpart</dc:creator>
  <cp:lastModifiedBy>Thomas Ristenpart</cp:lastModifiedBy>
  <cp:revision>157</cp:revision>
  <dcterms:created xsi:type="dcterms:W3CDTF">2016-03-24T16:05:21Z</dcterms:created>
  <dcterms:modified xsi:type="dcterms:W3CDTF">2016-04-28T20:21:52Z</dcterms:modified>
</cp:coreProperties>
</file>