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3" d="100"/>
          <a:sy n="103" d="100"/>
        </p:scale>
        <p:origin x="-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38F95-770F-E94F-A280-EF91BDB6984A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E8A45-47DC-794A-816D-D0A93D8B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BBDEC-E906-9F47-ACE5-C89669B2B6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8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4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8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6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4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919E-3AE4-F04B-A56E-544BBBDA8D9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919E-3AE4-F04B-A56E-544BBBDA8D97}" type="datetimeFigureOut">
              <a:rPr lang="en-US" smtClean="0"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4995-C9CD-5249-8C3C-5AA6F0752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2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35776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Public</a:t>
            </a:r>
            <a:r>
              <a:rPr lang="en-US" sz="2800" dirty="0" smtClean="0"/>
              <a:t>-key </a:t>
            </a:r>
            <a:r>
              <a:rPr lang="en-US" sz="2800" dirty="0" smtClean="0"/>
              <a:t>encryption</a:t>
            </a:r>
          </a:p>
          <a:p>
            <a:r>
              <a:rPr lang="en-US" sz="2800" dirty="0" smtClean="0"/>
              <a:t>The RSA permutation</a:t>
            </a:r>
          </a:p>
          <a:p>
            <a:r>
              <a:rPr lang="en-US" sz="2800" dirty="0" smtClean="0"/>
              <a:t>PKCS#1 RSA encryption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45694" y="4759527"/>
            <a:ext cx="68967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References:</a:t>
            </a:r>
          </a:p>
          <a:p>
            <a:r>
              <a:rPr lang="en-US" sz="2000" dirty="0" smtClean="0"/>
              <a:t>RSA discussed in many textbooks. See Katz &amp; </a:t>
            </a:r>
            <a:r>
              <a:rPr lang="en-US" sz="2000" dirty="0" err="1" smtClean="0"/>
              <a:t>Lindell</a:t>
            </a:r>
            <a:r>
              <a:rPr lang="en-US" sz="2000" dirty="0" smtClean="0"/>
              <a:t>  Sec. </a:t>
            </a:r>
            <a:r>
              <a:rPr lang="en-US" sz="2000" dirty="0" smtClean="0"/>
              <a:t>8.1, 8.2</a:t>
            </a:r>
            <a:endParaRPr lang="en-US" sz="2000" dirty="0" smtClean="0"/>
          </a:p>
          <a:p>
            <a:r>
              <a:rPr lang="en-US" sz="2000" dirty="0" smtClean="0"/>
              <a:t>PKCS#1 encryption defined in PKCS#1 v1.5 standard.</a:t>
            </a:r>
          </a:p>
        </p:txBody>
      </p:sp>
    </p:spTree>
    <p:extLst>
      <p:ext uri="{BB962C8B-B14F-4D97-AF65-F5344CB8AC3E}">
        <p14:creationId xmlns:p14="http://schemas.microsoft.com/office/powerpoint/2010/main" val="284431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Some needed algorithms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13078"/>
              </p:ext>
            </p:extLst>
          </p:nvPr>
        </p:nvGraphicFramePr>
        <p:xfrm>
          <a:off x="990600" y="1798993"/>
          <a:ext cx="7391400" cy="3213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5700"/>
                <a:gridCol w="3695700"/>
              </a:tblGrid>
              <a:tr h="57507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Algorithm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Running</a:t>
                      </a:r>
                      <a:r>
                        <a:rPr lang="en-US" sz="2400" b="1" baseline="0" dirty="0" smtClean="0"/>
                        <a:t> time (n = log N)</a:t>
                      </a:r>
                      <a:endParaRPr lang="en-US" sz="2400" b="1" dirty="0"/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Modular multiplication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            </a:t>
                      </a:r>
                      <a:r>
                        <a:rPr lang="en-US" sz="2400" baseline="0" dirty="0" err="1" smtClean="0"/>
                        <a:t>ab</a:t>
                      </a:r>
                      <a:r>
                        <a:rPr lang="en-US" sz="2400" baseline="0" dirty="0" smtClean="0"/>
                        <a:t> mod N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pple Chancery"/>
                          <a:cs typeface="Apple Chancery"/>
                        </a:rPr>
                        <a:t>O</a:t>
                      </a:r>
                      <a:r>
                        <a:rPr lang="en-US" sz="2400" dirty="0" smtClean="0"/>
                        <a:t>(n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9925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Modular </a:t>
                      </a:r>
                      <a:r>
                        <a:rPr lang="en-US" sz="2400" dirty="0" err="1" smtClean="0"/>
                        <a:t>exponentation</a:t>
                      </a:r>
                      <a:endParaRPr lang="en-US" sz="2400" dirty="0" smtClean="0"/>
                    </a:p>
                    <a:p>
                      <a:r>
                        <a:rPr lang="en-US" sz="2400" baseline="0" dirty="0" smtClean="0"/>
                        <a:t>            </a:t>
                      </a:r>
                      <a:r>
                        <a:rPr lang="en-US" sz="2400" baseline="0" dirty="0" err="1" smtClean="0"/>
                        <a:t>a</a:t>
                      </a:r>
                      <a:r>
                        <a:rPr lang="en-US" sz="2400" baseline="30000" dirty="0" err="1" smtClean="0"/>
                        <a:t>i</a:t>
                      </a:r>
                      <a:r>
                        <a:rPr lang="en-US" sz="2400" baseline="0" dirty="0" smtClean="0"/>
                        <a:t> mod 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pple Chancery"/>
                          <a:cs typeface="Apple Chancery"/>
                        </a:rPr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baseline="0" dirty="0" smtClean="0"/>
                        <a:t>n</a:t>
                      </a:r>
                      <a:r>
                        <a:rPr lang="en-US" sz="2400" baseline="30000" dirty="0" smtClean="0"/>
                        <a:t>3</a:t>
                      </a:r>
                      <a:r>
                        <a:rPr lang="en-US" sz="2400" dirty="0" smtClean="0"/>
                        <a:t>)</a:t>
                      </a:r>
                      <a:endParaRPr lang="en-US" sz="2400" dirty="0" smtClean="0"/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Modular inverse </a:t>
                      </a:r>
                    </a:p>
                    <a:p>
                      <a:r>
                        <a:rPr lang="en-US" sz="2400" dirty="0" smtClean="0"/>
                        <a:t>            a</a:t>
                      </a:r>
                      <a:r>
                        <a:rPr lang="en-US" sz="2400" baseline="30000" dirty="0" smtClean="0"/>
                        <a:t>-1</a:t>
                      </a:r>
                      <a:r>
                        <a:rPr lang="en-US" sz="2400" baseline="0" dirty="0" smtClean="0"/>
                        <a:t> mod 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pple Chancery"/>
                          <a:cs typeface="Apple Chancery"/>
                        </a:rPr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baseline="0" dirty="0" smtClean="0"/>
                        <a:t>n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)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16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exponentiation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744212"/>
            <a:ext cx="2185364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 err="1" smtClean="0"/>
              <a:t>Exp</a:t>
            </a:r>
            <a:r>
              <a:rPr lang="en-US" sz="2400" u="sng" dirty="0" smtClean="0"/>
              <a:t>(</a:t>
            </a:r>
            <a:r>
              <a:rPr lang="en-US" sz="2400" u="sng" dirty="0" err="1"/>
              <a:t>h</a:t>
            </a:r>
            <a:r>
              <a:rPr lang="en-US" sz="2400" u="sng" dirty="0" err="1" smtClean="0"/>
              <a:t>,x</a:t>
            </a:r>
            <a:r>
              <a:rPr lang="en-US" sz="2400" u="sng" dirty="0" smtClean="0"/>
              <a:t>)</a:t>
            </a:r>
          </a:p>
          <a:p>
            <a:r>
              <a:rPr lang="en-US" sz="2400" dirty="0" smtClean="0"/>
              <a:t>X’ = </a:t>
            </a:r>
            <a:r>
              <a:rPr lang="en-US" sz="2400" dirty="0"/>
              <a:t>h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2 to x  do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X’ = X’*h</a:t>
            </a:r>
          </a:p>
          <a:p>
            <a:r>
              <a:rPr lang="en-US" sz="2400" dirty="0" smtClean="0"/>
              <a:t>Return X’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2744212"/>
            <a:ext cx="3581400" cy="304698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SqrAndMulExp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h,x</a:t>
            </a:r>
            <a:r>
              <a:rPr lang="en-US" sz="2400" u="sng" dirty="0" smtClean="0"/>
              <a:t>)</a:t>
            </a:r>
          </a:p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,…,b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</a:t>
            </a:r>
            <a:r>
              <a:rPr lang="en-US" sz="2400" dirty="0"/>
              <a:t>x</a:t>
            </a:r>
            <a:endParaRPr lang="en-US" sz="2400" dirty="0" smtClean="0"/>
          </a:p>
          <a:p>
            <a:r>
              <a:rPr lang="en-US" sz="2400" dirty="0" smtClean="0"/>
              <a:t>f = 1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k down to </a:t>
            </a:r>
            <a:r>
              <a:rPr lang="en-US" sz="2400" dirty="0"/>
              <a:t>0</a:t>
            </a:r>
            <a:r>
              <a:rPr lang="en-US" sz="2400" dirty="0" smtClean="0"/>
              <a:t> do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 = f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b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1 then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f = f*h</a:t>
            </a:r>
          </a:p>
          <a:p>
            <a:r>
              <a:rPr lang="en-US" sz="2400" dirty="0" smtClean="0"/>
              <a:t>Return 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511" y="1447800"/>
            <a:ext cx="5005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 G  be a group. </a:t>
            </a:r>
          </a:p>
          <a:p>
            <a:r>
              <a:rPr lang="en-US" sz="2400" dirty="0" smtClean="0"/>
              <a:t>How do we compute </a:t>
            </a:r>
            <a:r>
              <a:rPr lang="en-US" sz="2400" dirty="0" err="1" smtClean="0"/>
              <a:t>h</a:t>
            </a:r>
            <a:r>
              <a:rPr lang="en-US" sz="2400" baseline="30000" dirty="0" err="1" smtClean="0"/>
              <a:t>x</a:t>
            </a:r>
            <a:r>
              <a:rPr lang="en-US" sz="2400" dirty="0" smtClean="0"/>
              <a:t>  for any  h    G?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36" y="1981200"/>
            <a:ext cx="175491" cy="20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029200"/>
            <a:ext cx="266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Requires time O(|G|) in </a:t>
            </a:r>
          </a:p>
          <a:p>
            <a:r>
              <a:rPr lang="en-US" sz="2000" dirty="0" smtClean="0"/>
              <a:t>worst case. 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39121" y="5920710"/>
            <a:ext cx="3660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Requires time O(k) multiplies and </a:t>
            </a:r>
          </a:p>
          <a:p>
            <a:r>
              <a:rPr lang="en-US" sz="2000" dirty="0" smtClean="0"/>
              <a:t>squares in worst case.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574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6322" y="152400"/>
            <a:ext cx="3581400" cy="304698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SqrAndMulExp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h,x</a:t>
            </a:r>
            <a:r>
              <a:rPr lang="en-US" sz="2400" u="sng" dirty="0" smtClean="0"/>
              <a:t>)</a:t>
            </a:r>
          </a:p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,…,b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 x</a:t>
            </a:r>
          </a:p>
          <a:p>
            <a:r>
              <a:rPr lang="en-US" sz="2400" dirty="0" smtClean="0"/>
              <a:t>f = 1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k down to 0 do</a:t>
            </a:r>
          </a:p>
          <a:p>
            <a:r>
              <a:rPr lang="en-US" sz="2400" dirty="0" smtClean="0"/>
              <a:t>	f = f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	If b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1 then</a:t>
            </a:r>
          </a:p>
          <a:p>
            <a:r>
              <a:rPr lang="en-US" sz="2400" dirty="0" smtClean="0"/>
              <a:t>		f = f*h</a:t>
            </a:r>
          </a:p>
          <a:p>
            <a:r>
              <a:rPr lang="en-US" sz="2400" dirty="0" smtClean="0"/>
              <a:t>Return 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2534" y="4495800"/>
            <a:ext cx="1454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= 1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 h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776063" y="5115580"/>
            <a:ext cx="1066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/>
              <a:t>2</a:t>
            </a:r>
            <a:r>
              <a:rPr lang="en-US" sz="2800" dirty="0" smtClean="0"/>
              <a:t> = h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00" y="5648980"/>
            <a:ext cx="189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(h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2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 </a:t>
            </a:r>
            <a:r>
              <a:rPr lang="en-US" sz="2800" dirty="0"/>
              <a:t>h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3244" y="4525266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5105400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baseline="-25000" dirty="0"/>
              <a:t>2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5725180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768196" y="6182380"/>
            <a:ext cx="2382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= (h</a:t>
            </a:r>
            <a:r>
              <a:rPr lang="en-US" sz="2800" baseline="30000" dirty="0" smtClean="0"/>
              <a:t>4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 h)</a:t>
            </a:r>
            <a:r>
              <a:rPr lang="en-US" sz="2800" baseline="30000" dirty="0" smtClean="0"/>
              <a:t>2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/>
              <a:t> </a:t>
            </a:r>
            <a:r>
              <a:rPr lang="en-US" sz="2800" dirty="0" smtClean="0"/>
              <a:t>h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48996" y="6258580"/>
            <a:ext cx="89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1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67200" y="6172200"/>
            <a:ext cx="2014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=   h</a:t>
            </a:r>
            <a:r>
              <a:rPr lang="en-US" sz="2800" baseline="30000" dirty="0" smtClean="0"/>
              <a:t>8 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 h</a:t>
            </a:r>
            <a:r>
              <a:rPr lang="en-US" sz="2800" baseline="30000" dirty="0" smtClean="0"/>
              <a:t>2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/>
              <a:t> </a:t>
            </a:r>
            <a:r>
              <a:rPr lang="en-US" sz="2800" dirty="0" smtClean="0"/>
              <a:t>h 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48996" y="3505200"/>
            <a:ext cx="4756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</a:t>
            </a:r>
            <a:r>
              <a:rPr lang="en-US" sz="3600" baseline="30000" dirty="0" smtClean="0"/>
              <a:t>11</a:t>
            </a:r>
            <a:r>
              <a:rPr lang="en-US" sz="3600" dirty="0" smtClean="0"/>
              <a:t> =   h</a:t>
            </a:r>
            <a:r>
              <a:rPr lang="en-US" sz="3600" baseline="30000" dirty="0" smtClean="0"/>
              <a:t>8+2+1  </a:t>
            </a:r>
            <a:r>
              <a:rPr lang="en-US" sz="3600" dirty="0" smtClean="0"/>
              <a:t>= h</a:t>
            </a:r>
            <a:r>
              <a:rPr lang="en-US" sz="3600" baseline="30000" dirty="0" smtClean="0"/>
              <a:t>8  </a:t>
            </a:r>
            <a:r>
              <a:rPr lang="en-US" sz="36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600" dirty="0"/>
              <a:t> </a:t>
            </a:r>
            <a:r>
              <a:rPr lang="en-US" sz="3600" dirty="0" smtClean="0"/>
              <a:t>h</a:t>
            </a:r>
            <a:r>
              <a:rPr lang="en-US" sz="3600" baseline="30000" dirty="0" smtClean="0"/>
              <a:t>2 </a:t>
            </a:r>
            <a:r>
              <a:rPr lang="en-US" sz="36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600" dirty="0"/>
              <a:t> </a:t>
            </a:r>
            <a:r>
              <a:rPr lang="en-US" sz="3600" dirty="0" smtClean="0"/>
              <a:t>h 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236" y="400620"/>
            <a:ext cx="1855564" cy="968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033" y="1676400"/>
            <a:ext cx="4511835" cy="1065788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4724400" y="4495800"/>
            <a:ext cx="4267200" cy="137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Don’t implement this algorithm: </a:t>
            </a:r>
          </a:p>
          <a:p>
            <a:pPr algn="ctr"/>
            <a:r>
              <a:rPr lang="en-US" sz="2800" dirty="0" smtClean="0"/>
              <a:t>side-channel attacks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291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math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676400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= { </a:t>
            </a:r>
            <a:r>
              <a:rPr lang="en-US" sz="2800" dirty="0" err="1" smtClean="0"/>
              <a:t>i</a:t>
            </a:r>
            <a:r>
              <a:rPr lang="en-US" sz="2800" dirty="0" smtClean="0"/>
              <a:t> | 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dirty="0" err="1" smtClean="0"/>
              <a:t>i,N</a:t>
            </a:r>
            <a:r>
              <a:rPr lang="en-US" sz="2800" dirty="0" smtClean="0"/>
              <a:t>) = 1 }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5310" y="168488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2296180"/>
            <a:ext cx="81327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Claim: Suppose </a:t>
            </a:r>
            <a:r>
              <a:rPr lang="en-US" sz="2800" dirty="0" err="1" smtClean="0"/>
              <a:t>e,d</a:t>
            </a:r>
            <a:r>
              <a:rPr lang="en-US" sz="2800" dirty="0" smtClean="0"/>
              <a:t>     </a:t>
            </a:r>
            <a:r>
              <a:rPr lang="en-US" sz="2800" b="1" dirty="0" err="1" smtClean="0"/>
              <a:t>Z</a:t>
            </a:r>
            <a:r>
              <a:rPr lang="en-US" sz="2800" baseline="-25000" dirty="0" err="1" smtClean="0"/>
              <a:t>φ</a:t>
            </a:r>
            <a:r>
              <a:rPr lang="en-US" sz="2800" baseline="-25000" dirty="0"/>
              <a:t>(N</a:t>
            </a:r>
            <a:r>
              <a:rPr lang="en-US" sz="2800" baseline="-25000" dirty="0" smtClean="0"/>
              <a:t>) </a:t>
            </a:r>
            <a:r>
              <a:rPr lang="en-US" sz="2800" dirty="0" smtClean="0"/>
              <a:t> satisfying   </a:t>
            </a:r>
            <a:r>
              <a:rPr lang="en-US" sz="2800" dirty="0" err="1" smtClean="0"/>
              <a:t>ed</a:t>
            </a:r>
            <a:r>
              <a:rPr lang="en-US" sz="2800" dirty="0" smtClean="0"/>
              <a:t> mod </a:t>
            </a:r>
            <a:r>
              <a:rPr lang="en-US" sz="2800" dirty="0" err="1"/>
              <a:t>φ</a:t>
            </a:r>
            <a:r>
              <a:rPr lang="en-US" sz="2800" dirty="0"/>
              <a:t>(N</a:t>
            </a:r>
            <a:r>
              <a:rPr lang="en-US" sz="2800" dirty="0" smtClean="0"/>
              <a:t>) = 1 </a:t>
            </a:r>
          </a:p>
          <a:p>
            <a:r>
              <a:rPr lang="en-US" sz="2800" dirty="0" smtClean="0"/>
              <a:t>then for any x   </a:t>
            </a:r>
            <a:r>
              <a:rPr lang="en-US" sz="2800" dirty="0"/>
              <a:t>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N </a:t>
            </a:r>
            <a:r>
              <a:rPr lang="en-US" sz="2800" dirty="0" smtClean="0"/>
              <a:t> we have that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</a:t>
            </a:r>
            <a:r>
              <a:rPr lang="en-US" sz="2800" dirty="0"/>
              <a:t>	</a:t>
            </a:r>
            <a:r>
              <a:rPr lang="en-US" sz="2800" dirty="0" smtClean="0"/>
              <a:t>	(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e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d</a:t>
            </a:r>
            <a:r>
              <a:rPr lang="en-US" sz="2800" dirty="0" smtClean="0"/>
              <a:t> mod N =   x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5000" y="230466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75" y="2470801"/>
            <a:ext cx="175491" cy="203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21000"/>
            <a:ext cx="175491" cy="203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71800" y="27548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191000"/>
            <a:ext cx="56925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</a:t>
            </a:r>
            <a:r>
              <a:rPr lang="en-US" sz="3200" dirty="0" err="1"/>
              <a:t>x</a:t>
            </a:r>
            <a:r>
              <a:rPr lang="en-US" sz="3200" baseline="30000" dirty="0" err="1"/>
              <a:t>e</a:t>
            </a:r>
            <a:r>
              <a:rPr lang="en-US" sz="3200" dirty="0"/>
              <a:t>)</a:t>
            </a:r>
            <a:r>
              <a:rPr lang="en-US" sz="3200" baseline="30000" dirty="0"/>
              <a:t>d</a:t>
            </a:r>
            <a:r>
              <a:rPr lang="en-US" sz="3200" dirty="0"/>
              <a:t> mod N =   </a:t>
            </a:r>
            <a:r>
              <a:rPr lang="en-US" sz="3200" dirty="0" smtClean="0"/>
              <a:t>x</a:t>
            </a:r>
            <a:r>
              <a:rPr lang="en-US" sz="3200" baseline="30000" dirty="0" smtClean="0"/>
              <a:t>(</a:t>
            </a:r>
            <a:r>
              <a:rPr lang="en-US" sz="3200" baseline="30000" dirty="0" err="1" smtClean="0"/>
              <a:t>ed</a:t>
            </a:r>
            <a:r>
              <a:rPr lang="en-US" sz="3200" baseline="30000" dirty="0" smtClean="0"/>
              <a:t> mod </a:t>
            </a:r>
            <a:r>
              <a:rPr lang="en-US" sz="3200" baseline="30000" dirty="0" err="1"/>
              <a:t>φ</a:t>
            </a:r>
            <a:r>
              <a:rPr lang="en-US" sz="3200" baseline="30000" dirty="0"/>
              <a:t>(N</a:t>
            </a:r>
            <a:r>
              <a:rPr lang="en-US" sz="3200" baseline="30000" dirty="0" smtClean="0"/>
              <a:t>))  </a:t>
            </a:r>
            <a:r>
              <a:rPr lang="en-US" sz="3200" dirty="0" smtClean="0"/>
              <a:t>mod N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       =   x</a:t>
            </a:r>
            <a:r>
              <a:rPr lang="en-US" sz="3200" baseline="30000" dirty="0" smtClean="0"/>
              <a:t>1</a:t>
            </a:r>
            <a:r>
              <a:rPr lang="en-US" sz="3200" dirty="0" smtClean="0"/>
              <a:t>  mod N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       =   x mod 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576129" y="4191000"/>
            <a:ext cx="2598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First equality is</a:t>
            </a:r>
          </a:p>
          <a:p>
            <a:r>
              <a:rPr lang="en-US" sz="2400" dirty="0" smtClean="0"/>
              <a:t>by Euler’s Theorem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886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math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676400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= { </a:t>
            </a:r>
            <a:r>
              <a:rPr lang="en-US" sz="2800" dirty="0" err="1" smtClean="0"/>
              <a:t>i</a:t>
            </a:r>
            <a:r>
              <a:rPr lang="en-US" sz="2800" dirty="0" smtClean="0"/>
              <a:t> | 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dirty="0" err="1" smtClean="0"/>
              <a:t>i,N</a:t>
            </a:r>
            <a:r>
              <a:rPr lang="en-US" sz="2800" dirty="0" smtClean="0"/>
              <a:t>) = 1 }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5310" y="168488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2296180"/>
            <a:ext cx="81327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Claim: Suppose </a:t>
            </a:r>
            <a:r>
              <a:rPr lang="en-US" sz="2800" dirty="0" err="1" smtClean="0"/>
              <a:t>e,d</a:t>
            </a:r>
            <a:r>
              <a:rPr lang="en-US" sz="2800" dirty="0" smtClean="0"/>
              <a:t>     </a:t>
            </a:r>
            <a:r>
              <a:rPr lang="en-US" sz="2800" b="1" dirty="0" err="1" smtClean="0"/>
              <a:t>Z</a:t>
            </a:r>
            <a:r>
              <a:rPr lang="en-US" sz="2800" baseline="-25000" dirty="0" err="1" smtClean="0"/>
              <a:t>φ</a:t>
            </a:r>
            <a:r>
              <a:rPr lang="en-US" sz="2800" baseline="-25000" dirty="0"/>
              <a:t>(N</a:t>
            </a:r>
            <a:r>
              <a:rPr lang="en-US" sz="2800" baseline="-25000" dirty="0" smtClean="0"/>
              <a:t>) </a:t>
            </a:r>
            <a:r>
              <a:rPr lang="en-US" sz="2800" dirty="0" smtClean="0"/>
              <a:t> satisfying   </a:t>
            </a:r>
            <a:r>
              <a:rPr lang="en-US" sz="2800" dirty="0" err="1" smtClean="0"/>
              <a:t>ed</a:t>
            </a:r>
            <a:r>
              <a:rPr lang="en-US" sz="2800" dirty="0" smtClean="0"/>
              <a:t> mod </a:t>
            </a:r>
            <a:r>
              <a:rPr lang="en-US" sz="2800" dirty="0" err="1"/>
              <a:t>φ</a:t>
            </a:r>
            <a:r>
              <a:rPr lang="en-US" sz="2800" dirty="0"/>
              <a:t>(N</a:t>
            </a:r>
            <a:r>
              <a:rPr lang="en-US" sz="2800" dirty="0" smtClean="0"/>
              <a:t>) = 1 </a:t>
            </a:r>
          </a:p>
          <a:p>
            <a:r>
              <a:rPr lang="en-US" sz="2800" dirty="0" smtClean="0"/>
              <a:t>then for any x   </a:t>
            </a:r>
            <a:r>
              <a:rPr lang="en-US" sz="2800" dirty="0"/>
              <a:t>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N </a:t>
            </a:r>
            <a:r>
              <a:rPr lang="en-US" sz="2800" dirty="0" smtClean="0"/>
              <a:t> we have that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</a:t>
            </a:r>
            <a:r>
              <a:rPr lang="en-US" sz="2800" dirty="0"/>
              <a:t>	</a:t>
            </a:r>
            <a:r>
              <a:rPr lang="en-US" sz="2800" dirty="0" smtClean="0"/>
              <a:t>	(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e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d</a:t>
            </a:r>
            <a:r>
              <a:rPr lang="en-US" sz="2800" dirty="0" smtClean="0"/>
              <a:t> mod N =   x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3775000" y="230466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75" y="2470801"/>
            <a:ext cx="175491" cy="203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21000"/>
            <a:ext cx="175491" cy="203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71800" y="27548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3364" y="3962400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15</a:t>
            </a:r>
            <a:r>
              <a:rPr lang="en-US" sz="2800" dirty="0" smtClean="0"/>
              <a:t>  = { 1,2,4,7,8,11,13,14 }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71474" y="397088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216" y="4648200"/>
            <a:ext cx="5294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e =  3  , d = 3   gives    </a:t>
            </a:r>
            <a:r>
              <a:rPr lang="en-US" sz="2800" dirty="0" err="1" smtClean="0"/>
              <a:t>ed</a:t>
            </a:r>
            <a:r>
              <a:rPr lang="en-US" sz="2800" dirty="0" smtClean="0"/>
              <a:t> mod 8 = 1  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269088" y="3962400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Z</a:t>
            </a:r>
            <a:r>
              <a:rPr lang="en-US" sz="2800" baseline="-25000" dirty="0" err="1" smtClean="0"/>
              <a:t>φ</a:t>
            </a:r>
            <a:r>
              <a:rPr lang="en-US" sz="2800" baseline="-25000" dirty="0"/>
              <a:t>(15</a:t>
            </a:r>
            <a:r>
              <a:rPr lang="en-US" sz="2800" baseline="-25000" dirty="0" smtClean="0"/>
              <a:t>)</a:t>
            </a:r>
            <a:r>
              <a:rPr lang="en-US" sz="2800" dirty="0" smtClean="0"/>
              <a:t> =  { 1,3,5,7 }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57198" y="397088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50097"/>
              </p:ext>
            </p:extLst>
          </p:nvPr>
        </p:nvGraphicFramePr>
        <p:xfrm>
          <a:off x="838200" y="5406905"/>
          <a:ext cx="759189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095"/>
                <a:gridCol w="609600"/>
                <a:gridCol w="729936"/>
                <a:gridCol w="843544"/>
                <a:gridCol w="843544"/>
                <a:gridCol w="843544"/>
                <a:gridCol w="843544"/>
                <a:gridCol w="843544"/>
                <a:gridCol w="843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mod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mod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19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4171846"/>
            <a:ext cx="371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4171846"/>
            <a:ext cx="932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pk</a:t>
            </a:r>
            <a:r>
              <a:rPr lang="en-US" sz="2800" dirty="0" smtClean="0"/>
              <a:t>(X)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4" idx="0"/>
            <a:endCxn id="5" idx="0"/>
          </p:cNvCxnSpPr>
          <p:nvPr/>
        </p:nvCxnSpPr>
        <p:spPr>
          <a:xfrm rot="5400000" flipH="1" flipV="1">
            <a:off x="4593202" y="1973964"/>
            <a:ext cx="12700" cy="4395764"/>
          </a:xfrm>
          <a:prstGeom prst="curvedConnector3">
            <a:avLst>
              <a:gd name="adj1" fmla="val 5404835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2"/>
            <a:endCxn id="4" idx="2"/>
          </p:cNvCxnSpPr>
          <p:nvPr/>
        </p:nvCxnSpPr>
        <p:spPr>
          <a:xfrm rot="5400000">
            <a:off x="4593202" y="2497184"/>
            <a:ext cx="12700" cy="4395764"/>
          </a:xfrm>
          <a:prstGeom prst="curvedConnector3">
            <a:avLst>
              <a:gd name="adj1" fmla="val 5521142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8963" y="2895600"/>
            <a:ext cx="1982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easy given </a:t>
            </a:r>
            <a:r>
              <a:rPr lang="en-US" sz="2400" dirty="0" err="1" smtClean="0"/>
              <a:t>N,e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85163" y="5410200"/>
            <a:ext cx="1990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 given </a:t>
            </a:r>
            <a:r>
              <a:rPr lang="en-US" sz="2400" dirty="0" err="1" smtClean="0"/>
              <a:t>N,e</a:t>
            </a:r>
            <a:endParaRPr lang="en-US" sz="2400" dirty="0" smtClean="0"/>
          </a:p>
          <a:p>
            <a:r>
              <a:rPr lang="en-US" sz="2400" dirty="0" smtClean="0"/>
              <a:t>easy given </a:t>
            </a:r>
            <a:r>
              <a:rPr lang="en-US" sz="2400" dirty="0" err="1" smtClean="0"/>
              <a:t>N,d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304800"/>
            <a:ext cx="4756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RSA  trapdoor permutation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98689" y="1081055"/>
            <a:ext cx="159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pk</a:t>
            </a:r>
            <a:r>
              <a:rPr lang="en-US" sz="2800" dirty="0" smtClean="0"/>
              <a:t> = (</a:t>
            </a:r>
            <a:r>
              <a:rPr lang="en-US" sz="2800" dirty="0" err="1" smtClean="0"/>
              <a:t>N,e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401670" y="1066800"/>
            <a:ext cx="155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k</a:t>
            </a:r>
            <a:r>
              <a:rPr lang="en-US" sz="2800" dirty="0" smtClean="0"/>
              <a:t> = (</a:t>
            </a:r>
            <a:r>
              <a:rPr lang="en-US" sz="2800" dirty="0" err="1" smtClean="0"/>
              <a:t>N,</a:t>
            </a:r>
            <a:r>
              <a:rPr lang="en-US" sz="2800" dirty="0" err="1"/>
              <a:t>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95152" y="1081055"/>
            <a:ext cx="339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with  </a:t>
            </a:r>
            <a:r>
              <a:rPr lang="en-US" sz="2800" dirty="0" err="1" smtClean="0"/>
              <a:t>ed</a:t>
            </a:r>
            <a:r>
              <a:rPr lang="en-US" sz="2800" dirty="0" smtClean="0"/>
              <a:t> </a:t>
            </a:r>
            <a:r>
              <a:rPr lang="en-US" sz="2800" dirty="0"/>
              <a:t>mod </a:t>
            </a:r>
            <a:r>
              <a:rPr lang="en-US" sz="2800" dirty="0" err="1"/>
              <a:t>φ</a:t>
            </a:r>
            <a:r>
              <a:rPr lang="en-US" sz="2800" dirty="0"/>
              <a:t>(N) = 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1838980"/>
            <a:ext cx="2675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N,e</a:t>
            </a:r>
            <a:r>
              <a:rPr lang="en-US" sz="2800" dirty="0" smtClean="0"/>
              <a:t>(x) = 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e</a:t>
            </a:r>
            <a:r>
              <a:rPr lang="en-US" sz="2800" dirty="0" smtClean="0"/>
              <a:t> mod N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886200" y="1838980"/>
            <a:ext cx="27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 smtClean="0"/>
              <a:t>N,d</a:t>
            </a:r>
            <a:r>
              <a:rPr lang="en-US" sz="2800" dirty="0" smtClean="0"/>
              <a:t>(y) = </a:t>
            </a:r>
            <a:r>
              <a:rPr lang="en-US" sz="2800" dirty="0" err="1"/>
              <a:t>y</a:t>
            </a:r>
            <a:r>
              <a:rPr lang="en-US" sz="2800" baseline="30000" dirty="0" err="1" smtClean="0"/>
              <a:t>d</a:t>
            </a:r>
            <a:r>
              <a:rPr lang="en-US" sz="2800" dirty="0" smtClean="0"/>
              <a:t> mod 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340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689" y="1081055"/>
            <a:ext cx="159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pk</a:t>
            </a:r>
            <a:r>
              <a:rPr lang="en-US" sz="2800" dirty="0" smtClean="0"/>
              <a:t> = (</a:t>
            </a:r>
            <a:r>
              <a:rPr lang="en-US" sz="2800" dirty="0" err="1" smtClean="0"/>
              <a:t>N,e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401670" y="1066800"/>
            <a:ext cx="155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k</a:t>
            </a:r>
            <a:r>
              <a:rPr lang="en-US" sz="2800" dirty="0" smtClean="0"/>
              <a:t> = (</a:t>
            </a:r>
            <a:r>
              <a:rPr lang="en-US" sz="2800" dirty="0" err="1" smtClean="0"/>
              <a:t>N,</a:t>
            </a:r>
            <a:r>
              <a:rPr lang="en-US" sz="2800" dirty="0" err="1"/>
              <a:t>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95152" y="1081055"/>
            <a:ext cx="339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with  </a:t>
            </a:r>
            <a:r>
              <a:rPr lang="en-US" sz="2800" dirty="0" err="1" smtClean="0"/>
              <a:t>ed</a:t>
            </a:r>
            <a:r>
              <a:rPr lang="en-US" sz="2800" dirty="0" smtClean="0"/>
              <a:t> </a:t>
            </a:r>
            <a:r>
              <a:rPr lang="en-US" sz="2800" dirty="0"/>
              <a:t>mod </a:t>
            </a:r>
            <a:r>
              <a:rPr lang="en-US" sz="2800" dirty="0" err="1"/>
              <a:t>φ</a:t>
            </a:r>
            <a:r>
              <a:rPr lang="en-US" sz="2800" dirty="0"/>
              <a:t>(N) = 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1838980"/>
            <a:ext cx="2675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N,e</a:t>
            </a:r>
            <a:r>
              <a:rPr lang="en-US" sz="2800" dirty="0" smtClean="0"/>
              <a:t>(x) = 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e</a:t>
            </a:r>
            <a:r>
              <a:rPr lang="en-US" sz="2800" dirty="0" smtClean="0"/>
              <a:t> mod N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886200" y="1838980"/>
            <a:ext cx="27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 smtClean="0"/>
              <a:t>N,d</a:t>
            </a:r>
            <a:r>
              <a:rPr lang="en-US" sz="2800" dirty="0" smtClean="0"/>
              <a:t>(y) = </a:t>
            </a:r>
            <a:r>
              <a:rPr lang="en-US" sz="2800" dirty="0" err="1"/>
              <a:t>y</a:t>
            </a:r>
            <a:r>
              <a:rPr lang="en-US" sz="2800" baseline="30000" dirty="0" err="1" smtClean="0"/>
              <a:t>d</a:t>
            </a:r>
            <a:r>
              <a:rPr lang="en-US" sz="2800" dirty="0" smtClean="0"/>
              <a:t> mod 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59757" y="2743200"/>
            <a:ext cx="5451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 how do we find suitable  </a:t>
            </a:r>
            <a:r>
              <a:rPr lang="en-US" sz="2800" dirty="0" err="1" smtClean="0"/>
              <a:t>N,e,d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3515380"/>
            <a:ext cx="817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p,q</a:t>
            </a:r>
            <a:r>
              <a:rPr lang="en-US" sz="2800" dirty="0" smtClean="0"/>
              <a:t> distinct primes and N = </a:t>
            </a:r>
            <a:r>
              <a:rPr lang="en-US" sz="2800" dirty="0" err="1" smtClean="0"/>
              <a:t>pq</a:t>
            </a:r>
            <a:r>
              <a:rPr lang="en-US" sz="2800" dirty="0" smtClean="0"/>
              <a:t>  then </a:t>
            </a:r>
            <a:r>
              <a:rPr lang="en-US" sz="2800" dirty="0" err="1"/>
              <a:t>φ</a:t>
            </a:r>
            <a:r>
              <a:rPr lang="en-US" sz="2800" dirty="0"/>
              <a:t>(N</a:t>
            </a:r>
            <a:r>
              <a:rPr lang="en-US" sz="2800" dirty="0" smtClean="0"/>
              <a:t>) = (p-1)(q-1) 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4201180"/>
            <a:ext cx="102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Why?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57200" y="4876800"/>
            <a:ext cx="8550989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φ</a:t>
            </a:r>
            <a:r>
              <a:rPr lang="en-US" sz="2800" dirty="0"/>
              <a:t>(N) = </a:t>
            </a:r>
            <a:r>
              <a:rPr lang="en-US" sz="2800" dirty="0" smtClean="0"/>
              <a:t>|{1,…,N-1}| - |{</a:t>
            </a:r>
            <a:r>
              <a:rPr lang="en-US" sz="2800" dirty="0" err="1" smtClean="0"/>
              <a:t>ip</a:t>
            </a:r>
            <a:r>
              <a:rPr lang="en-US" sz="2800" dirty="0" smtClean="0"/>
              <a:t> : 1 ≤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≤ </a:t>
            </a:r>
            <a:r>
              <a:rPr lang="en-US" sz="2800" dirty="0" smtClean="0"/>
              <a:t>q-1}| -  |{</a:t>
            </a:r>
            <a:r>
              <a:rPr lang="en-US" sz="2800" dirty="0" err="1" smtClean="0"/>
              <a:t>iq</a:t>
            </a:r>
            <a:r>
              <a:rPr lang="en-US" sz="2800" dirty="0" smtClean="0"/>
              <a:t> : </a:t>
            </a:r>
            <a:r>
              <a:rPr lang="en-US" sz="2800" dirty="0"/>
              <a:t>1 ≤ </a:t>
            </a:r>
            <a:r>
              <a:rPr lang="en-US" sz="2800" dirty="0" err="1"/>
              <a:t>i</a:t>
            </a:r>
            <a:r>
              <a:rPr lang="en-US" sz="2800" dirty="0"/>
              <a:t> ≤ </a:t>
            </a:r>
            <a:r>
              <a:rPr lang="en-US" sz="2800" dirty="0" smtClean="0"/>
              <a:t>p-</a:t>
            </a:r>
            <a:r>
              <a:rPr lang="en-US" sz="2800" dirty="0"/>
              <a:t>1}|</a:t>
            </a:r>
            <a:r>
              <a:rPr lang="en-US" sz="2800" dirty="0" smtClean="0"/>
              <a:t>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=  N-1 -  (q-1)  -  (p-1)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= </a:t>
            </a:r>
            <a:r>
              <a:rPr lang="en-US" sz="2800" dirty="0" err="1" smtClean="0"/>
              <a:t>pq</a:t>
            </a:r>
            <a:r>
              <a:rPr lang="en-US" sz="2800" dirty="0" smtClean="0"/>
              <a:t> – p – q + 1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= (p-1)(q-1)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304800"/>
            <a:ext cx="4756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RSA  trapdoor permutation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1055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689" y="1081055"/>
            <a:ext cx="159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pk</a:t>
            </a:r>
            <a:r>
              <a:rPr lang="en-US" sz="2800" dirty="0" smtClean="0"/>
              <a:t> = (</a:t>
            </a:r>
            <a:r>
              <a:rPr lang="en-US" sz="2800" dirty="0" err="1" smtClean="0"/>
              <a:t>N,e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401670" y="1066800"/>
            <a:ext cx="155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k</a:t>
            </a:r>
            <a:r>
              <a:rPr lang="en-US" sz="2800" dirty="0" smtClean="0"/>
              <a:t> = (</a:t>
            </a:r>
            <a:r>
              <a:rPr lang="en-US" sz="2800" dirty="0" err="1" smtClean="0"/>
              <a:t>N,</a:t>
            </a:r>
            <a:r>
              <a:rPr lang="en-US" sz="2800" dirty="0" err="1"/>
              <a:t>d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95152" y="1081055"/>
            <a:ext cx="339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with  </a:t>
            </a:r>
            <a:r>
              <a:rPr lang="en-US" sz="2800" dirty="0" err="1" smtClean="0"/>
              <a:t>ed</a:t>
            </a:r>
            <a:r>
              <a:rPr lang="en-US" sz="2800" dirty="0" smtClean="0"/>
              <a:t> </a:t>
            </a:r>
            <a:r>
              <a:rPr lang="en-US" sz="2800" dirty="0"/>
              <a:t>mod </a:t>
            </a:r>
            <a:r>
              <a:rPr lang="en-US" sz="2800" dirty="0" err="1"/>
              <a:t>φ</a:t>
            </a:r>
            <a:r>
              <a:rPr lang="en-US" sz="2800" dirty="0"/>
              <a:t>(N) = 1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1838980"/>
            <a:ext cx="2675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N,e</a:t>
            </a:r>
            <a:r>
              <a:rPr lang="en-US" sz="2800" dirty="0" smtClean="0"/>
              <a:t>(x) = 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e</a:t>
            </a:r>
            <a:r>
              <a:rPr lang="en-US" sz="2800" dirty="0" smtClean="0"/>
              <a:t> mod N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886200" y="1838980"/>
            <a:ext cx="2762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-25000" dirty="0" err="1" smtClean="0"/>
              <a:t>N,d</a:t>
            </a:r>
            <a:r>
              <a:rPr lang="en-US" sz="2800" dirty="0" smtClean="0"/>
              <a:t>(y) = </a:t>
            </a:r>
            <a:r>
              <a:rPr lang="en-US" sz="2800" dirty="0" err="1"/>
              <a:t>y</a:t>
            </a:r>
            <a:r>
              <a:rPr lang="en-US" sz="2800" baseline="30000" dirty="0" err="1" smtClean="0"/>
              <a:t>d</a:t>
            </a:r>
            <a:r>
              <a:rPr lang="en-US" sz="2800" dirty="0" smtClean="0"/>
              <a:t> mod 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59757" y="2743200"/>
            <a:ext cx="5451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 how do we find suitable  </a:t>
            </a:r>
            <a:r>
              <a:rPr lang="en-US" sz="2800" dirty="0" err="1" smtClean="0"/>
              <a:t>N,e,d</a:t>
            </a:r>
            <a:r>
              <a:rPr lang="en-US" sz="2800" dirty="0" smtClean="0"/>
              <a:t> ?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3515380"/>
            <a:ext cx="8172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dirty="0" err="1" smtClean="0"/>
              <a:t>p,q</a:t>
            </a:r>
            <a:r>
              <a:rPr lang="en-US" sz="2800" dirty="0" smtClean="0"/>
              <a:t> distinct primes and N = </a:t>
            </a:r>
            <a:r>
              <a:rPr lang="en-US" sz="2800" dirty="0" err="1" smtClean="0"/>
              <a:t>pq</a:t>
            </a:r>
            <a:r>
              <a:rPr lang="en-US" sz="2800" dirty="0" smtClean="0"/>
              <a:t>  then </a:t>
            </a:r>
            <a:r>
              <a:rPr lang="en-US" sz="2800" dirty="0" err="1"/>
              <a:t>φ</a:t>
            </a:r>
            <a:r>
              <a:rPr lang="en-US" sz="2800" dirty="0"/>
              <a:t>(N</a:t>
            </a:r>
            <a:r>
              <a:rPr lang="en-US" sz="2800" dirty="0" smtClean="0"/>
              <a:t>) = (p-1)(q-1) 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4379893"/>
            <a:ext cx="6443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Given </a:t>
            </a:r>
            <a:r>
              <a:rPr lang="en-US" sz="2800" dirty="0" err="1"/>
              <a:t>φ</a:t>
            </a:r>
            <a:r>
              <a:rPr lang="en-US" sz="2800" dirty="0"/>
              <a:t>(N</a:t>
            </a:r>
            <a:r>
              <a:rPr lang="en-US" sz="2800" dirty="0" smtClean="0"/>
              <a:t>), choose   e    </a:t>
            </a:r>
            <a:r>
              <a:rPr lang="en-US" sz="2800" b="1" dirty="0" err="1"/>
              <a:t>Z</a:t>
            </a:r>
            <a:r>
              <a:rPr lang="en-US" sz="2800" baseline="-25000" dirty="0" err="1"/>
              <a:t>φ</a:t>
            </a:r>
            <a:r>
              <a:rPr lang="en-US" sz="2800" baseline="-25000" dirty="0" smtClean="0"/>
              <a:t>(N)  </a:t>
            </a:r>
            <a:r>
              <a:rPr lang="en-US" sz="2800" dirty="0" smtClean="0"/>
              <a:t>and calculate </a:t>
            </a:r>
          </a:p>
          <a:p>
            <a:r>
              <a:rPr lang="en-US" sz="2800" dirty="0" smtClean="0"/>
              <a:t>            </a:t>
            </a:r>
            <a:r>
              <a:rPr lang="en-US" sz="2800" dirty="0"/>
              <a:t>	</a:t>
            </a:r>
            <a:r>
              <a:rPr lang="en-US" sz="2800" dirty="0" smtClean="0"/>
              <a:t>d = e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 mod </a:t>
            </a:r>
            <a:r>
              <a:rPr lang="en-US" sz="2800" dirty="0" err="1"/>
              <a:t>φ</a:t>
            </a:r>
            <a:r>
              <a:rPr lang="en-US" sz="2800" dirty="0"/>
              <a:t>(N)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09" y="4597400"/>
            <a:ext cx="175491" cy="20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9800" y="304800"/>
            <a:ext cx="4756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RSA  trapdoor permutation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119969" y="44312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5486400"/>
            <a:ext cx="478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to find suitable </a:t>
            </a:r>
            <a:r>
              <a:rPr lang="en-US" sz="2800" dirty="0" err="1" smtClean="0"/>
              <a:t>p,q</a:t>
            </a:r>
            <a:r>
              <a:rPr lang="en-US" sz="2800" dirty="0" smtClean="0"/>
              <a:t> prime?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6106180"/>
            <a:ext cx="653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random numbers and test </a:t>
            </a:r>
            <a:r>
              <a:rPr lang="en-US" sz="2800" dirty="0" err="1" smtClean="0"/>
              <a:t>primality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458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2 large primes  p, q  . Let N = </a:t>
            </a:r>
            <a:r>
              <a:rPr lang="en-US" dirty="0" err="1" smtClean="0"/>
              <a:t>pq</a:t>
            </a:r>
            <a:endParaRPr lang="en-US" dirty="0" smtClean="0"/>
          </a:p>
          <a:p>
            <a:pPr lvl="1"/>
            <a:r>
              <a:rPr lang="en-US" dirty="0" smtClean="0"/>
              <a:t>random integers + </a:t>
            </a:r>
            <a:r>
              <a:rPr lang="en-US" dirty="0" err="1" smtClean="0"/>
              <a:t>primality</a:t>
            </a:r>
            <a:r>
              <a:rPr lang="en-US" dirty="0" smtClean="0"/>
              <a:t> testing</a:t>
            </a:r>
          </a:p>
          <a:p>
            <a:r>
              <a:rPr lang="en-US" dirty="0" smtClean="0"/>
              <a:t>Choose e (usually 65,537)</a:t>
            </a:r>
          </a:p>
          <a:p>
            <a:pPr lvl="1"/>
            <a:r>
              <a:rPr lang="en-US" dirty="0" smtClean="0"/>
              <a:t>Compute d using </a:t>
            </a:r>
            <a:r>
              <a:rPr lang="en-US" dirty="0" err="1"/>
              <a:t>φ</a:t>
            </a:r>
            <a:r>
              <a:rPr lang="en-US" dirty="0"/>
              <a:t>(N) = (p-1)(q-1)</a:t>
            </a:r>
            <a:r>
              <a:rPr lang="en-US" dirty="0" smtClean="0"/>
              <a:t> 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k</a:t>
            </a:r>
            <a:r>
              <a:rPr lang="en-US" dirty="0" smtClean="0"/>
              <a:t> = (</a:t>
            </a:r>
            <a:r>
              <a:rPr lang="en-US" dirty="0" err="1" smtClean="0"/>
              <a:t>N,e</a:t>
            </a:r>
            <a:r>
              <a:rPr lang="en-US" dirty="0" smtClean="0"/>
              <a:t>)  and </a:t>
            </a:r>
            <a:r>
              <a:rPr lang="en-US" dirty="0" err="1" smtClean="0"/>
              <a:t>sk</a:t>
            </a:r>
            <a:r>
              <a:rPr lang="en-US" dirty="0" smtClean="0"/>
              <a:t> = (</a:t>
            </a:r>
            <a:r>
              <a:rPr lang="en-US" dirty="0" err="1" smtClean="0"/>
              <a:t>N,d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Often store </a:t>
            </a:r>
            <a:r>
              <a:rPr lang="en-US" dirty="0" err="1" smtClean="0"/>
              <a:t>p,q</a:t>
            </a:r>
            <a:r>
              <a:rPr lang="en-US" dirty="0" smtClean="0"/>
              <a:t> with </a:t>
            </a:r>
            <a:r>
              <a:rPr lang="en-US" dirty="0" err="1" smtClean="0"/>
              <a:t>sk</a:t>
            </a:r>
            <a:r>
              <a:rPr lang="en-US" dirty="0" smtClean="0"/>
              <a:t> to use Chinese Remainder Theorem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258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encryption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40386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Enc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172200" y="40386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886200" y="19812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Kg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598189" y="1524000"/>
            <a:ext cx="15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generation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3429000" y="2438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16094" y="2209800"/>
            <a:ext cx="445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k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28956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33800" y="32721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19" name="Elbow Connector 18"/>
          <p:cNvCxnSpPr>
            <a:stCxn id="17" idx="1"/>
            <a:endCxn id="6" idx="0"/>
          </p:cNvCxnSpPr>
          <p:nvPr/>
        </p:nvCxnSpPr>
        <p:spPr>
          <a:xfrm rot="10800000" flipV="1">
            <a:off x="2171700" y="3502968"/>
            <a:ext cx="1562100" cy="5356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5" idx="3"/>
            <a:endCxn id="7" idx="0"/>
          </p:cNvCxnSpPr>
          <p:nvPr/>
        </p:nvCxnSpPr>
        <p:spPr>
          <a:xfrm>
            <a:off x="5057911" y="3507433"/>
            <a:ext cx="1609589" cy="5311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19200" y="426273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6294" y="4034135"/>
            <a:ext cx="3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27306" y="471993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200" y="4491335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675106" y="4495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3591" y="426720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715000" y="4495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6227" y="426720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162800" y="4495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52227" y="4122003"/>
            <a:ext cx="822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or </a:t>
            </a:r>
          </a:p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81740" y="5040868"/>
            <a:ext cx="167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is a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" y="5695890"/>
            <a:ext cx="8292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Correctness:  D( </a:t>
            </a:r>
            <a:r>
              <a:rPr lang="en-US" sz="2000" dirty="0" err="1" smtClean="0"/>
              <a:t>sk</a:t>
            </a:r>
            <a:r>
              <a:rPr lang="en-US" sz="2000" dirty="0" smtClean="0"/>
              <a:t> , E(</a:t>
            </a:r>
            <a:r>
              <a:rPr lang="en-US" sz="2000" dirty="0" err="1" smtClean="0"/>
              <a:t>pk,M,R</a:t>
            </a:r>
            <a:r>
              <a:rPr lang="en-US" sz="2000" dirty="0" smtClean="0"/>
              <a:t>) ) = M  with probability 1 over randomness used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4612957" y="3276600"/>
            <a:ext cx="44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k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114800" y="28956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51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smtClean="0"/>
              <a:t>RSA transport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39655" y="105561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51805" y="10668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5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&lt;- D(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276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895600"/>
            <a:ext cx="364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dirty="0"/>
              <a:t> </a:t>
            </a:r>
            <a:r>
              <a:rPr lang="en-US" dirty="0" smtClean="0"/>
              <a:t>of bank,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743200"/>
            <a:ext cx="1607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886200"/>
            <a:ext cx="182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PMS</a:t>
            </a:r>
          </a:p>
          <a:p>
            <a:r>
              <a:rPr lang="en-US" dirty="0" smtClean="0"/>
              <a:t>C &lt;- E(</a:t>
            </a:r>
            <a:r>
              <a:rPr lang="en-US" dirty="0" err="1" smtClean="0"/>
              <a:t>pk,PMS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2745" y="6172200"/>
            <a:ext cx="44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PRF(PMS,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790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PKCS #1 RSA encryption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13436" y="3002064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Enc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6236" y="322619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330" y="2997599"/>
            <a:ext cx="3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4342" y="368339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236" y="3454799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12142" y="345926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70627" y="3230664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021542" y="51054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4342" y="5562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5569" y="533400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12142" y="5562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1569" y="5188803"/>
            <a:ext cx="822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or </a:t>
            </a:r>
          </a:p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66800" y="2309566"/>
            <a:ext cx="79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N,e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47800" y="2692799"/>
            <a:ext cx="0" cy="31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43000" y="4408437"/>
            <a:ext cx="808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dirty="0" err="1" smtClean="0"/>
              <a:t>N,d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23762" y="4791670"/>
            <a:ext cx="0" cy="31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" y="914400"/>
            <a:ext cx="7136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Kg outputs (</a:t>
            </a:r>
            <a:r>
              <a:rPr lang="en-US" sz="2800" dirty="0" err="1" smtClean="0"/>
              <a:t>N,e</a:t>
            </a:r>
            <a:r>
              <a:rPr lang="en-US" sz="2800" dirty="0" smtClean="0"/>
              <a:t>),(</a:t>
            </a:r>
            <a:r>
              <a:rPr lang="en-US" sz="2800" dirty="0" err="1" smtClean="0"/>
              <a:t>N,d</a:t>
            </a:r>
            <a:r>
              <a:rPr lang="en-US" sz="2800" dirty="0" smtClean="0"/>
              <a:t>)   where |N|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 = n </a:t>
            </a:r>
          </a:p>
          <a:p>
            <a:r>
              <a:rPr lang="en-US" sz="2800" dirty="0" smtClean="0"/>
              <a:t>Let B = </a:t>
            </a:r>
            <a:r>
              <a:rPr lang="en-US" sz="2800" dirty="0"/>
              <a:t>{0,1}</a:t>
            </a:r>
            <a:r>
              <a:rPr lang="en-US" sz="2800" baseline="30000" dirty="0"/>
              <a:t>8 </a:t>
            </a:r>
            <a:r>
              <a:rPr lang="en-US" sz="2800" dirty="0"/>
              <a:t>/ {00} </a:t>
            </a:r>
            <a:r>
              <a:rPr lang="en-US" sz="2800" dirty="0" smtClean="0"/>
              <a:t> be set of all bytes except 00</a:t>
            </a:r>
          </a:p>
          <a:p>
            <a:r>
              <a:rPr lang="en-US" sz="2800" dirty="0" smtClean="0"/>
              <a:t>Want to encrypt messages of length |M|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 =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76796" y="2328208"/>
            <a:ext cx="4858872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u="sng" dirty="0" err="1" smtClean="0"/>
              <a:t>Enc</a:t>
            </a:r>
            <a:r>
              <a:rPr lang="en-US" sz="2400" u="sng" dirty="0" smtClean="0"/>
              <a:t>((</a:t>
            </a:r>
            <a:r>
              <a:rPr lang="en-US" sz="2400" u="sng" dirty="0" err="1" smtClean="0"/>
              <a:t>N,e</a:t>
            </a:r>
            <a:r>
              <a:rPr lang="en-US" sz="2400" u="sng" dirty="0" smtClean="0"/>
              <a:t>), M, R)</a:t>
            </a:r>
          </a:p>
          <a:p>
            <a:r>
              <a:rPr lang="en-US" sz="2400" dirty="0" smtClean="0"/>
              <a:t>pad =  first n - m - 3 bytes from R that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are in B</a:t>
            </a:r>
          </a:p>
          <a:p>
            <a:r>
              <a:rPr lang="en-US" sz="2400" dirty="0" smtClean="0"/>
              <a:t>X = 00 || 02 || pad || 00 || M</a:t>
            </a:r>
          </a:p>
          <a:p>
            <a:r>
              <a:rPr lang="en-US" sz="2400" dirty="0" smtClean="0"/>
              <a:t>Return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e</a:t>
            </a:r>
            <a:r>
              <a:rPr lang="en-US" sz="2400" dirty="0" smtClean="0"/>
              <a:t> mod N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76796" y="4364504"/>
            <a:ext cx="4858872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Dec((</a:t>
            </a:r>
            <a:r>
              <a:rPr lang="en-US" sz="2400" u="sng" dirty="0" err="1" smtClean="0"/>
              <a:t>N,d</a:t>
            </a:r>
            <a:r>
              <a:rPr lang="en-US" sz="2400" u="sng" dirty="0" smtClean="0"/>
              <a:t>), C )</a:t>
            </a:r>
          </a:p>
          <a:p>
            <a:r>
              <a:rPr lang="en-US" sz="2400" dirty="0" smtClean="0"/>
              <a:t>X = C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 mod N    ;  </a:t>
            </a:r>
            <a:r>
              <a:rPr lang="en-US" sz="2400" dirty="0" err="1" smtClean="0"/>
              <a:t>aa</a:t>
            </a:r>
            <a:r>
              <a:rPr lang="en-US" sz="2400" dirty="0" smtClean="0"/>
              <a:t>||bb||w = X</a:t>
            </a:r>
          </a:p>
          <a:p>
            <a:r>
              <a:rPr lang="en-US" sz="2400" dirty="0" smtClean="0"/>
              <a:t>If (</a:t>
            </a:r>
            <a:r>
              <a:rPr lang="en-US" sz="2400" dirty="0" err="1" smtClean="0"/>
              <a:t>aa</a:t>
            </a:r>
            <a:r>
              <a:rPr lang="en-US" sz="2400" dirty="0" smtClean="0"/>
              <a:t> ≠ 00) or (bb </a:t>
            </a:r>
            <a:r>
              <a:rPr lang="en-US" sz="2400" dirty="0"/>
              <a:t>≠</a:t>
            </a:r>
            <a:r>
              <a:rPr lang="en-US" sz="2400" dirty="0" smtClean="0"/>
              <a:t> 02) or (00   w)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Return error</a:t>
            </a:r>
          </a:p>
          <a:p>
            <a:r>
              <a:rPr lang="en-US" sz="2400" dirty="0" smtClean="0"/>
              <a:t>pad || 00 || M = w</a:t>
            </a:r>
          </a:p>
          <a:p>
            <a:r>
              <a:rPr lang="en-US" sz="2400" dirty="0" smtClean="0"/>
              <a:t>Return M</a:t>
            </a:r>
            <a:endParaRPr lang="en-US" sz="2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0" y="5216525"/>
            <a:ext cx="120650" cy="2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0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encryption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017" y="1524000"/>
            <a:ext cx="280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Kg outputs (</a:t>
            </a:r>
            <a:r>
              <a:rPr lang="en-US" sz="2800" dirty="0" err="1" smtClean="0"/>
              <a:t>pk,sk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13436" y="3002064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Enc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6236" y="322619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3330" y="2997599"/>
            <a:ext cx="35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4342" y="368339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236" y="3454799"/>
            <a:ext cx="447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12142" y="345926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70627" y="3230664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21542" y="5105400"/>
            <a:ext cx="9906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4342" y="5562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5569" y="5334000"/>
            <a:ext cx="34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12142" y="5562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01569" y="5188803"/>
            <a:ext cx="822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 or </a:t>
            </a:r>
          </a:p>
          <a:p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3957" y="230956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47800" y="2692799"/>
            <a:ext cx="0" cy="31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646" y="4408437"/>
            <a:ext cx="44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sk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23762" y="4791670"/>
            <a:ext cx="0" cy="31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76796" y="2287012"/>
            <a:ext cx="4858872" cy="193899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err="1" smtClean="0"/>
              <a:t>Enc</a:t>
            </a:r>
            <a:r>
              <a:rPr lang="en-US" sz="2400" u="sng" dirty="0" smtClean="0"/>
              <a:t>(</a:t>
            </a:r>
            <a:r>
              <a:rPr lang="en-US" sz="2400" u="sng" dirty="0" err="1" smtClean="0"/>
              <a:t>pk</a:t>
            </a:r>
            <a:r>
              <a:rPr lang="en-US" sz="2400" u="sng" dirty="0" smtClean="0"/>
              <a:t>, M, R)</a:t>
            </a:r>
          </a:p>
          <a:p>
            <a:r>
              <a:rPr lang="en-US" sz="2400" dirty="0"/>
              <a:t>K</a:t>
            </a:r>
            <a:r>
              <a:rPr lang="en-US" sz="2400" dirty="0" smtClean="0"/>
              <a:t>||R1||R2 = R</a:t>
            </a:r>
          </a:p>
          <a:p>
            <a:r>
              <a:rPr lang="en-US" sz="2400" dirty="0" smtClean="0"/>
              <a:t>C1 = </a:t>
            </a:r>
            <a:r>
              <a:rPr lang="en-US" sz="2400" dirty="0" err="1" smtClean="0"/>
              <a:t>Enc</a:t>
            </a:r>
            <a:r>
              <a:rPr lang="en-US" sz="2400" dirty="0" smtClean="0"/>
              <a:t>(pk,K,R1)</a:t>
            </a:r>
          </a:p>
          <a:p>
            <a:r>
              <a:rPr lang="en-US" sz="2400" dirty="0" smtClean="0"/>
              <a:t>C2 = </a:t>
            </a:r>
            <a:r>
              <a:rPr lang="en-US" sz="2400" dirty="0" err="1" smtClean="0"/>
              <a:t>Enc</a:t>
            </a:r>
            <a:r>
              <a:rPr lang="en-US" sz="2400" dirty="0" smtClean="0"/>
              <a:t>(K,M,R2)</a:t>
            </a:r>
          </a:p>
          <a:p>
            <a:r>
              <a:rPr lang="en-US" sz="2400" dirty="0" smtClean="0"/>
              <a:t>Return (C1,C2)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676796" y="4678740"/>
            <a:ext cx="4858872" cy="15696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Dec(</a:t>
            </a:r>
            <a:r>
              <a:rPr lang="en-US" sz="2400" u="sng" dirty="0" err="1" smtClean="0"/>
              <a:t>sk</a:t>
            </a:r>
            <a:r>
              <a:rPr lang="en-US" sz="2400" u="sng" dirty="0" smtClean="0"/>
              <a:t>, (C1,C2) )</a:t>
            </a:r>
          </a:p>
          <a:p>
            <a:r>
              <a:rPr lang="en-US" sz="2400" dirty="0" smtClean="0"/>
              <a:t>K = Dec(sk,C1)</a:t>
            </a:r>
          </a:p>
          <a:p>
            <a:r>
              <a:rPr lang="en-US" sz="2400" dirty="0" smtClean="0"/>
              <a:t>M = Dec(K,C2)</a:t>
            </a:r>
          </a:p>
          <a:p>
            <a:r>
              <a:rPr lang="en-US" sz="2400" dirty="0" smtClean="0"/>
              <a:t>Return M</a:t>
            </a:r>
          </a:p>
        </p:txBody>
      </p:sp>
    </p:spTree>
    <p:extLst>
      <p:ext uri="{BB962C8B-B14F-4D97-AF65-F5344CB8AC3E}">
        <p14:creationId xmlns:p14="http://schemas.microsoft.com/office/powerpoint/2010/main" val="327477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TLS handshake for</a:t>
            </a:r>
            <a:br>
              <a:rPr lang="en-US" dirty="0" smtClean="0"/>
            </a:br>
            <a:r>
              <a:rPr lang="en-US" dirty="0" smtClean="0"/>
              <a:t>RSA transport</a:t>
            </a:r>
            <a:endParaRPr lang="en-US" dirty="0"/>
          </a:p>
        </p:txBody>
      </p:sp>
      <p:pic>
        <p:nvPicPr>
          <p:cNvPr id="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4947" y="228600"/>
            <a:ext cx="533400" cy="1055370"/>
          </a:xfrm>
          <a:prstGeom prst="rect">
            <a:avLst/>
          </a:prstGeom>
          <a:noFill/>
        </p:spPr>
      </p:pic>
      <p:pic>
        <p:nvPicPr>
          <p:cNvPr id="5" name="Picture 4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57200" cy="90460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949" y="1055610"/>
            <a:ext cx="158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customer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77200" y="1066800"/>
            <a:ext cx="64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962400"/>
            <a:ext cx="155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PMS &lt;- D(</a:t>
            </a:r>
            <a:r>
              <a:rPr lang="en-US" dirty="0" err="1" smtClean="0"/>
              <a:t>sk,C</a:t>
            </a:r>
            <a:r>
              <a:rPr lang="en-US" dirty="0" smtClean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2133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44606" y="1764268"/>
            <a:ext cx="47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ClientHello</a:t>
            </a:r>
            <a:r>
              <a:rPr lang="en-US" dirty="0" smtClean="0"/>
              <a:t>, </a:t>
            </a:r>
            <a:r>
              <a:rPr lang="en-US" dirty="0" err="1" smtClean="0"/>
              <a:t>MaxVer</a:t>
            </a:r>
            <a:r>
              <a:rPr lang="en-US" dirty="0" smtClean="0"/>
              <a:t>, </a:t>
            </a:r>
            <a:r>
              <a:rPr lang="en-US" dirty="0" err="1" smtClean="0"/>
              <a:t>Nc</a:t>
            </a:r>
            <a:r>
              <a:rPr lang="en-US" dirty="0" smtClean="0"/>
              <a:t>, Ciphers/</a:t>
            </a:r>
            <a:r>
              <a:rPr lang="en-US" dirty="0" err="1" smtClean="0"/>
              <a:t>CompMethods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0194" y="27432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57400" y="2362200"/>
            <a:ext cx="520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ServerHello</a:t>
            </a:r>
            <a:r>
              <a:rPr lang="en-US" dirty="0" smtClean="0"/>
              <a:t>, </a:t>
            </a:r>
            <a:r>
              <a:rPr lang="en-US" dirty="0" err="1" smtClean="0"/>
              <a:t>Ver</a:t>
            </a:r>
            <a:r>
              <a:rPr lang="en-US" dirty="0" smtClean="0"/>
              <a:t>, Ns, </a:t>
            </a:r>
            <a:r>
              <a:rPr lang="en-US" dirty="0" err="1" smtClean="0"/>
              <a:t>SessionID</a:t>
            </a:r>
            <a:r>
              <a:rPr lang="en-US" dirty="0" smtClean="0"/>
              <a:t>, Cipher/</a:t>
            </a:r>
            <a:r>
              <a:rPr lang="en-US" dirty="0" err="1" smtClean="0"/>
              <a:t>CompMethod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7400" y="3276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2745" y="2895600"/>
            <a:ext cx="364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CERT = (</a:t>
            </a:r>
            <a:r>
              <a:rPr lang="en-US" dirty="0" err="1" smtClean="0"/>
              <a:t>pk</a:t>
            </a:r>
            <a:r>
              <a:rPr lang="en-US" dirty="0"/>
              <a:t> </a:t>
            </a:r>
            <a:r>
              <a:rPr lang="en-US" dirty="0" smtClean="0"/>
              <a:t>of bank, signature over it)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869" y="2743200"/>
            <a:ext cx="1607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CERT</a:t>
            </a:r>
          </a:p>
          <a:p>
            <a:r>
              <a:rPr lang="en-US" dirty="0" smtClean="0"/>
              <a:t>using CA public</a:t>
            </a:r>
          </a:p>
          <a:p>
            <a:r>
              <a:rPr lang="en-US" dirty="0" smtClean="0"/>
              <a:t>verification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1905000"/>
            <a:ext cx="165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</a:t>
            </a:r>
            <a:r>
              <a:rPr lang="en-US" dirty="0" err="1" smtClean="0"/>
              <a:t>Nc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1600200"/>
            <a:ext cx="914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91400" y="2286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Ns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809" y="3886200"/>
            <a:ext cx="182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random PMS</a:t>
            </a:r>
          </a:p>
          <a:p>
            <a:r>
              <a:rPr lang="en-US" dirty="0" smtClean="0"/>
              <a:t>C &lt;- E(</a:t>
            </a:r>
            <a:r>
              <a:rPr lang="en-US" dirty="0" err="1" smtClean="0"/>
              <a:t>pk,PMS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70194" y="40386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82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4953000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05923" y="426720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“Client finished” || H(transcript)) } 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57400" y="5751731"/>
            <a:ext cx="495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3600" y="50292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ChangeCipherSpec</a:t>
            </a:r>
            <a:r>
              <a:rPr lang="en-US" dirty="0" smtClean="0"/>
              <a:t>, </a:t>
            </a:r>
          </a:p>
          <a:p>
            <a:r>
              <a:rPr lang="en-US" dirty="0" smtClean="0"/>
              <a:t>{ Finished, PRF(MS, “Server finished” || H(transcript’)) } 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82745" y="6172200"/>
            <a:ext cx="425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 &lt;- PRF(PS, “master secret” || </a:t>
            </a:r>
            <a:r>
              <a:rPr lang="en-US" dirty="0" err="1" smtClean="0"/>
              <a:t>Nc</a:t>
            </a:r>
            <a:r>
              <a:rPr lang="en-US" dirty="0" smtClean="0"/>
              <a:t> || Ns 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588" y="5248870"/>
            <a:ext cx="1750675" cy="92333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Bracket notation</a:t>
            </a:r>
          </a:p>
          <a:p>
            <a:r>
              <a:rPr lang="en-US" dirty="0" smtClean="0"/>
              <a:t>means contents </a:t>
            </a:r>
          </a:p>
          <a:p>
            <a:r>
              <a:rPr lang="en-US" dirty="0" smtClean="0"/>
              <a:t>encrypted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219200" y="4800600"/>
            <a:ext cx="886723" cy="44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Left Arrow 30"/>
          <p:cNvSpPr/>
          <p:nvPr/>
        </p:nvSpPr>
        <p:spPr>
          <a:xfrm rot="1969689">
            <a:off x="918499" y="4440123"/>
            <a:ext cx="576822" cy="60067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 rot="1969689">
            <a:off x="8412674" y="4281476"/>
            <a:ext cx="576822" cy="60067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6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RSA PKCS#1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adversary sees (</a:t>
            </a:r>
            <a:r>
              <a:rPr lang="en-US" dirty="0" err="1" smtClean="0"/>
              <a:t>N,e</a:t>
            </a:r>
            <a:r>
              <a:rPr lang="en-US" dirty="0" smtClean="0"/>
              <a:t>),C</a:t>
            </a:r>
          </a:p>
          <a:p>
            <a:r>
              <a:rPr lang="en-US" dirty="0" smtClean="0"/>
              <a:t>Attacker would like to invert C</a:t>
            </a:r>
          </a:p>
          <a:p>
            <a:r>
              <a:rPr lang="en-US" dirty="0" smtClean="0"/>
              <a:t>Possible attacks?</a:t>
            </a:r>
          </a:p>
        </p:txBody>
      </p:sp>
    </p:spTree>
    <p:extLst>
      <p:ext uri="{BB962C8B-B14F-4D97-AF65-F5344CB8AC3E}">
        <p14:creationId xmlns:p14="http://schemas.microsoft.com/office/powerpoint/2010/main" val="356181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"/>
            <a:ext cx="7449702" cy="55347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6800" y="5646003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don’t know if inverse is true,  whether inverting RSA implies  ability to factor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41910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Learning </a:t>
            </a:r>
            <a:r>
              <a:rPr lang="en-US" sz="2400" dirty="0" err="1" smtClean="0"/>
              <a:t>p,q</a:t>
            </a:r>
            <a:r>
              <a:rPr lang="en-US" sz="2400" dirty="0" smtClean="0"/>
              <a:t> from N is </a:t>
            </a:r>
          </a:p>
          <a:p>
            <a:r>
              <a:rPr lang="en-US" sz="2400" dirty="0" smtClean="0"/>
              <a:t>the factoring problem</a:t>
            </a:r>
          </a:p>
        </p:txBody>
      </p:sp>
    </p:spTree>
    <p:extLst>
      <p:ext uri="{BB962C8B-B14F-4D97-AF65-F5344CB8AC3E}">
        <p14:creationId xmlns:p14="http://schemas.microsoft.com/office/powerpoint/2010/main" val="418266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 composites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p,q</a:t>
            </a:r>
            <a:r>
              <a:rPr lang="en-US" dirty="0" smtClean="0"/>
              <a:t> for  N = 901?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9462" y="2971800"/>
            <a:ext cx="3671538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Factor(N):</a:t>
            </a:r>
          </a:p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= 2 , … ,  </a:t>
            </a:r>
            <a:r>
              <a:rPr lang="en-US" sz="2400" dirty="0" err="1" smtClean="0"/>
              <a:t>sqrt</a:t>
            </a:r>
            <a:r>
              <a:rPr lang="en-US" sz="2400" dirty="0" smtClean="0"/>
              <a:t>(N) do</a:t>
            </a:r>
          </a:p>
          <a:p>
            <a:r>
              <a:rPr lang="en-US" sz="2400" dirty="0" smtClean="0"/>
              <a:t>	if N mod </a:t>
            </a:r>
            <a:r>
              <a:rPr lang="en-US" sz="2400" dirty="0" err="1" smtClean="0"/>
              <a:t>i</a:t>
            </a:r>
            <a:r>
              <a:rPr lang="en-US" sz="2400" dirty="0" smtClean="0"/>
              <a:t> = 0 then </a:t>
            </a:r>
          </a:p>
          <a:p>
            <a:r>
              <a:rPr lang="en-US" sz="2400" dirty="0" smtClean="0"/>
              <a:t>		p =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q = N / p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Return (</a:t>
            </a:r>
            <a:r>
              <a:rPr lang="en-US" sz="2400" dirty="0" err="1" smtClean="0"/>
              <a:t>p,q</a:t>
            </a:r>
            <a:r>
              <a:rPr lang="en-US" sz="24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6672" y="3121098"/>
            <a:ext cx="395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Woops… we can always factor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3805535"/>
            <a:ext cx="3410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 not always efficiently:</a:t>
            </a:r>
          </a:p>
          <a:p>
            <a:r>
              <a:rPr lang="en-US" sz="2400" dirty="0" smtClean="0"/>
              <a:t>Run time is </a:t>
            </a:r>
            <a:r>
              <a:rPr lang="en-US" sz="2400" dirty="0" err="1" smtClean="0"/>
              <a:t>sqrt</a:t>
            </a:r>
            <a:r>
              <a:rPr lang="en-US" sz="2400" dirty="0" smtClean="0"/>
              <a:t>(N)</a:t>
            </a:r>
          </a:p>
          <a:p>
            <a:endParaRPr lang="en-US" sz="2400" dirty="0"/>
          </a:p>
          <a:p>
            <a:r>
              <a:rPr lang="en-US" sz="2400" dirty="0">
                <a:latin typeface="Apple Chancery"/>
                <a:cs typeface="Apple Chancery"/>
              </a:rPr>
              <a:t>O</a:t>
            </a:r>
            <a:r>
              <a:rPr lang="en-US" sz="2400" dirty="0" smtClean="0"/>
              <a:t>(</a:t>
            </a:r>
            <a:r>
              <a:rPr lang="en-US" sz="2400" dirty="0" err="1" smtClean="0"/>
              <a:t>sqrt</a:t>
            </a:r>
            <a:r>
              <a:rPr lang="en-US" sz="2400" dirty="0" smtClean="0"/>
              <a:t>(N)) = </a:t>
            </a:r>
            <a:r>
              <a:rPr lang="en-US" sz="2400" dirty="0" smtClean="0">
                <a:latin typeface="Apple Chancery"/>
                <a:cs typeface="Apple Chancery"/>
              </a:rPr>
              <a:t>O</a:t>
            </a:r>
            <a:r>
              <a:rPr lang="en-US" sz="2400" dirty="0" smtClean="0"/>
              <a:t>(e</a:t>
            </a:r>
            <a:r>
              <a:rPr lang="en-US" sz="2400" baseline="30000" dirty="0" smtClean="0"/>
              <a:t>0.5 </a:t>
            </a:r>
            <a:r>
              <a:rPr lang="en-US" sz="2400" baseline="30000" dirty="0" err="1" smtClean="0"/>
              <a:t>ln</a:t>
            </a:r>
            <a:r>
              <a:rPr lang="en-US" sz="2400" baseline="30000" dirty="0" smtClean="0"/>
              <a:t>(N)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42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 composites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61817"/>
              </p:ext>
            </p:extLst>
          </p:nvPr>
        </p:nvGraphicFramePr>
        <p:xfrm>
          <a:off x="990600" y="1798993"/>
          <a:ext cx="7391400" cy="3001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5700"/>
                <a:gridCol w="3695700"/>
              </a:tblGrid>
              <a:tr h="57507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Algorithm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Time</a:t>
                      </a:r>
                      <a:r>
                        <a:rPr lang="en-US" sz="2400" b="1" baseline="0" dirty="0" smtClean="0"/>
                        <a:t> to factor N</a:t>
                      </a:r>
                      <a:endParaRPr lang="en-US" sz="2400" b="1" dirty="0"/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Naïve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pple Chancery"/>
                          <a:cs typeface="Apple Chancery"/>
                        </a:rPr>
                        <a:t>O</a:t>
                      </a:r>
                      <a:r>
                        <a:rPr lang="en-US" sz="2400" dirty="0" smtClean="0"/>
                        <a:t>(e</a:t>
                      </a:r>
                      <a:r>
                        <a:rPr lang="en-US" sz="2400" baseline="30000" dirty="0" smtClean="0"/>
                        <a:t>0.5 </a:t>
                      </a:r>
                      <a:r>
                        <a:rPr lang="en-US" sz="2400" baseline="30000" dirty="0" err="1" smtClean="0"/>
                        <a:t>ln</a:t>
                      </a:r>
                      <a:r>
                        <a:rPr lang="en-US" sz="2400" baseline="30000" dirty="0" smtClean="0"/>
                        <a:t>(N)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9925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Quadratic</a:t>
                      </a:r>
                      <a:r>
                        <a:rPr lang="en-US" sz="2400" baseline="0" dirty="0" smtClean="0"/>
                        <a:t> sieve (QS)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pple Chancery"/>
                          <a:cs typeface="Apple Chancery"/>
                        </a:rPr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baseline="0" dirty="0" err="1" smtClean="0"/>
                        <a:t>e</a:t>
                      </a:r>
                      <a:r>
                        <a:rPr lang="en-US" sz="2400" baseline="30000" dirty="0" err="1" smtClean="0"/>
                        <a:t>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 = d (</a:t>
                      </a:r>
                      <a:r>
                        <a:rPr lang="en-US" sz="2400" dirty="0" err="1" smtClean="0"/>
                        <a:t>ln</a:t>
                      </a:r>
                      <a:r>
                        <a:rPr lang="en-US" sz="2400" baseline="0" dirty="0" smtClean="0"/>
                        <a:t> N)</a:t>
                      </a:r>
                      <a:r>
                        <a:rPr lang="en-US" sz="2400" baseline="30000" dirty="0" smtClean="0"/>
                        <a:t>1/2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ln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ln</a:t>
                      </a:r>
                      <a:r>
                        <a:rPr lang="en-US" sz="2400" baseline="0" dirty="0" smtClean="0"/>
                        <a:t> N)</a:t>
                      </a:r>
                      <a:r>
                        <a:rPr lang="en-US" sz="2400" baseline="30000" dirty="0" smtClean="0"/>
                        <a:t>1/2</a:t>
                      </a:r>
                      <a:endParaRPr lang="en-US" sz="2400" dirty="0" smtClean="0"/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 Field Sieve</a:t>
                      </a:r>
                      <a:r>
                        <a:rPr lang="en-US" sz="2400" baseline="0" dirty="0" smtClean="0"/>
                        <a:t> (NFS)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Apple Chancery"/>
                          <a:cs typeface="Apple Chancery"/>
                        </a:rPr>
                        <a:t>O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baseline="0" dirty="0" err="1" smtClean="0"/>
                        <a:t>e</a:t>
                      </a:r>
                      <a:r>
                        <a:rPr lang="en-US" sz="2400" baseline="30000" dirty="0" err="1" smtClean="0"/>
                        <a:t>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 = 1.92 (</a:t>
                      </a:r>
                      <a:r>
                        <a:rPr lang="en-US" sz="2400" dirty="0" err="1" smtClean="0"/>
                        <a:t>ln</a:t>
                      </a:r>
                      <a:r>
                        <a:rPr lang="en-US" sz="2400" baseline="0" dirty="0" smtClean="0"/>
                        <a:t> N)</a:t>
                      </a:r>
                      <a:r>
                        <a:rPr lang="en-US" sz="2400" baseline="30000" dirty="0" smtClean="0"/>
                        <a:t>1/3</a:t>
                      </a:r>
                      <a:r>
                        <a:rPr lang="en-US" sz="2400" baseline="0" dirty="0" smtClean="0"/>
                        <a:t> (</a:t>
                      </a:r>
                      <a:r>
                        <a:rPr lang="en-US" sz="2400" baseline="0" dirty="0" err="1" smtClean="0"/>
                        <a:t>ln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ln</a:t>
                      </a:r>
                      <a:r>
                        <a:rPr lang="en-US" sz="2400" baseline="0" dirty="0" smtClean="0"/>
                        <a:t> N)</a:t>
                      </a:r>
                      <a:r>
                        <a:rPr lang="en-US" sz="2400" baseline="30000" dirty="0" smtClean="0"/>
                        <a:t>2/3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96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Factoring records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62995"/>
              </p:ext>
            </p:extLst>
          </p:nvPr>
        </p:nvGraphicFramePr>
        <p:xfrm>
          <a:off x="838200" y="1454478"/>
          <a:ext cx="7391400" cy="4611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57507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Challenge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Year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Algorithm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Time</a:t>
                      </a:r>
                      <a:endParaRPr lang="en-US" sz="2400" b="1" dirty="0"/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RSA-400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830 MIPS</a:t>
                      </a:r>
                      <a:r>
                        <a:rPr lang="en-US" sz="2400" baseline="0" dirty="0" smtClean="0"/>
                        <a:t> years</a:t>
                      </a:r>
                      <a:endParaRPr lang="en-US" sz="2400" dirty="0"/>
                    </a:p>
                  </a:txBody>
                  <a:tcPr/>
                </a:tc>
              </a:tr>
              <a:tr h="9925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RSA-478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5000 MIPS</a:t>
                      </a:r>
                      <a:r>
                        <a:rPr lang="en-US" sz="2400" baseline="0" dirty="0" smtClean="0"/>
                        <a:t> years</a:t>
                      </a:r>
                      <a:endParaRPr lang="en-US" sz="2400" dirty="0" smtClean="0"/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RSA-515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1999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NFS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8000 MIPS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years</a:t>
                      </a:r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RSA-768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NFS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~2.5 years</a:t>
                      </a:r>
                    </a:p>
                  </a:txBody>
                  <a:tcPr/>
                </a:tc>
              </a:tr>
              <a:tr h="5750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RSA-512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NFS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$75 on EC2 / 4 hours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8695" y="6243935"/>
            <a:ext cx="631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RSA-x is an RSA challenge modulus of size x bits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300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RSA PKCS#1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adversary sees (</a:t>
            </a:r>
            <a:r>
              <a:rPr lang="en-US" dirty="0" err="1" smtClean="0"/>
              <a:t>N,e</a:t>
            </a:r>
            <a:r>
              <a:rPr lang="en-US" dirty="0" smtClean="0"/>
              <a:t>),C</a:t>
            </a:r>
          </a:p>
          <a:p>
            <a:r>
              <a:rPr lang="en-US" dirty="0" smtClean="0"/>
              <a:t>Attacker would like to invert C</a:t>
            </a:r>
          </a:p>
          <a:p>
            <a:r>
              <a:rPr lang="en-US" dirty="0" smtClean="0"/>
              <a:t>Possible attacks?</a:t>
            </a:r>
          </a:p>
          <a:p>
            <a:pPr lvl="1"/>
            <a:r>
              <a:rPr lang="en-US" dirty="0" smtClean="0"/>
              <a:t>Pick |N| &gt; 1024  and factoring will fail</a:t>
            </a:r>
          </a:p>
          <a:p>
            <a:pPr lvl="1"/>
            <a:r>
              <a:rPr lang="en-US" dirty="0" smtClean="0"/>
              <a:t>Active attacks?</a:t>
            </a:r>
          </a:p>
        </p:txBody>
      </p:sp>
    </p:spTree>
    <p:extLst>
      <p:ext uri="{BB962C8B-B14F-4D97-AF65-F5344CB8AC3E}">
        <p14:creationId xmlns:p14="http://schemas.microsoft.com/office/powerpoint/2010/main" val="147970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Bleichanbacher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648200"/>
            <a:ext cx="64458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can take a target C and decrypt it using </a:t>
            </a:r>
          </a:p>
          <a:p>
            <a:r>
              <a:rPr lang="en-US" sz="2800" dirty="0" smtClean="0"/>
              <a:t>a sequence of chosen </a:t>
            </a:r>
            <a:r>
              <a:rPr lang="en-US" sz="2800" dirty="0" err="1" smtClean="0"/>
              <a:t>ciphertexts</a:t>
            </a:r>
            <a:r>
              <a:rPr lang="en-US" sz="2800" dirty="0" smtClean="0"/>
              <a:t>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 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q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where q ≈ 1 million</a:t>
            </a:r>
            <a:endParaRPr lang="en-US" sz="2800" dirty="0"/>
          </a:p>
        </p:txBody>
      </p:sp>
      <p:pic>
        <p:nvPicPr>
          <p:cNvPr id="8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053802"/>
            <a:ext cx="779079" cy="1541463"/>
          </a:xfrm>
          <a:prstGeom prst="rect">
            <a:avLst/>
          </a:prstGeom>
          <a:noFill/>
        </p:spPr>
      </p:pic>
      <p:pic>
        <p:nvPicPr>
          <p:cNvPr id="22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716431"/>
            <a:ext cx="1260475" cy="1145326"/>
          </a:xfrm>
          <a:prstGeom prst="rect">
            <a:avLst/>
          </a:prstGeom>
          <a:noFill/>
        </p:spPr>
      </p:pic>
      <p:cxnSp>
        <p:nvCxnSpPr>
          <p:cNvPr id="23" name="Straight Arrow Connector 22"/>
          <p:cNvCxnSpPr/>
          <p:nvPr/>
        </p:nvCxnSpPr>
        <p:spPr>
          <a:xfrm flipV="1">
            <a:off x="2514600" y="2286000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14330" y="1752600"/>
            <a:ext cx="45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514600" y="2812702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90800" y="2362200"/>
            <a:ext cx="20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padding error?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514600" y="3653135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14330" y="3119735"/>
            <a:ext cx="45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514600" y="4179837"/>
            <a:ext cx="2133600" cy="66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43200" y="3729335"/>
            <a:ext cx="20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padding error?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2209800"/>
            <a:ext cx="242055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I’ve just learned</a:t>
            </a:r>
          </a:p>
          <a:p>
            <a:r>
              <a:rPr lang="en-US" sz="2400" dirty="0" smtClean="0"/>
              <a:t>some information</a:t>
            </a:r>
          </a:p>
          <a:p>
            <a:r>
              <a:rPr lang="en-US" sz="2400" dirty="0" smtClean="0"/>
              <a:t>about C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 mod N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00" y="2187476"/>
            <a:ext cx="4419600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Dec((</a:t>
            </a:r>
            <a:r>
              <a:rPr lang="en-US" sz="2400" u="sng" dirty="0" err="1" smtClean="0"/>
              <a:t>N,d</a:t>
            </a:r>
            <a:r>
              <a:rPr lang="en-US" sz="2400" u="sng" dirty="0" smtClean="0"/>
              <a:t>), C )</a:t>
            </a:r>
          </a:p>
          <a:p>
            <a:r>
              <a:rPr lang="en-US" sz="2400" dirty="0" smtClean="0"/>
              <a:t>X = C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 mod N    ;  </a:t>
            </a:r>
            <a:r>
              <a:rPr lang="en-US" sz="2400" dirty="0" err="1" smtClean="0"/>
              <a:t>aa</a:t>
            </a:r>
            <a:r>
              <a:rPr lang="en-US" sz="2400" dirty="0" smtClean="0"/>
              <a:t>||bb||w = X</a:t>
            </a:r>
          </a:p>
          <a:p>
            <a:r>
              <a:rPr lang="en-US" sz="2400" dirty="0" smtClean="0"/>
              <a:t>If (</a:t>
            </a:r>
            <a:r>
              <a:rPr lang="en-US" sz="2400" dirty="0" err="1" smtClean="0"/>
              <a:t>aa</a:t>
            </a:r>
            <a:r>
              <a:rPr lang="en-US" sz="2400" dirty="0" smtClean="0"/>
              <a:t> ≠ 00) or (bb </a:t>
            </a:r>
            <a:r>
              <a:rPr lang="en-US" sz="2400" dirty="0"/>
              <a:t>≠</a:t>
            </a:r>
            <a:r>
              <a:rPr lang="en-US" sz="2400" dirty="0" smtClean="0"/>
              <a:t> 02) or (00  w)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Return error</a:t>
            </a:r>
          </a:p>
          <a:p>
            <a:r>
              <a:rPr lang="en-US" sz="2400" dirty="0" smtClean="0"/>
              <a:t>pad || 00 || M = w</a:t>
            </a:r>
          </a:p>
          <a:p>
            <a:r>
              <a:rPr lang="en-US" sz="2400" dirty="0" smtClean="0"/>
              <a:t>Return M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352800" y="4343400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3041650"/>
            <a:ext cx="120650" cy="23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6172200"/>
            <a:ext cx="6805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</a:t>
            </a:r>
            <a:r>
              <a:rPr lang="en-US" sz="2400" dirty="0" err="1" smtClean="0"/>
              <a:t>Bardou</a:t>
            </a:r>
            <a:r>
              <a:rPr lang="en-US" sz="2400" dirty="0" smtClean="0"/>
              <a:t> et al. 2012]  q = 9400 </a:t>
            </a:r>
            <a:r>
              <a:rPr lang="en-US" sz="2400" dirty="0" err="1" smtClean="0"/>
              <a:t>ciphertexts</a:t>
            </a:r>
            <a:r>
              <a:rPr lang="en-US" sz="2400" dirty="0" smtClean="0"/>
              <a:t> on average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883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0" grpId="0"/>
      <p:bldP spid="32" grpId="0"/>
      <p:bldP spid="34" grpId="0"/>
      <p:bldP spid="9" grpId="0"/>
      <p:bldP spid="3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938879"/>
            <a:ext cx="371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2938879"/>
            <a:ext cx="932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pk</a:t>
            </a:r>
            <a:r>
              <a:rPr lang="en-US" sz="2800" dirty="0" smtClean="0"/>
              <a:t>(X)</a:t>
            </a:r>
            <a:endParaRPr lang="en-US" sz="2800" dirty="0"/>
          </a:p>
        </p:txBody>
      </p:sp>
      <p:cxnSp>
        <p:nvCxnSpPr>
          <p:cNvPr id="7" name="Curved Connector 6"/>
          <p:cNvCxnSpPr>
            <a:stCxn id="4" idx="0"/>
            <a:endCxn id="5" idx="0"/>
          </p:cNvCxnSpPr>
          <p:nvPr/>
        </p:nvCxnSpPr>
        <p:spPr>
          <a:xfrm rot="5400000" flipH="1" flipV="1">
            <a:off x="4593202" y="740997"/>
            <a:ext cx="12700" cy="4395764"/>
          </a:xfrm>
          <a:prstGeom prst="curvedConnector3">
            <a:avLst>
              <a:gd name="adj1" fmla="val 10405110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" idx="2"/>
            <a:endCxn id="4" idx="2"/>
          </p:cNvCxnSpPr>
          <p:nvPr/>
        </p:nvCxnSpPr>
        <p:spPr>
          <a:xfrm rot="5400000">
            <a:off x="4593202" y="1264217"/>
            <a:ext cx="12700" cy="4395764"/>
          </a:xfrm>
          <a:prstGeom prst="curvedConnector3">
            <a:avLst>
              <a:gd name="adj1" fmla="val 9242268"/>
            </a:avLst>
          </a:prstGeom>
          <a:ln w="38100" cmpd="sng">
            <a:solidFill>
              <a:srgbClr val="4F81BD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8963" y="1143000"/>
            <a:ext cx="1855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easy given </a:t>
            </a:r>
            <a:r>
              <a:rPr lang="en-US" sz="2400" dirty="0" err="1" smtClean="0"/>
              <a:t>pk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85163" y="4641636"/>
            <a:ext cx="1877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hard given </a:t>
            </a:r>
            <a:r>
              <a:rPr lang="en-US" sz="2400" dirty="0" err="1" smtClean="0"/>
              <a:t>pk</a:t>
            </a:r>
            <a:endParaRPr lang="en-US" sz="2400" dirty="0" smtClean="0"/>
          </a:p>
          <a:p>
            <a:r>
              <a:rPr lang="en-US" sz="2400" dirty="0" smtClean="0"/>
              <a:t>easy given </a:t>
            </a:r>
            <a:r>
              <a:rPr lang="en-US" sz="2400" dirty="0" err="1" smtClean="0"/>
              <a:t>sk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5779" y="304800"/>
            <a:ext cx="2976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Trapdoor functions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690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to this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Ad-hoc fix: Don</a:t>
            </a:r>
            <a:r>
              <a:rPr lang="fr-FR" dirty="0" smtClean="0"/>
              <a:t>’</a:t>
            </a:r>
            <a:r>
              <a:rPr lang="en-US" dirty="0" smtClean="0"/>
              <a:t>t leak whether padding was wrong or not</a:t>
            </a:r>
          </a:p>
          <a:p>
            <a:pPr lvl="1"/>
            <a:r>
              <a:rPr lang="en-US" dirty="0" smtClean="0"/>
              <a:t>This is harder than it looks (timing attacks, control-flow side channel attacks, etc.)</a:t>
            </a:r>
          </a:p>
          <a:p>
            <a:r>
              <a:rPr lang="en-US" dirty="0" smtClean="0"/>
              <a:t>Better:</a:t>
            </a:r>
          </a:p>
          <a:p>
            <a:pPr lvl="1"/>
            <a:r>
              <a:rPr lang="en-US" dirty="0" smtClean="0"/>
              <a:t>use chosen-</a:t>
            </a:r>
            <a:r>
              <a:rPr lang="en-US" dirty="0" err="1" smtClean="0"/>
              <a:t>ciphertext</a:t>
            </a:r>
            <a:r>
              <a:rPr lang="en-US" dirty="0" smtClean="0"/>
              <a:t> secure encryption</a:t>
            </a:r>
          </a:p>
          <a:p>
            <a:pPr lvl="1"/>
            <a:r>
              <a:rPr lang="en-US" dirty="0" smtClean="0"/>
              <a:t>OAEP is common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4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 is example of trapdoor one-way function</a:t>
            </a:r>
          </a:p>
          <a:p>
            <a:pPr lvl="1"/>
            <a:r>
              <a:rPr lang="en-US" dirty="0" smtClean="0"/>
              <a:t>Security conjectured. Relies on factoring being hard</a:t>
            </a:r>
          </a:p>
          <a:p>
            <a:r>
              <a:rPr lang="en-US" dirty="0" smtClean="0"/>
              <a:t>RSA security scales somewhat poorly with size of primes</a:t>
            </a:r>
          </a:p>
          <a:p>
            <a:r>
              <a:rPr lang="en-US" dirty="0" smtClean="0"/>
              <a:t>RSA PKCS#1 v1.5 is insecure due to padding oracle attacks. Don’t use it in new systems.</a:t>
            </a:r>
          </a:p>
          <a:p>
            <a:pPr lvl="1"/>
            <a:r>
              <a:rPr lang="en-US" dirty="0" smtClean="0"/>
              <a:t>Use OAEP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6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RSA trapdoor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 smtClean="0"/>
              <a:t>Rivest</a:t>
            </a:r>
            <a:r>
              <a:rPr lang="en-US" dirty="0" smtClean="0"/>
              <a:t>, Shamir, </a:t>
            </a:r>
            <a:r>
              <a:rPr lang="en-US" dirty="0" err="1" smtClean="0"/>
              <a:t>Adleman</a:t>
            </a:r>
            <a:r>
              <a:rPr lang="en-US" dirty="0" smtClean="0"/>
              <a:t> 1978</a:t>
            </a:r>
          </a:p>
          <a:p>
            <a:r>
              <a:rPr lang="en-US" dirty="0" smtClean="0"/>
              <a:t>Garnered them a Turing award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45315"/>
            <a:ext cx="5638800" cy="40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09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math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987" y="1676400"/>
            <a:ext cx="50026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 and q be large prime numbers</a:t>
            </a:r>
          </a:p>
          <a:p>
            <a:r>
              <a:rPr lang="en-US" sz="2800" dirty="0" smtClean="0"/>
              <a:t>N = </a:t>
            </a:r>
            <a:r>
              <a:rPr lang="en-US" sz="2800" dirty="0" err="1" smtClean="0"/>
              <a:t>pq</a:t>
            </a:r>
            <a:endParaRPr lang="en-US" sz="2800" dirty="0" smtClean="0"/>
          </a:p>
          <a:p>
            <a:r>
              <a:rPr lang="en-US" sz="2800" dirty="0" smtClean="0"/>
              <a:t>N is called the modulus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15788" y="3743980"/>
            <a:ext cx="2864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 = 7, q = 13, gives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944788" y="3733800"/>
            <a:ext cx="120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N = </a:t>
            </a:r>
            <a:r>
              <a:rPr lang="en-US" sz="2800" dirty="0" smtClean="0"/>
              <a:t>91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15788" y="4429780"/>
            <a:ext cx="3127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 = 17, q = 53,  gives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20988" y="4419600"/>
            <a:ext cx="1303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= 901</a:t>
            </a:r>
          </a:p>
        </p:txBody>
      </p:sp>
    </p:spTree>
    <p:extLst>
      <p:ext uri="{BB962C8B-B14F-4D97-AF65-F5344CB8AC3E}">
        <p14:creationId xmlns:p14="http://schemas.microsoft.com/office/powerpoint/2010/main" val="381159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math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987" y="1676400"/>
            <a:ext cx="50026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 and q be large prime numbers</a:t>
            </a:r>
          </a:p>
          <a:p>
            <a:r>
              <a:rPr lang="en-US" sz="2800" dirty="0" smtClean="0"/>
              <a:t>N = </a:t>
            </a:r>
            <a:r>
              <a:rPr lang="en-US" sz="2800" dirty="0" err="1" smtClean="0"/>
              <a:t>pq</a:t>
            </a:r>
            <a:endParaRPr lang="en-US" sz="2800" dirty="0" smtClean="0"/>
          </a:p>
          <a:p>
            <a:r>
              <a:rPr lang="en-US" sz="2800" dirty="0" smtClean="0"/>
              <a:t>N is called the modulus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7792" y="3429000"/>
            <a:ext cx="3187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= {0,1,2,3,…, N-1}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7960" y="413346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0292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gcd</a:t>
            </a:r>
            <a:r>
              <a:rPr lang="en-US" sz="2800" dirty="0" smtClean="0"/>
              <a:t>(X,Y) = 1  if greatest common divisor of X,Y is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124980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= { </a:t>
            </a:r>
            <a:r>
              <a:rPr lang="en-US" sz="2800" dirty="0" err="1" smtClean="0"/>
              <a:t>i</a:t>
            </a:r>
            <a:r>
              <a:rPr lang="en-US" sz="2800" dirty="0" smtClean="0"/>
              <a:t> | 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dirty="0" err="1" smtClean="0"/>
              <a:t>i,N</a:t>
            </a:r>
            <a:r>
              <a:rPr lang="en-US" sz="2800" dirty="0" smtClean="0"/>
              <a:t>) = 1  and 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N}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46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math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5310" y="130388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9247" y="2286000"/>
            <a:ext cx="112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 = 13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2289870"/>
            <a:ext cx="5124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13</a:t>
            </a:r>
            <a:r>
              <a:rPr lang="en-US" sz="2800" dirty="0" smtClean="0"/>
              <a:t>  = { 1,2,3,4,5,6,7,8,9,10,11,12 }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78910" y="229835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5800" y="2993904"/>
            <a:ext cx="112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 = 15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597353" y="2997774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15</a:t>
            </a:r>
            <a:r>
              <a:rPr lang="en-US" sz="2800" dirty="0" smtClean="0"/>
              <a:t>  = { 1,2,4,7,8,11,13,14 }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85463" y="3006263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800600"/>
            <a:ext cx="7661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Def. </a:t>
            </a:r>
            <a:r>
              <a:rPr lang="en-US" sz="2800" dirty="0" smtClean="0"/>
              <a:t>  </a:t>
            </a:r>
            <a:r>
              <a:rPr lang="en-US" sz="2800" dirty="0" err="1" smtClean="0"/>
              <a:t>φ</a:t>
            </a:r>
            <a:r>
              <a:rPr lang="en-US" sz="2800" dirty="0" smtClean="0"/>
              <a:t>(N) = |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|     (This is Euler’s </a:t>
            </a:r>
            <a:r>
              <a:rPr lang="en-US" sz="2800" dirty="0" err="1" smtClean="0"/>
              <a:t>totient</a:t>
            </a:r>
            <a:r>
              <a:rPr lang="en-US" sz="2800" dirty="0" smtClean="0"/>
              <a:t> function)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95969" y="481790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5496580"/>
            <a:ext cx="1422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φ</a:t>
            </a:r>
            <a:r>
              <a:rPr lang="en-US" sz="2800" dirty="0" smtClean="0"/>
              <a:t>(13)  =  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685800" y="6096000"/>
            <a:ext cx="1422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φ</a:t>
            </a:r>
            <a:r>
              <a:rPr lang="en-US" sz="2800" dirty="0" smtClean="0"/>
              <a:t>(15)  =  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2082540" y="5486400"/>
            <a:ext cx="548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12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2118352" y="6096000"/>
            <a:ext cx="366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8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1295400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= { </a:t>
            </a:r>
            <a:r>
              <a:rPr lang="en-US" sz="2800" dirty="0" err="1" smtClean="0"/>
              <a:t>i</a:t>
            </a:r>
            <a:r>
              <a:rPr lang="en-US" sz="2800" dirty="0" smtClean="0"/>
              <a:t> | 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dirty="0" err="1" smtClean="0"/>
              <a:t>i,N</a:t>
            </a:r>
            <a:r>
              <a:rPr lang="en-US" sz="2800" dirty="0" smtClean="0"/>
              <a:t>) = 1 }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126088" y="5748010"/>
            <a:ext cx="3341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Z</a:t>
            </a:r>
            <a:r>
              <a:rPr lang="en-US" sz="2800" baseline="-25000" dirty="0" err="1" smtClean="0"/>
              <a:t>φ</a:t>
            </a:r>
            <a:r>
              <a:rPr lang="en-US" sz="2800" baseline="-25000" dirty="0"/>
              <a:t>(15)</a:t>
            </a:r>
            <a:r>
              <a:rPr lang="en-US" sz="2800" dirty="0" smtClean="0"/>
              <a:t> =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 =  { 1,3,5,7 }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14198" y="575649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45288" y="575649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" y="3962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size of a set S is denoted by |S|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3169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8" grpId="0"/>
      <p:bldP spid="22" grpId="0"/>
      <p:bldP spid="23" grpId="0"/>
      <p:bldP spid="24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math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676400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= { </a:t>
            </a:r>
            <a:r>
              <a:rPr lang="en-US" sz="2800" dirty="0" err="1" smtClean="0"/>
              <a:t>i</a:t>
            </a:r>
            <a:r>
              <a:rPr lang="en-US" sz="2800" dirty="0" smtClean="0"/>
              <a:t> | 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dirty="0" err="1" smtClean="0"/>
              <a:t>i,N</a:t>
            </a:r>
            <a:r>
              <a:rPr lang="en-US" sz="2800" dirty="0" smtClean="0"/>
              <a:t>) = 1 }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5310" y="168488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2296180"/>
            <a:ext cx="6450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is a group under </a:t>
            </a:r>
            <a:r>
              <a:rPr lang="en-US" sz="2800" dirty="0" smtClean="0">
                <a:solidFill>
                  <a:srgbClr val="3366FF"/>
                </a:solidFill>
              </a:rPr>
              <a:t>modular multiplication</a:t>
            </a:r>
            <a:endParaRPr lang="en-US" sz="2800" b="1" dirty="0">
              <a:solidFill>
                <a:srgbClr val="3366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5310" y="230466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196" y="2895600"/>
            <a:ext cx="77130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Fact.  </a:t>
            </a:r>
            <a:r>
              <a:rPr lang="en-US" sz="2800" dirty="0" smtClean="0"/>
              <a:t>For any </a:t>
            </a:r>
            <a:r>
              <a:rPr lang="en-US" sz="2800" dirty="0" err="1" smtClean="0"/>
              <a:t>a,N</a:t>
            </a:r>
            <a:r>
              <a:rPr lang="en-US" sz="2800" dirty="0" smtClean="0"/>
              <a:t> with N &gt; 0, there exists unique </a:t>
            </a:r>
            <a:r>
              <a:rPr lang="en-US" sz="2800" dirty="0" err="1" smtClean="0"/>
              <a:t>q,r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such that  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  a = </a:t>
            </a:r>
            <a:r>
              <a:rPr lang="en-US" sz="2800" dirty="0" err="1" smtClean="0"/>
              <a:t>Nq</a:t>
            </a:r>
            <a:r>
              <a:rPr lang="en-US" sz="2800" dirty="0" smtClean="0"/>
              <a:t> + r          and        0 ≤ r &lt; 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4886980"/>
            <a:ext cx="3619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Def.  </a:t>
            </a:r>
            <a:r>
              <a:rPr lang="en-US" sz="2800" dirty="0" smtClean="0"/>
              <a:t>  a mod N = r    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5078175"/>
            <a:ext cx="175491" cy="2032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089400" y="4419600"/>
            <a:ext cx="2263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17 mod 15 = 2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5937000" y="4893845"/>
            <a:ext cx="2445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105 mod 15 = 0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5648980"/>
            <a:ext cx="775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Def.</a:t>
            </a:r>
            <a:r>
              <a:rPr lang="en-US" sz="2800" dirty="0" smtClean="0"/>
              <a:t>    a          b  (mod N)   </a:t>
            </a:r>
            <a:r>
              <a:rPr lang="en-US" sz="2800" dirty="0" err="1" smtClean="0"/>
              <a:t>iff</a:t>
            </a:r>
            <a:r>
              <a:rPr lang="en-US" sz="2800" dirty="0" smtClean="0"/>
              <a:t>    (a mod N) = (b mod N)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5816600"/>
            <a:ext cx="3175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8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math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676400"/>
            <a:ext cx="346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= { </a:t>
            </a:r>
            <a:r>
              <a:rPr lang="en-US" sz="2800" dirty="0" err="1" smtClean="0"/>
              <a:t>i</a:t>
            </a:r>
            <a:r>
              <a:rPr lang="en-US" sz="2800" dirty="0" smtClean="0"/>
              <a:t> | 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dirty="0" err="1" smtClean="0"/>
              <a:t>i,N</a:t>
            </a:r>
            <a:r>
              <a:rPr lang="en-US" sz="2800" dirty="0" smtClean="0"/>
              <a:t>) = 1 }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5310" y="168488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2296180"/>
            <a:ext cx="6450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  is a group under </a:t>
            </a:r>
            <a:r>
              <a:rPr lang="en-US" sz="2800" dirty="0" smtClean="0">
                <a:solidFill>
                  <a:srgbClr val="3366FF"/>
                </a:solidFill>
              </a:rPr>
              <a:t>modular multiplication</a:t>
            </a:r>
            <a:endParaRPr lang="en-US" sz="2800" b="1" dirty="0">
              <a:solidFill>
                <a:srgbClr val="3366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5310" y="230466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196" y="3733800"/>
            <a:ext cx="335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4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7         14   (mod 15)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886200"/>
            <a:ext cx="317500" cy="20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" y="4277380"/>
            <a:ext cx="3335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4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>
                <a:sym typeface="Wingdings"/>
              </a:rPr>
              <a:t>8</a:t>
            </a:r>
            <a:r>
              <a:rPr lang="en-US" sz="2800" dirty="0" smtClean="0"/>
              <a:t>         2     (mod 15)</a:t>
            </a:r>
            <a:endParaRPr lang="en-US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04" y="4429780"/>
            <a:ext cx="317500" cy="203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56103" y="2895600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Z</a:t>
            </a:r>
            <a:r>
              <a:rPr lang="en-US" sz="2800" baseline="-25000" dirty="0" smtClean="0"/>
              <a:t>15</a:t>
            </a:r>
            <a:r>
              <a:rPr lang="en-US" sz="2800" dirty="0" smtClean="0"/>
              <a:t>  = { 1,2,4,7,8,11,13,14 }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4213" y="290408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4953000"/>
            <a:ext cx="6471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Closure: for any </a:t>
            </a:r>
            <a:r>
              <a:rPr lang="en-US" sz="2800" dirty="0" err="1" smtClean="0">
                <a:solidFill>
                  <a:srgbClr val="000000"/>
                </a:solidFill>
              </a:rPr>
              <a:t>a,b</a:t>
            </a:r>
            <a:r>
              <a:rPr lang="en-US" sz="2800" dirty="0" smtClean="0">
                <a:solidFill>
                  <a:srgbClr val="000000"/>
                </a:solidFill>
              </a:rPr>
              <a:t>     </a:t>
            </a:r>
            <a:r>
              <a:rPr lang="en-US" sz="2800" b="1" dirty="0" smtClean="0"/>
              <a:t>Z</a:t>
            </a:r>
            <a:r>
              <a:rPr lang="en-US" sz="2800" baseline="-25000" dirty="0" smtClean="0"/>
              <a:t>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    </a:t>
            </a:r>
            <a:r>
              <a:rPr lang="en-US" sz="2800" dirty="0" err="1" smtClean="0">
                <a:solidFill>
                  <a:srgbClr val="000000"/>
                </a:solidFill>
              </a:rPr>
              <a:t>a</a:t>
            </a:r>
            <a:r>
              <a:rPr lang="en-US" sz="2800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err="1" smtClean="0">
                <a:solidFill>
                  <a:srgbClr val="000000"/>
                </a:solidFill>
                <a:sym typeface="Wingdings"/>
              </a:rPr>
              <a:t>b</a:t>
            </a:r>
            <a:r>
              <a:rPr lang="en-US" sz="2800" dirty="0" smtClean="0">
                <a:solidFill>
                  <a:srgbClr val="000000"/>
                </a:solidFill>
                <a:sym typeface="Wingdings"/>
              </a:rPr>
              <a:t> mod N    </a:t>
            </a:r>
            <a:r>
              <a:rPr lang="en-US" sz="2800" b="1" dirty="0" smtClean="0">
                <a:solidFill>
                  <a:srgbClr val="000000"/>
                </a:solidFill>
                <a:sym typeface="Wingdings"/>
              </a:rPr>
              <a:t>Z</a:t>
            </a:r>
            <a:r>
              <a:rPr lang="en-US" sz="2800" baseline="-25000" dirty="0" smtClean="0">
                <a:solidFill>
                  <a:srgbClr val="000000"/>
                </a:solidFill>
                <a:sym typeface="Wingdings"/>
              </a:rPr>
              <a:t>N</a:t>
            </a:r>
            <a:r>
              <a:rPr lang="en-US" sz="2800" dirty="0" smtClean="0">
                <a:solidFill>
                  <a:srgbClr val="000000"/>
                </a:solidFill>
              </a:rPr>
              <a:t>  </a:t>
            </a:r>
            <a:r>
              <a:rPr lang="en-US" sz="2800" b="1" dirty="0" smtClean="0">
                <a:solidFill>
                  <a:srgbClr val="3366FF"/>
                </a:solidFill>
              </a:rPr>
              <a:t> </a:t>
            </a:r>
            <a:endParaRPr lang="en-US" sz="2800" b="1" dirty="0">
              <a:solidFill>
                <a:srgbClr val="3366FF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21" y="5120620"/>
            <a:ext cx="175491" cy="203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120620"/>
            <a:ext cx="175491" cy="2032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57200" y="5628620"/>
            <a:ext cx="5658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Def.</a:t>
            </a:r>
            <a:r>
              <a:rPr lang="en-US" sz="2800" dirty="0" smtClean="0"/>
              <a:t>    </a:t>
            </a:r>
            <a:r>
              <a:rPr lang="en-US" sz="2800" dirty="0" err="1" smtClean="0"/>
              <a:t>a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  </a:t>
            </a:r>
            <a:r>
              <a:rPr lang="en-US" sz="2800" dirty="0" smtClean="0"/>
              <a:t>mod N  = </a:t>
            </a:r>
            <a:r>
              <a:rPr lang="en-US" sz="2800" dirty="0" err="1" smtClean="0"/>
              <a:t>a</a:t>
            </a:r>
            <a:r>
              <a:rPr lang="en-US" sz="2800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err="1" smtClean="0"/>
              <a:t>a</a:t>
            </a:r>
            <a:r>
              <a:rPr lang="en-US" sz="2800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err="1" smtClean="0"/>
              <a:t>a</a:t>
            </a:r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…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2800" dirty="0" smtClean="0"/>
              <a:t>a   mod N</a:t>
            </a:r>
          </a:p>
        </p:txBody>
      </p:sp>
      <p:sp>
        <p:nvSpPr>
          <p:cNvPr id="4" name="Right Brace 3"/>
          <p:cNvSpPr/>
          <p:nvPr/>
        </p:nvSpPr>
        <p:spPr>
          <a:xfrm rot="5400000">
            <a:off x="3879216" y="5479416"/>
            <a:ext cx="172760" cy="1517608"/>
          </a:xfrm>
          <a:prstGeom prst="rightBrace">
            <a:avLst>
              <a:gd name="adj1" fmla="val 7017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86697" y="6248400"/>
            <a:ext cx="108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r>
              <a:rPr lang="en-US" sz="2400" dirty="0" smtClean="0"/>
              <a:t>  times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91369" y="49646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58369" y="49530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47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/>
      <p:bldP spid="20" grpId="0"/>
      <p:bldP spid="33" grpId="0"/>
      <p:bldP spid="4" grpId="0" animBg="1"/>
      <p:bldP spid="5" grpId="0"/>
      <p:bldP spid="21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2365</Words>
  <Application>Microsoft Macintosh PowerPoint</Application>
  <PresentationFormat>On-screen Show (4:3)</PresentationFormat>
  <Paragraphs>431</Paragraphs>
  <Slides>31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Today in Cryptography (5830)</vt:lpstr>
      <vt:lpstr>TLS handshake for RSA transport</vt:lpstr>
      <vt:lpstr>PowerPoint Presentation</vt:lpstr>
      <vt:lpstr>The RSA trapdoor function</vt:lpstr>
      <vt:lpstr>RSA math</vt:lpstr>
      <vt:lpstr>RSA math</vt:lpstr>
      <vt:lpstr>RSA math</vt:lpstr>
      <vt:lpstr>RSA math</vt:lpstr>
      <vt:lpstr>RSA math</vt:lpstr>
      <vt:lpstr>Some needed algorithms</vt:lpstr>
      <vt:lpstr>Textbook exponentiation</vt:lpstr>
      <vt:lpstr>PowerPoint Presentation</vt:lpstr>
      <vt:lpstr>RSA math</vt:lpstr>
      <vt:lpstr>RSA math</vt:lpstr>
      <vt:lpstr>PowerPoint Presentation</vt:lpstr>
      <vt:lpstr>PowerPoint Presentation</vt:lpstr>
      <vt:lpstr>PowerPoint Presentation</vt:lpstr>
      <vt:lpstr>Summary</vt:lpstr>
      <vt:lpstr>Public-key encryption</vt:lpstr>
      <vt:lpstr>PKCS #1 RSA encryption</vt:lpstr>
      <vt:lpstr>Hybrid encryption</vt:lpstr>
      <vt:lpstr>TLS handshake for RSA transport</vt:lpstr>
      <vt:lpstr>Security of RSA PKCS#1</vt:lpstr>
      <vt:lpstr>PowerPoint Presentation</vt:lpstr>
      <vt:lpstr>Factoring composites</vt:lpstr>
      <vt:lpstr>Factoring composites</vt:lpstr>
      <vt:lpstr>Factoring records</vt:lpstr>
      <vt:lpstr>Security of RSA PKCS#1</vt:lpstr>
      <vt:lpstr>Bleichanbacher attack</vt:lpstr>
      <vt:lpstr>Response to this attack</vt:lpstr>
      <vt:lpstr>Summary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11</cp:revision>
  <dcterms:created xsi:type="dcterms:W3CDTF">2016-03-15T13:03:59Z</dcterms:created>
  <dcterms:modified xsi:type="dcterms:W3CDTF">2016-03-15T20:08:44Z</dcterms:modified>
</cp:coreProperties>
</file>