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6" r:id="rId3"/>
    <p:sldId id="273" r:id="rId4"/>
    <p:sldId id="274" r:id="rId5"/>
    <p:sldId id="279" r:id="rId6"/>
    <p:sldId id="275" r:id="rId7"/>
    <p:sldId id="267" r:id="rId8"/>
    <p:sldId id="259" r:id="rId9"/>
    <p:sldId id="271" r:id="rId10"/>
    <p:sldId id="268" r:id="rId11"/>
    <p:sldId id="272" r:id="rId12"/>
    <p:sldId id="270" r:id="rId13"/>
    <p:sldId id="269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F461C-888A-7D49-BABD-BD6CFC06C3B3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DBB57-976E-0D4F-B50C-D101A013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9" y="4342464"/>
            <a:ext cx="5026025" cy="411604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7206" tIns="43603" rIns="87206" bIns="43603"/>
          <a:lstStyle/>
          <a:p>
            <a:pPr>
              <a:buClr>
                <a:srgbClr val="000000"/>
              </a:buClr>
              <a:buSzPct val="90000"/>
              <a:buFont typeface="Monotype Sorts" charset="0"/>
              <a:buNone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1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427B-2428-E44E-B459-85520291B356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83C3-0320-FE48-9B91-48AFB21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33332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TLS Overview</a:t>
            </a:r>
          </a:p>
          <a:p>
            <a:r>
              <a:rPr lang="en-US" sz="2800" dirty="0" smtClean="0"/>
              <a:t>Public-key encryption</a:t>
            </a:r>
          </a:p>
          <a:p>
            <a:r>
              <a:rPr lang="en-US" sz="2800" dirty="0" smtClean="0"/>
              <a:t>Key transport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6781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34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124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743200"/>
            <a:ext cx="299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s</a:t>
            </a:r>
            <a:r>
              <a:rPr lang="en-US" dirty="0" smtClean="0"/>
              <a:t> 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362200"/>
            <a:ext cx="161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620869"/>
            <a:ext cx="155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y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4600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3505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82745" y="3124200"/>
            <a:ext cx="339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, g , X ,   </a:t>
            </a:r>
            <a:r>
              <a:rPr lang="en-US" dirty="0" err="1" smtClean="0"/>
              <a:t>σ</a:t>
            </a:r>
            <a:r>
              <a:rPr lang="en-US" dirty="0" smtClean="0"/>
              <a:t>  = Sign(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</a:t>
            </a:r>
            <a:r>
              <a:rPr lang="en-US" dirty="0" smtClean="0"/>
              <a:t>, p || g || X)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91400" y="267866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x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00" y="44196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=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514600" y="2819400"/>
            <a:ext cx="3886200" cy="137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59741" y="2590800"/>
            <a:ext cx="1884259" cy="1828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3276600"/>
            <a:ext cx="1884259" cy="1600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938879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2938879"/>
            <a:ext cx="98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=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endParaRPr lang="en-US" sz="2800" baseline="300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8476" y="720294"/>
            <a:ext cx="12700" cy="4437171"/>
          </a:xfrm>
          <a:prstGeom prst="curvedConnector3">
            <a:avLst>
              <a:gd name="adj1" fmla="val 7754748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8477" y="1243514"/>
            <a:ext cx="12700" cy="4437171"/>
          </a:xfrm>
          <a:prstGeom prst="curvedConnector3">
            <a:avLst>
              <a:gd name="adj1" fmla="val 7417685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1290935"/>
            <a:ext cx="168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</a:t>
            </a:r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4641636"/>
            <a:ext cx="173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</a:t>
            </a:r>
            <a:r>
              <a:rPr lang="en-US" sz="2400" dirty="0" smtClean="0"/>
              <a:t>X</a:t>
            </a:r>
            <a:endParaRPr lang="en-US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90543" y="304800"/>
            <a:ext cx="2929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One-way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81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TLS </a:t>
            </a:r>
            <a:r>
              <a:rPr lang="en-US" dirty="0" smtClean="0"/>
              <a:t>Key derivation &amp; use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49530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06694" y="4595336"/>
            <a:ext cx="42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27394" y="5562600"/>
            <a:ext cx="3949606" cy="11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54258" y="5193268"/>
            <a:ext cx="42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671536"/>
            <a:ext cx="24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 &lt;- </a:t>
            </a:r>
            <a:r>
              <a:rPr lang="en-US" dirty="0" err="1" smtClean="0"/>
              <a:t>AEnc</a:t>
            </a:r>
            <a:r>
              <a:rPr lang="en-US" dirty="0" smtClean="0"/>
              <a:t>(</a:t>
            </a:r>
            <a:r>
              <a:rPr lang="en-US" dirty="0" smtClean="0"/>
              <a:t>K1,Message)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70194" y="16764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</a:t>
            </a:r>
            <a:r>
              <a:rPr lang="en-US" dirty="0" smtClean="0"/>
              <a:t>PMS</a:t>
            </a:r>
            <a:r>
              <a:rPr lang="en-US" dirty="0" smtClean="0"/>
              <a:t>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057400" y="2069068"/>
            <a:ext cx="4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K1,K2 &lt;- PRF(MS, “key expansion” || Ns || </a:t>
            </a:r>
            <a:r>
              <a:rPr lang="en-US" dirty="0" err="1" smtClean="0"/>
              <a:t>Nc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56022" y="5134653"/>
            <a:ext cx="249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 &lt;- </a:t>
            </a:r>
            <a:r>
              <a:rPr lang="en-US" dirty="0" err="1" smtClean="0"/>
              <a:t>AEnc</a:t>
            </a:r>
            <a:r>
              <a:rPr lang="en-US" dirty="0" smtClean="0"/>
              <a:t>(</a:t>
            </a:r>
            <a:r>
              <a:rPr lang="en-US" dirty="0" smtClean="0"/>
              <a:t>K2,Message’)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29400" y="482393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&lt;- </a:t>
            </a:r>
            <a:r>
              <a:rPr lang="en-US" dirty="0" err="1" smtClean="0"/>
              <a:t>ADec</a:t>
            </a:r>
            <a:r>
              <a:rPr lang="en-US" dirty="0" smtClean="0"/>
              <a:t>(</a:t>
            </a:r>
            <a:r>
              <a:rPr lang="en-US" dirty="0" smtClean="0"/>
              <a:t>K1,C1)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" y="5574268"/>
            <a:ext cx="252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Message’ &lt;- </a:t>
            </a:r>
            <a:r>
              <a:rPr lang="en-US" dirty="0" err="1" smtClean="0"/>
              <a:t>ADec</a:t>
            </a:r>
            <a:r>
              <a:rPr lang="en-US" dirty="0" smtClean="0"/>
              <a:t>(</a:t>
            </a:r>
            <a:r>
              <a:rPr lang="en-US" dirty="0" smtClean="0"/>
              <a:t>K2,C2)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2702" y="2667000"/>
            <a:ext cx="5931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PRF(secret, message) =  HMAC-HASH(secret, A(1) + seed) +</a:t>
            </a:r>
          </a:p>
          <a:p>
            <a:r>
              <a:rPr lang="en-US" dirty="0" smtClean="0"/>
              <a:t>                             	        HMAC-HASH(secret, A(2) + seed) +</a:t>
            </a:r>
          </a:p>
          <a:p>
            <a:r>
              <a:rPr lang="en-US" dirty="0" smtClean="0"/>
              <a:t>		                          HMAC-HASH(secret, A(3) + seed) + ...</a:t>
            </a:r>
          </a:p>
          <a:p>
            <a:endParaRPr lang="en-US" dirty="0" smtClean="0"/>
          </a:p>
          <a:p>
            <a:r>
              <a:rPr lang="en-US" dirty="0" smtClean="0"/>
              <a:t>Where A(0) = seed   and    A(</a:t>
            </a:r>
            <a:r>
              <a:rPr lang="en-US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HMAC_hash</a:t>
            </a:r>
            <a:r>
              <a:rPr lang="en-US" dirty="0" smtClean="0"/>
              <a:t>(secret, A(i-1))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547" y="2838271"/>
            <a:ext cx="1165253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mess </a:t>
            </a:r>
          </a:p>
          <a:p>
            <a:r>
              <a:rPr lang="en-US" dirty="0" smtClean="0"/>
              <a:t>replaced </a:t>
            </a:r>
          </a:p>
          <a:p>
            <a:r>
              <a:rPr lang="en-US" dirty="0" smtClean="0"/>
              <a:t>with HKDF </a:t>
            </a:r>
          </a:p>
          <a:p>
            <a:r>
              <a:rPr lang="en-US" dirty="0" smtClean="0"/>
              <a:t>in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9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3" name="Line 5"/>
          <p:cNvSpPr>
            <a:spLocks noChangeShapeType="1"/>
          </p:cNvSpPr>
          <p:nvPr/>
        </p:nvSpPr>
        <p:spPr bwMode="auto">
          <a:xfrm>
            <a:off x="1330325" y="1809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4" name="Line 6"/>
          <p:cNvSpPr>
            <a:spLocks noChangeShapeType="1"/>
          </p:cNvSpPr>
          <p:nvPr/>
        </p:nvSpPr>
        <p:spPr bwMode="auto">
          <a:xfrm>
            <a:off x="5507038" y="18097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5" name="Line 7"/>
          <p:cNvSpPr>
            <a:spLocks noChangeShapeType="1"/>
          </p:cNvSpPr>
          <p:nvPr/>
        </p:nvSpPr>
        <p:spPr bwMode="auto">
          <a:xfrm>
            <a:off x="1330325" y="2025650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36" name="Text Box 8"/>
          <p:cNvSpPr txBox="1">
            <a:spLocks noChangeArrowheads="1"/>
          </p:cNvSpPr>
          <p:nvPr/>
        </p:nvSpPr>
        <p:spPr bwMode="auto">
          <a:xfrm>
            <a:off x="3059113" y="1874838"/>
            <a:ext cx="1079500" cy="36671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>
                <a:latin typeface="Arial" charset="0"/>
                <a:cs typeface="Arial" charset="0"/>
              </a:rPr>
              <a:t>MAC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5375" y="2241550"/>
            <a:ext cx="2519363" cy="431800"/>
            <a:chOff x="3515" y="1888"/>
            <a:chExt cx="1361" cy="272"/>
          </a:xfrm>
        </p:grpSpPr>
        <p:sp>
          <p:nvSpPr>
            <p:cNvPr id="9252" name="Line 10"/>
            <p:cNvSpPr>
              <a:spLocks noChangeShapeType="1"/>
            </p:cNvSpPr>
            <p:nvPr/>
          </p:nvSpPr>
          <p:spPr bwMode="auto">
            <a:xfrm>
              <a:off x="3515" y="188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1"/>
            <p:cNvSpPr>
              <a:spLocks noChangeShapeType="1"/>
            </p:cNvSpPr>
            <p:nvPr/>
          </p:nvSpPr>
          <p:spPr bwMode="auto">
            <a:xfrm>
              <a:off x="3515" y="202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2"/>
            <p:cNvSpPr>
              <a:spLocks noChangeShapeType="1"/>
            </p:cNvSpPr>
            <p:nvPr/>
          </p:nvSpPr>
          <p:spPr bwMode="auto">
            <a:xfrm>
              <a:off x="4876" y="202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2627313" y="1233488"/>
            <a:ext cx="28797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44613" y="1219200"/>
            <a:ext cx="1295400" cy="517525"/>
            <a:chOff x="838" y="881"/>
            <a:chExt cx="816" cy="326"/>
          </a:xfrm>
        </p:grpSpPr>
        <p:sp>
          <p:nvSpPr>
            <p:cNvPr id="9250" name="Rectangle 15"/>
            <p:cNvSpPr>
              <a:spLocks noChangeArrowheads="1"/>
            </p:cNvSpPr>
            <p:nvPr/>
          </p:nvSpPr>
          <p:spPr bwMode="auto">
            <a:xfrm>
              <a:off x="838" y="890"/>
              <a:ext cx="81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51" name="Text Box 16"/>
            <p:cNvSpPr txBox="1">
              <a:spLocks noChangeArrowheads="1"/>
            </p:cNvSpPr>
            <p:nvPr/>
          </p:nvSpPr>
          <p:spPr bwMode="auto">
            <a:xfrm>
              <a:off x="862" y="881"/>
              <a:ext cx="7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GB" b="0">
                  <a:latin typeface="Arial" charset="0"/>
                  <a:cs typeface="Arial" charset="0"/>
                </a:rPr>
                <a:t>SQN +</a:t>
              </a:r>
            </a:p>
            <a:p>
              <a:pPr algn="ctr" eaLnBrk="1" hangingPunct="1"/>
              <a:r>
                <a:rPr lang="en-GB" b="0">
                  <a:latin typeface="Arial" charset="0"/>
                  <a:cs typeface="Arial" charset="0"/>
                </a:rPr>
                <a:t>comp method</a:t>
              </a:r>
            </a:p>
          </p:txBody>
        </p:sp>
      </p:grpSp>
      <p:sp>
        <p:nvSpPr>
          <p:cNvPr id="9230" name="Text Box 17"/>
          <p:cNvSpPr txBox="1">
            <a:spLocks noChangeArrowheads="1"/>
          </p:cNvSpPr>
          <p:nvPr/>
        </p:nvSpPr>
        <p:spPr bwMode="auto">
          <a:xfrm>
            <a:off x="3602038" y="1304925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Payload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802438" y="2673350"/>
            <a:ext cx="1008062" cy="431800"/>
            <a:chOff x="4285" y="1797"/>
            <a:chExt cx="635" cy="272"/>
          </a:xfrm>
        </p:grpSpPr>
        <p:sp>
          <p:nvSpPr>
            <p:cNvPr id="9248" name="Rectangle 19"/>
            <p:cNvSpPr>
              <a:spLocks noChangeArrowheads="1"/>
            </p:cNvSpPr>
            <p:nvPr/>
          </p:nvSpPr>
          <p:spPr bwMode="auto">
            <a:xfrm>
              <a:off x="4285" y="1797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49" name="Text Box 20"/>
            <p:cNvSpPr txBox="1">
              <a:spLocks noChangeArrowheads="1"/>
            </p:cNvSpPr>
            <p:nvPr/>
          </p:nvSpPr>
          <p:spPr bwMode="auto">
            <a:xfrm>
              <a:off x="4331" y="1842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GB" b="0">
                  <a:latin typeface="Arial" charset="0"/>
                  <a:cs typeface="Arial" charset="0"/>
                </a:rPr>
                <a:t>Padding</a:t>
              </a:r>
            </a:p>
          </p:txBody>
        </p:sp>
      </p:grpSp>
      <p:sp>
        <p:nvSpPr>
          <p:cNvPr id="1584149" name="Line 21"/>
          <p:cNvSpPr>
            <a:spLocks noChangeShapeType="1"/>
          </p:cNvSpPr>
          <p:nvPr/>
        </p:nvSpPr>
        <p:spPr bwMode="auto">
          <a:xfrm>
            <a:off x="5311775" y="36099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0" name="Line 22"/>
          <p:cNvSpPr>
            <a:spLocks noChangeShapeType="1"/>
          </p:cNvSpPr>
          <p:nvPr/>
        </p:nvSpPr>
        <p:spPr bwMode="auto">
          <a:xfrm>
            <a:off x="2627313" y="3465513"/>
            <a:ext cx="518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1" name="Line 23"/>
          <p:cNvSpPr>
            <a:spLocks noChangeShapeType="1"/>
          </p:cNvSpPr>
          <p:nvPr/>
        </p:nvSpPr>
        <p:spPr bwMode="auto">
          <a:xfrm>
            <a:off x="7813675" y="32496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2" name="Line 24"/>
          <p:cNvSpPr>
            <a:spLocks noChangeShapeType="1"/>
          </p:cNvSpPr>
          <p:nvPr/>
        </p:nvSpPr>
        <p:spPr bwMode="auto">
          <a:xfrm>
            <a:off x="2627313" y="32496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4153" name="Text Box 25"/>
          <p:cNvSpPr txBox="1">
            <a:spLocks noChangeArrowheads="1"/>
          </p:cNvSpPr>
          <p:nvPr/>
        </p:nvSpPr>
        <p:spPr bwMode="auto">
          <a:xfrm>
            <a:off x="4816475" y="3282950"/>
            <a:ext cx="979488" cy="36671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 dirty="0" err="1" smtClean="0">
                <a:latin typeface="Arial" charset="0"/>
                <a:cs typeface="Arial" charset="0"/>
              </a:rPr>
              <a:t>Enc</a:t>
            </a:r>
            <a:endParaRPr lang="en-GB" sz="1800" b="0" dirty="0">
              <a:latin typeface="Arial" charset="0"/>
              <a:cs typeface="Arial" charset="0"/>
            </a:endParaRPr>
          </a:p>
        </p:txBody>
      </p:sp>
      <p:sp>
        <p:nvSpPr>
          <p:cNvPr id="1584154" name="Rectangle 26"/>
          <p:cNvSpPr>
            <a:spLocks noChangeArrowheads="1"/>
          </p:cNvSpPr>
          <p:nvPr/>
        </p:nvSpPr>
        <p:spPr bwMode="auto">
          <a:xfrm>
            <a:off x="2627313" y="3897313"/>
            <a:ext cx="51847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55" name="Text Box 27"/>
          <p:cNvSpPr txBox="1">
            <a:spLocks noChangeArrowheads="1"/>
          </p:cNvSpPr>
          <p:nvPr/>
        </p:nvSpPr>
        <p:spPr bwMode="auto">
          <a:xfrm>
            <a:off x="4794250" y="3970338"/>
            <a:ext cx="992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507038" y="2673350"/>
            <a:ext cx="1295400" cy="431800"/>
            <a:chOff x="4468" y="2160"/>
            <a:chExt cx="816" cy="272"/>
          </a:xfrm>
          <a:solidFill>
            <a:schemeClr val="accent6"/>
          </a:solidFill>
        </p:grpSpPr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4468" y="2160"/>
              <a:ext cx="816" cy="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247" name="Text Box 30"/>
            <p:cNvSpPr txBox="1">
              <a:spLocks noChangeArrowheads="1"/>
            </p:cNvSpPr>
            <p:nvPr/>
          </p:nvSpPr>
          <p:spPr bwMode="auto">
            <a:xfrm>
              <a:off x="4604" y="2195"/>
              <a:ext cx="551" cy="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GB" b="0">
                  <a:latin typeface="Arial" charset="0"/>
                  <a:cs typeface="Arial" charset="0"/>
                </a:rPr>
                <a:t>MAC tag</a:t>
              </a:r>
            </a:p>
          </p:txBody>
        </p:sp>
      </p:grpSp>
      <p:sp>
        <p:nvSpPr>
          <p:cNvPr id="9240" name="Rectangle 31"/>
          <p:cNvSpPr>
            <a:spLocks noChangeArrowheads="1"/>
          </p:cNvSpPr>
          <p:nvPr/>
        </p:nvSpPr>
        <p:spPr bwMode="auto">
          <a:xfrm>
            <a:off x="533400" y="4251325"/>
            <a:ext cx="80010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</a:pPr>
            <a:endParaRPr lang="en-US" sz="1800" b="0">
              <a:latin typeface="Arial" charset="0"/>
            </a:endParaRPr>
          </a:p>
        </p:txBody>
      </p:sp>
      <p:sp>
        <p:nvSpPr>
          <p:cNvPr id="1584160" name="Rectangle 32"/>
          <p:cNvSpPr>
            <a:spLocks noChangeArrowheads="1"/>
          </p:cNvSpPr>
          <p:nvPr/>
        </p:nvSpPr>
        <p:spPr bwMode="auto">
          <a:xfrm>
            <a:off x="2627313" y="2673350"/>
            <a:ext cx="2879725" cy="431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61" name="Text Box 33"/>
          <p:cNvSpPr txBox="1">
            <a:spLocks noChangeArrowheads="1"/>
          </p:cNvSpPr>
          <p:nvPr/>
        </p:nvSpPr>
        <p:spPr bwMode="auto">
          <a:xfrm>
            <a:off x="3602038" y="2746375"/>
            <a:ext cx="825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b="0">
                <a:latin typeface="Arial" charset="0"/>
                <a:cs typeface="Arial" charset="0"/>
              </a:rPr>
              <a:t>Payload</a:t>
            </a:r>
          </a:p>
        </p:txBody>
      </p:sp>
      <p:sp>
        <p:nvSpPr>
          <p:cNvPr id="1584162" name="Rectangle 34"/>
          <p:cNvSpPr>
            <a:spLocks noChangeArrowheads="1"/>
          </p:cNvSpPr>
          <p:nvPr/>
        </p:nvSpPr>
        <p:spPr bwMode="auto">
          <a:xfrm>
            <a:off x="1331913" y="3898900"/>
            <a:ext cx="12954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84163" name="Text Box 35"/>
          <p:cNvSpPr txBox="1">
            <a:spLocks noChangeArrowheads="1"/>
          </p:cNvSpPr>
          <p:nvPr/>
        </p:nvSpPr>
        <p:spPr bwMode="auto">
          <a:xfrm>
            <a:off x="1611313" y="395128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b="0">
                <a:latin typeface="Arial" charset="0"/>
                <a:cs typeface="Arial" charset="0"/>
              </a:rPr>
              <a:t>Header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600" y="76200"/>
            <a:ext cx="89037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TLS </a:t>
            </a:r>
            <a:r>
              <a:rPr lang="en-US" sz="3200" dirty="0" smtClean="0"/>
              <a:t>1.2 record </a:t>
            </a:r>
            <a:r>
              <a:rPr lang="en-US" sz="3200" dirty="0" smtClean="0"/>
              <a:t>protocol: MAC-Encode-Encrypt (MEE) </a:t>
            </a:r>
            <a:endParaRPr lang="en-US" sz="3200" dirty="0"/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81038" y="5020724"/>
            <a:ext cx="1079500" cy="366712"/>
          </a:xfrm>
          <a:prstGeom prst="rect">
            <a:avLst/>
          </a:prstGeom>
          <a:solidFill>
            <a:srgbClr val="008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4953000"/>
            <a:ext cx="540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HMAC-MD5, HMAC-SHA1, HMAC-SHA256 </a:t>
            </a:r>
            <a:endParaRPr lang="en-US" sz="2400" dirty="0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685800" y="5787189"/>
            <a:ext cx="1079500" cy="366712"/>
          </a:xfrm>
          <a:prstGeom prst="rect">
            <a:avLst/>
          </a:prstGeom>
          <a:solidFill>
            <a:srgbClr val="008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1800" b="0" dirty="0" smtClean="0">
                <a:latin typeface="Arial" charset="0"/>
                <a:cs typeface="Arial" charset="0"/>
              </a:rPr>
              <a:t>Encrypt</a:t>
            </a:r>
            <a:endParaRPr lang="en-GB" sz="1800" b="0" dirty="0"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4562" y="5719465"/>
            <a:ext cx="595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CBC-AES128, CBC-AES256, CBC-3DES, RC4-128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629400" y="1066800"/>
            <a:ext cx="2315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Padding is not </a:t>
            </a:r>
            <a:r>
              <a:rPr lang="en-US" dirty="0" err="1" smtClean="0"/>
              <a:t>MAC’d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Implementations must</a:t>
            </a:r>
          </a:p>
          <a:p>
            <a:r>
              <a:rPr lang="en-US" dirty="0" smtClean="0"/>
              <a:t>handle padding checks </a:t>
            </a:r>
          </a:p>
          <a:p>
            <a:r>
              <a:rPr lang="en-US" b="1" i="1" dirty="0" smtClean="0"/>
              <a:t>very</a:t>
            </a:r>
            <a:r>
              <a:rPr lang="en-US" dirty="0" smtClean="0"/>
              <a:t> carefully.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52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layer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Maximum TLS </a:t>
            </a:r>
            <a:r>
              <a:rPr lang="en-US" dirty="0" err="1" smtClean="0"/>
              <a:t>ciphertext</a:t>
            </a:r>
            <a:r>
              <a:rPr lang="en-US" dirty="0" smtClean="0"/>
              <a:t> handles 2</a:t>
            </a:r>
            <a:r>
              <a:rPr lang="en-US" baseline="30000" dirty="0" smtClean="0"/>
              <a:t>14</a:t>
            </a:r>
            <a:r>
              <a:rPr lang="en-US" dirty="0" smtClean="0"/>
              <a:t> bytes of message data</a:t>
            </a:r>
          </a:p>
          <a:p>
            <a:pPr lvl="1"/>
            <a:r>
              <a:rPr lang="en-US" dirty="0" smtClean="0"/>
              <a:t>Split longer requested submission into multiple chunks</a:t>
            </a:r>
          </a:p>
          <a:p>
            <a:r>
              <a:rPr lang="en-US" dirty="0" smtClean="0"/>
              <a:t>Sequence numbers keep track of count of chunks sent in each direction</a:t>
            </a:r>
          </a:p>
          <a:p>
            <a:r>
              <a:rPr lang="en-US" dirty="0" smtClean="0"/>
              <a:t>Compression methods</a:t>
            </a:r>
          </a:p>
          <a:p>
            <a:pPr lvl="1"/>
            <a:r>
              <a:rPr lang="en-US" dirty="0" smtClean="0"/>
              <a:t>Generally a bad idea to use (why?)</a:t>
            </a:r>
          </a:p>
        </p:txBody>
      </p:sp>
    </p:spTree>
    <p:extLst>
      <p:ext uri="{BB962C8B-B14F-4D97-AF65-F5344CB8AC3E}">
        <p14:creationId xmlns:p14="http://schemas.microsoft.com/office/powerpoint/2010/main" val="257611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4585"/>
          <a:stretch/>
        </p:blipFill>
        <p:spPr>
          <a:xfrm>
            <a:off x="990600" y="228600"/>
            <a:ext cx="7315200" cy="638023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15760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stack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4157"/>
              </p:ext>
            </p:extLst>
          </p:nvPr>
        </p:nvGraphicFramePr>
        <p:xfrm>
          <a:off x="1447800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HTTP, FTP, SMTP,</a:t>
                      </a:r>
                      <a:r>
                        <a:rPr lang="en-US" baseline="0" dirty="0" smtClean="0"/>
                        <a:t> SSH,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TCP, UDP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IP, ICMP, IGMP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802x</a:t>
                      </a:r>
                      <a:r>
                        <a:rPr lang="en-US" baseline="0" dirty="0" smtClean="0"/>
                        <a:t> (802.11, Ethernet)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8179" y="4114800"/>
            <a:ext cx="533400" cy="1055370"/>
          </a:xfrm>
          <a:prstGeom prst="rect">
            <a:avLst/>
          </a:prstGeom>
          <a:noFill/>
        </p:spPr>
      </p:pic>
      <p:pic>
        <p:nvPicPr>
          <p:cNvPr id="6" name="Picture 5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5567"/>
            <a:ext cx="457200" cy="904603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86179"/>
              </p:ext>
            </p:extLst>
          </p:nvPr>
        </p:nvGraphicFramePr>
        <p:xfrm>
          <a:off x="1447800" y="4265567"/>
          <a:ext cx="1524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760"/>
              </p:ext>
            </p:extLst>
          </p:nvPr>
        </p:nvGraphicFramePr>
        <p:xfrm>
          <a:off x="6005425" y="4265567"/>
          <a:ext cx="1524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971800" y="4417967"/>
            <a:ext cx="3033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4798967"/>
            <a:ext cx="30336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71800" y="5560967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5560967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1800" y="5179967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5400" y="5179967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34738"/>
              </p:ext>
            </p:extLst>
          </p:nvPr>
        </p:nvGraphicFramePr>
        <p:xfrm>
          <a:off x="3886200" y="4951367"/>
          <a:ext cx="1219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4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49" y="5819315"/>
            <a:ext cx="504825" cy="31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4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TLS sits between application and TCP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08333"/>
              </p:ext>
            </p:extLst>
          </p:nvPr>
        </p:nvGraphicFramePr>
        <p:xfrm>
          <a:off x="457200" y="1752600"/>
          <a:ext cx="152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648200" y="11430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48200" y="19812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962400" y="1981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48200" y="29718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962400" y="29718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76600" y="29718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648200" y="4038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62400" y="40386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276600" y="40386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590800" y="40386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8200" y="50292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62400" y="5029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76600" y="5029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590800" y="5029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905000" y="5029200"/>
            <a:ext cx="685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hdr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3048000"/>
            <a:ext cx="136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TLS message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391400" y="4154367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391400" y="5156635"/>
            <a:ext cx="13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datagram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4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Places TLS is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</a:p>
          <a:p>
            <a:pPr lvl="1"/>
            <a:r>
              <a:rPr lang="en-US" dirty="0" smtClean="0"/>
              <a:t>HTTP messages but over TLS, not TCP</a:t>
            </a:r>
          </a:p>
          <a:p>
            <a:r>
              <a:rPr lang="en-US" dirty="0" smtClean="0"/>
              <a:t>Email connections</a:t>
            </a:r>
          </a:p>
          <a:p>
            <a:pPr lvl="1"/>
            <a:r>
              <a:rPr lang="en-US" dirty="0" smtClean="0"/>
              <a:t>When getting information from your email server (not the email contents themselves)</a:t>
            </a:r>
          </a:p>
          <a:p>
            <a:r>
              <a:rPr lang="en-US" dirty="0" smtClean="0"/>
              <a:t>Virtual private networks (VPNs)</a:t>
            </a:r>
          </a:p>
          <a:p>
            <a:pPr lvl="1"/>
            <a:r>
              <a:rPr lang="en-US" dirty="0" smtClean="0"/>
              <a:t>Tunnel other internet connections over a TLS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4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7492" y="147935"/>
            <a:ext cx="498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does TLS work (high level)?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1207394" cy="1190624"/>
          </a:xfrm>
          <a:prstGeom prst="rect">
            <a:avLst/>
          </a:prstGeom>
          <a:noFill/>
        </p:spPr>
      </p:pic>
      <p:pic>
        <p:nvPicPr>
          <p:cNvPr id="2051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5812" y="990600"/>
            <a:ext cx="779079" cy="154146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21412" y="609600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/>
              <a:t>://amazon.com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95400" y="14478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295400" y="1600200"/>
            <a:ext cx="4800600" cy="3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95400" y="17526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1295400" y="19050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19812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0446" y="21336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K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371600" y="2286000"/>
            <a:ext cx="4724400" cy="13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47308" y="1066800"/>
            <a:ext cx="1496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 1: </a:t>
            </a:r>
          </a:p>
          <a:p>
            <a:r>
              <a:rPr lang="en-US" smtClean="0"/>
              <a:t>Key exchange</a:t>
            </a:r>
          </a:p>
          <a:p>
            <a:r>
              <a:rPr lang="en-US" smtClean="0"/>
              <a:t>protocol to</a:t>
            </a:r>
          </a:p>
          <a:p>
            <a:r>
              <a:rPr lang="en-US" smtClean="0"/>
              <a:t>share secret </a:t>
            </a:r>
            <a:r>
              <a:rPr lang="en-US" smtClean="0">
                <a:solidFill>
                  <a:srgbClr val="FF0000"/>
                </a:solidFill>
              </a:rPr>
              <a:t>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7308" y="2590800"/>
            <a:ext cx="1438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Step 2:</a:t>
            </a:r>
          </a:p>
          <a:p>
            <a:r>
              <a:rPr lang="en-US" smtClean="0"/>
              <a:t>Send data via</a:t>
            </a:r>
          </a:p>
          <a:p>
            <a:r>
              <a:rPr lang="en-US" smtClean="0"/>
              <a:t>secure </a:t>
            </a:r>
          </a:p>
          <a:p>
            <a:r>
              <a:rPr lang="en-US" smtClean="0"/>
              <a:t>channel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" y="28956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secure channel is implemented via our now familiar symmetric encryption primitives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3962400"/>
            <a:ext cx="8458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Goals of handshake: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Negotiate version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Negotiate parameters (crypto to use)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Authenticate server (Is server actually </a:t>
            </a:r>
            <a:r>
              <a:rPr lang="en-US" sz="2400" dirty="0" err="1" smtClean="0"/>
              <a:t>Amazon.com</a:t>
            </a:r>
            <a:r>
              <a:rPr lang="en-US" sz="2400" dirty="0" smtClean="0"/>
              <a:t>?)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Digital signatures and certificates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Establish shared secret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/>
              <a:t>Asymmetric encryption primitives</a:t>
            </a:r>
          </a:p>
        </p:txBody>
      </p:sp>
    </p:spTree>
    <p:extLst>
      <p:ext uri="{BB962C8B-B14F-4D97-AF65-F5344CB8AC3E}">
        <p14:creationId xmlns:p14="http://schemas.microsoft.com/office/powerpoint/2010/main" val="161990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9" grpId="0"/>
      <p:bldP spid="32" grpId="0"/>
      <p:bldP spid="6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848600" y="914400"/>
            <a:ext cx="9144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848600" y="1981200"/>
            <a:ext cx="9144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848600" y="3124200"/>
            <a:ext cx="9144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848600" y="5334000"/>
            <a:ext cx="9144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9550" y="-76200"/>
            <a:ext cx="38060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short history of </a:t>
            </a:r>
            <a:r>
              <a:rPr lang="en-US" sz="3200" b="1" dirty="0" smtClean="0">
                <a:solidFill>
                  <a:srgbClr val="FF0000"/>
                </a:solidFill>
              </a:rPr>
              <a:t>TLS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0" y="457200"/>
            <a:ext cx="110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SSL ver 2</a:t>
            </a:r>
            <a:endParaRPr lang="en-US" sz="2000"/>
          </a:p>
        </p:txBody>
      </p:sp>
      <p:sp>
        <p:nvSpPr>
          <p:cNvPr id="25" name="Folded Corner 24"/>
          <p:cNvSpPr/>
          <p:nvPr/>
        </p:nvSpPr>
        <p:spPr>
          <a:xfrm>
            <a:off x="152400" y="609600"/>
            <a:ext cx="4800600" cy="457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SSL ver 2.0 designed by </a:t>
            </a:r>
            <a:r>
              <a:rPr lang="en-US" b="1" smtClean="0"/>
              <a:t>Hickman</a:t>
            </a:r>
            <a:r>
              <a:rPr lang="en-US" smtClean="0"/>
              <a:t> at Netscape 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4108963" y="3314700"/>
            <a:ext cx="5715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0400" y="773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1994</a:t>
            </a:r>
            <a:endParaRPr lang="en-US"/>
          </a:p>
        </p:txBody>
      </p:sp>
      <p:sp>
        <p:nvSpPr>
          <p:cNvPr id="33" name="Folded Corner 32"/>
          <p:cNvSpPr/>
          <p:nvPr/>
        </p:nvSpPr>
        <p:spPr>
          <a:xfrm>
            <a:off x="152400" y="1143000"/>
            <a:ext cx="4800600" cy="6858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Wagner, Goldberg </a:t>
            </a:r>
            <a:r>
              <a:rPr lang="en-US" smtClean="0"/>
              <a:t>break SSL ver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10400" y="1447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1995</a:t>
            </a:r>
            <a:endParaRPr lang="en-US"/>
          </a:p>
        </p:txBody>
      </p:sp>
      <p:cxnSp>
        <p:nvCxnSpPr>
          <p:cNvPr id="36" name="Elbow Connector 35"/>
          <p:cNvCxnSpPr>
            <a:stCxn id="25" idx="3"/>
          </p:cNvCxnSpPr>
          <p:nvPr/>
        </p:nvCxnSpPr>
        <p:spPr>
          <a:xfrm>
            <a:off x="4953000" y="838200"/>
            <a:ext cx="19812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3"/>
          </p:cNvCxnSpPr>
          <p:nvPr/>
        </p:nvCxnSpPr>
        <p:spPr>
          <a:xfrm>
            <a:off x="4953000" y="1485900"/>
            <a:ext cx="19812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752600"/>
            <a:ext cx="110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SSL ver 3</a:t>
            </a:r>
            <a:endParaRPr lang="en-US" sz="2000"/>
          </a:p>
        </p:txBody>
      </p:sp>
      <p:cxnSp>
        <p:nvCxnSpPr>
          <p:cNvPr id="42" name="Elbow Connector 41"/>
          <p:cNvCxnSpPr>
            <a:stCxn id="43" idx="3"/>
          </p:cNvCxnSpPr>
          <p:nvPr/>
        </p:nvCxnSpPr>
        <p:spPr>
          <a:xfrm flipV="1">
            <a:off x="4953000" y="1981200"/>
            <a:ext cx="1981200" cy="150168"/>
          </a:xfrm>
          <a:prstGeom prst="bentConnector3">
            <a:avLst>
              <a:gd name="adj1" fmla="val 6933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olded Corner 42"/>
          <p:cNvSpPr/>
          <p:nvPr/>
        </p:nvSpPr>
        <p:spPr>
          <a:xfrm>
            <a:off x="152400" y="1905000"/>
            <a:ext cx="4800600" cy="45273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Freier, Karlton, Kocher </a:t>
            </a:r>
            <a:r>
              <a:rPr lang="en-US" smtClean="0"/>
              <a:t>design SSL ver 3.0</a:t>
            </a:r>
          </a:p>
        </p:txBody>
      </p:sp>
      <p:sp>
        <p:nvSpPr>
          <p:cNvPr id="55" name="Folded Corner 54"/>
          <p:cNvSpPr/>
          <p:nvPr/>
        </p:nvSpPr>
        <p:spPr>
          <a:xfrm>
            <a:off x="152400" y="2438400"/>
            <a:ext cx="4800600" cy="6858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Bleichenbacher</a:t>
            </a:r>
            <a:r>
              <a:rPr lang="en-US" smtClean="0"/>
              <a:t> breaks RSA PKCS #1 encryption,</a:t>
            </a:r>
          </a:p>
          <a:p>
            <a:pPr algn="ctr"/>
            <a:r>
              <a:rPr lang="en-US" smtClean="0"/>
              <a:t>used in SSL ver 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0400" y="2438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1998</a:t>
            </a:r>
            <a:endParaRPr lang="en-US"/>
          </a:p>
        </p:txBody>
      </p:sp>
      <p:cxnSp>
        <p:nvCxnSpPr>
          <p:cNvPr id="57" name="Elbow Connector 56"/>
          <p:cNvCxnSpPr>
            <a:stCxn id="55" idx="3"/>
          </p:cNvCxnSpPr>
          <p:nvPr/>
        </p:nvCxnSpPr>
        <p:spPr>
          <a:xfrm>
            <a:off x="4953000" y="2781300"/>
            <a:ext cx="19812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Folded Corner 57"/>
          <p:cNvSpPr/>
          <p:nvPr/>
        </p:nvSpPr>
        <p:spPr>
          <a:xfrm>
            <a:off x="152400" y="3200400"/>
            <a:ext cx="4800600" cy="6858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TLS ver 1 </a:t>
            </a:r>
            <a:r>
              <a:rPr lang="en-US" smtClean="0"/>
              <a:t>released as IETF standard,</a:t>
            </a:r>
          </a:p>
          <a:p>
            <a:pPr algn="ctr"/>
            <a:r>
              <a:rPr lang="en-US" smtClean="0"/>
              <a:t>based on SSL 3, </a:t>
            </a:r>
            <a:r>
              <a:rPr lang="en-US" b="1" smtClean="0"/>
              <a:t>many cryptographers </a:t>
            </a:r>
            <a:r>
              <a:rPr lang="en-US" smtClean="0"/>
              <a:t>involved</a:t>
            </a:r>
          </a:p>
        </p:txBody>
      </p:sp>
      <p:cxnSp>
        <p:nvCxnSpPr>
          <p:cNvPr id="63" name="Elbow Connector 62"/>
          <p:cNvCxnSpPr>
            <a:stCxn id="58" idx="3"/>
          </p:cNvCxnSpPr>
          <p:nvPr/>
        </p:nvCxnSpPr>
        <p:spPr>
          <a:xfrm flipV="1">
            <a:off x="4953000" y="3276600"/>
            <a:ext cx="1981200" cy="266700"/>
          </a:xfrm>
          <a:prstGeom prst="bentConnector3">
            <a:avLst>
              <a:gd name="adj1" fmla="val 774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3657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2001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029200" y="3200400"/>
            <a:ext cx="130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TLS ver 1.0</a:t>
            </a:r>
            <a:endParaRPr lang="en-US" sz="2000"/>
          </a:p>
        </p:txBody>
      </p:sp>
      <p:sp>
        <p:nvSpPr>
          <p:cNvPr id="70" name="Folded Corner 69"/>
          <p:cNvSpPr/>
          <p:nvPr/>
        </p:nvSpPr>
        <p:spPr>
          <a:xfrm>
            <a:off x="152400" y="5029200"/>
            <a:ext cx="4800600" cy="4572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Brumley, Boneh </a:t>
            </a:r>
            <a:r>
              <a:rPr lang="en-US" smtClean="0"/>
              <a:t>remote timing attacks</a:t>
            </a:r>
          </a:p>
        </p:txBody>
      </p:sp>
      <p:cxnSp>
        <p:nvCxnSpPr>
          <p:cNvPr id="71" name="Elbow Connector 70"/>
          <p:cNvCxnSpPr>
            <a:stCxn id="76" idx="3"/>
          </p:cNvCxnSpPr>
          <p:nvPr/>
        </p:nvCxnSpPr>
        <p:spPr>
          <a:xfrm flipV="1">
            <a:off x="4953000" y="4038600"/>
            <a:ext cx="1981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Folded Corner 75"/>
          <p:cNvSpPr/>
          <p:nvPr/>
        </p:nvSpPr>
        <p:spPr>
          <a:xfrm>
            <a:off x="152400" y="3962400"/>
            <a:ext cx="4800600" cy="4572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Vaudenay, Klima et al.</a:t>
            </a:r>
            <a:r>
              <a:rPr lang="en-US" smtClean="0"/>
              <a:t> padding attacks</a:t>
            </a:r>
          </a:p>
        </p:txBody>
      </p:sp>
      <p:sp>
        <p:nvSpPr>
          <p:cNvPr id="77" name="Folded Corner 76"/>
          <p:cNvSpPr/>
          <p:nvPr/>
        </p:nvSpPr>
        <p:spPr>
          <a:xfrm>
            <a:off x="152400" y="4495800"/>
            <a:ext cx="4800600" cy="457200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Rogaway </a:t>
            </a:r>
            <a:r>
              <a:rPr lang="en-US" smtClean="0"/>
              <a:t>IV re-use insecurity</a:t>
            </a:r>
          </a:p>
        </p:txBody>
      </p:sp>
      <p:cxnSp>
        <p:nvCxnSpPr>
          <p:cNvPr id="82" name="Elbow Connector 81"/>
          <p:cNvCxnSpPr>
            <a:stCxn id="77" idx="3"/>
          </p:cNvCxnSpPr>
          <p:nvPr/>
        </p:nvCxnSpPr>
        <p:spPr>
          <a:xfrm flipV="1">
            <a:off x="4953000" y="4495800"/>
            <a:ext cx="19812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10400" y="4191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2002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010400" y="2971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1999</a:t>
            </a:r>
            <a:endParaRPr lang="en-US"/>
          </a:p>
        </p:txBody>
      </p:sp>
      <p:sp>
        <p:nvSpPr>
          <p:cNvPr id="91" name="Folded Corner 90"/>
          <p:cNvSpPr/>
          <p:nvPr/>
        </p:nvSpPr>
        <p:spPr>
          <a:xfrm>
            <a:off x="152400" y="5562600"/>
            <a:ext cx="4800600" cy="457200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TLS ver 1.1 </a:t>
            </a:r>
            <a:r>
              <a:rPr lang="en-US" smtClean="0"/>
              <a:t>released as standard</a:t>
            </a:r>
          </a:p>
        </p:txBody>
      </p:sp>
      <p:cxnSp>
        <p:nvCxnSpPr>
          <p:cNvPr id="92" name="Elbow Connector 91"/>
          <p:cNvCxnSpPr/>
          <p:nvPr/>
        </p:nvCxnSpPr>
        <p:spPr>
          <a:xfrm flipV="1">
            <a:off x="4953000" y="4953000"/>
            <a:ext cx="19812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010400" y="4659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2003</a:t>
            </a:r>
            <a:endParaRPr lang="en-US"/>
          </a:p>
        </p:txBody>
      </p:sp>
      <p:cxnSp>
        <p:nvCxnSpPr>
          <p:cNvPr id="95" name="Elbow Connector 94"/>
          <p:cNvCxnSpPr/>
          <p:nvPr/>
        </p:nvCxnSpPr>
        <p:spPr>
          <a:xfrm flipV="1">
            <a:off x="4953000" y="5562600"/>
            <a:ext cx="1981200" cy="266700"/>
          </a:xfrm>
          <a:prstGeom prst="bentConnector3">
            <a:avLst>
              <a:gd name="adj1" fmla="val 782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29200" y="5486400"/>
            <a:ext cx="130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TLS ver 1.1</a:t>
            </a:r>
            <a:endParaRPr lang="en-US" sz="2000"/>
          </a:p>
        </p:txBody>
      </p:sp>
      <p:sp>
        <p:nvSpPr>
          <p:cNvPr id="97" name="TextBox 96"/>
          <p:cNvSpPr txBox="1"/>
          <p:nvPr/>
        </p:nvSpPr>
        <p:spPr>
          <a:xfrm>
            <a:off x="7010400" y="5257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2006</a:t>
            </a:r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2004501" y="600366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…</a:t>
            </a:r>
            <a:endParaRPr lang="en-US" sz="4000"/>
          </a:p>
        </p:txBody>
      </p:sp>
      <p:sp>
        <p:nvSpPr>
          <p:cNvPr id="114" name="TextBox 113"/>
          <p:cNvSpPr txBox="1"/>
          <p:nvPr/>
        </p:nvSpPr>
        <p:spPr>
          <a:xfrm>
            <a:off x="7538689" y="0"/>
            <a:ext cx="1605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How many </a:t>
            </a:r>
          </a:p>
          <a:p>
            <a:r>
              <a:rPr lang="en-US" smtClean="0"/>
              <a:t>cryptographers</a:t>
            </a:r>
          </a:p>
          <a:p>
            <a:r>
              <a:rPr lang="en-US" smtClean="0"/>
              <a:t>involved?</a:t>
            </a:r>
            <a:endParaRPr lang="en-US"/>
          </a:p>
        </p:txBody>
      </p:sp>
      <p:pic>
        <p:nvPicPr>
          <p:cNvPr id="117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3124200"/>
            <a:ext cx="368717" cy="534988"/>
          </a:xfrm>
          <a:prstGeom prst="rect">
            <a:avLst/>
          </a:prstGeom>
          <a:noFill/>
        </p:spPr>
      </p:pic>
      <p:pic>
        <p:nvPicPr>
          <p:cNvPr id="118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3124200"/>
            <a:ext cx="368717" cy="534988"/>
          </a:xfrm>
          <a:prstGeom prst="rect">
            <a:avLst/>
          </a:prstGeom>
          <a:noFill/>
        </p:spPr>
      </p:pic>
      <p:pic>
        <p:nvPicPr>
          <p:cNvPr id="119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3276600"/>
            <a:ext cx="368717" cy="534988"/>
          </a:xfrm>
          <a:prstGeom prst="rect">
            <a:avLst/>
          </a:prstGeom>
          <a:noFill/>
        </p:spPr>
      </p:pic>
      <p:pic>
        <p:nvPicPr>
          <p:cNvPr id="120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276600"/>
            <a:ext cx="368717" cy="534988"/>
          </a:xfrm>
          <a:prstGeom prst="rect">
            <a:avLst/>
          </a:prstGeom>
          <a:noFill/>
        </p:spPr>
      </p:pic>
      <p:pic>
        <p:nvPicPr>
          <p:cNvPr id="121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106569">
            <a:off x="8305800" y="4495800"/>
            <a:ext cx="368717" cy="534988"/>
          </a:xfrm>
          <a:prstGeom prst="rect">
            <a:avLst/>
          </a:prstGeom>
          <a:noFill/>
        </p:spPr>
      </p:pic>
      <p:pic>
        <p:nvPicPr>
          <p:cNvPr id="122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4876800"/>
            <a:ext cx="368717" cy="534988"/>
          </a:xfrm>
          <a:prstGeom prst="rect">
            <a:avLst/>
          </a:prstGeom>
          <a:noFill/>
        </p:spPr>
      </p:pic>
      <p:pic>
        <p:nvPicPr>
          <p:cNvPr id="123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4876800"/>
            <a:ext cx="368717" cy="534988"/>
          </a:xfrm>
          <a:prstGeom prst="rect">
            <a:avLst/>
          </a:prstGeom>
          <a:noFill/>
        </p:spPr>
      </p:pic>
      <p:pic>
        <p:nvPicPr>
          <p:cNvPr id="124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02625">
            <a:off x="7924800" y="4648200"/>
            <a:ext cx="368717" cy="534988"/>
          </a:xfrm>
          <a:prstGeom prst="rect">
            <a:avLst/>
          </a:prstGeom>
          <a:noFill/>
        </p:spPr>
      </p:pic>
      <p:pic>
        <p:nvPicPr>
          <p:cNvPr id="125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48648">
            <a:off x="8229600" y="5029200"/>
            <a:ext cx="368717" cy="534988"/>
          </a:xfrm>
          <a:prstGeom prst="rect">
            <a:avLst/>
          </a:prstGeom>
          <a:noFill/>
        </p:spPr>
      </p:pic>
      <p:pic>
        <p:nvPicPr>
          <p:cNvPr id="132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27243">
            <a:off x="7848600" y="5105400"/>
            <a:ext cx="368717" cy="534988"/>
          </a:xfrm>
          <a:prstGeom prst="rect">
            <a:avLst/>
          </a:prstGeom>
          <a:noFill/>
        </p:spPr>
      </p:pic>
      <p:pic>
        <p:nvPicPr>
          <p:cNvPr id="1027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2133600"/>
            <a:ext cx="368717" cy="534988"/>
          </a:xfrm>
          <a:prstGeom prst="rect">
            <a:avLst/>
          </a:prstGeom>
          <a:noFill/>
        </p:spPr>
      </p:pic>
      <p:pic>
        <p:nvPicPr>
          <p:cNvPr id="116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276600"/>
            <a:ext cx="368717" cy="534988"/>
          </a:xfrm>
          <a:prstGeom prst="rect">
            <a:avLst/>
          </a:prstGeom>
          <a:noFill/>
        </p:spPr>
      </p:pic>
      <p:pic>
        <p:nvPicPr>
          <p:cNvPr id="74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393" y="5334000"/>
            <a:ext cx="368717" cy="534988"/>
          </a:xfrm>
          <a:prstGeom prst="rect">
            <a:avLst/>
          </a:prstGeom>
          <a:noFill/>
        </p:spPr>
      </p:pic>
      <p:pic>
        <p:nvPicPr>
          <p:cNvPr id="75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6193" y="5334000"/>
            <a:ext cx="368717" cy="534988"/>
          </a:xfrm>
          <a:prstGeom prst="rect">
            <a:avLst/>
          </a:prstGeom>
          <a:noFill/>
        </p:spPr>
      </p:pic>
      <p:pic>
        <p:nvPicPr>
          <p:cNvPr id="78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593" y="5486400"/>
            <a:ext cx="368717" cy="534988"/>
          </a:xfrm>
          <a:prstGeom prst="rect">
            <a:avLst/>
          </a:prstGeom>
          <a:noFill/>
        </p:spPr>
      </p:pic>
      <p:pic>
        <p:nvPicPr>
          <p:cNvPr id="79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254709">
            <a:off x="8382393" y="5486400"/>
            <a:ext cx="368717" cy="534988"/>
          </a:xfrm>
          <a:prstGeom prst="rect">
            <a:avLst/>
          </a:prstGeom>
          <a:noFill/>
        </p:spPr>
      </p:pic>
      <p:pic>
        <p:nvPicPr>
          <p:cNvPr id="80" name="Picture 3" descr="C:\Documents and Settings\rist\Desktop\clipart\1194984653817843841people_juliane_krug_01a.svg.h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70392">
            <a:off x="7925193" y="5486400"/>
            <a:ext cx="368717" cy="53498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6292" y="6248400"/>
            <a:ext cx="3169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(more attacks and fixes)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79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2" grpId="0" animBg="1"/>
      <p:bldP spid="33" grpId="0" animBg="1"/>
      <p:bldP spid="41" grpId="0"/>
      <p:bldP spid="43" grpId="0" animBg="1"/>
      <p:bldP spid="55" grpId="0" animBg="1"/>
      <p:bldP spid="58" grpId="0" animBg="1"/>
      <p:bldP spid="69" grpId="0"/>
      <p:bldP spid="70" grpId="0" animBg="1"/>
      <p:bldP spid="76" grpId="0" animBg="1"/>
      <p:bldP spid="77" grpId="0" animBg="1"/>
      <p:bldP spid="91" grpId="0" animBg="1"/>
      <p:bldP spid="96" grpId="0"/>
      <p:bldP spid="10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17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  <p:bldP spid="17" grpId="0"/>
      <p:bldP spid="18" grpId="0"/>
      <p:bldP spid="21" grpId="0"/>
      <p:bldP spid="22" grpId="0"/>
      <p:bldP spid="25" grpId="0"/>
      <p:bldP spid="27" grpId="0"/>
      <p:bldP spid="29" grpId="0"/>
      <p:bldP spid="30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938879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2938879"/>
            <a:ext cx="9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pk</a:t>
            </a:r>
            <a:r>
              <a:rPr lang="en-US" sz="2800" dirty="0" smtClean="0"/>
              <a:t>(X)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3202" y="740997"/>
            <a:ext cx="12700" cy="4395764"/>
          </a:xfrm>
          <a:prstGeom prst="curvedConnector3">
            <a:avLst>
              <a:gd name="adj1" fmla="val 10405110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3202" y="1264217"/>
            <a:ext cx="12700" cy="4395764"/>
          </a:xfrm>
          <a:prstGeom prst="curvedConnector3">
            <a:avLst>
              <a:gd name="adj1" fmla="val 9242268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1143000"/>
            <a:ext cx="185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</a:t>
            </a:r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4641636"/>
            <a:ext cx="187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</a:t>
            </a:r>
            <a:r>
              <a:rPr lang="en-US" sz="2400" dirty="0" err="1" smtClean="0"/>
              <a:t>pk</a:t>
            </a:r>
            <a:endParaRPr lang="en-US" sz="2400" dirty="0" smtClean="0"/>
          </a:p>
          <a:p>
            <a:r>
              <a:rPr lang="en-US" sz="2400" dirty="0" smtClean="0"/>
              <a:t>easy given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5779" y="304800"/>
            <a:ext cx="2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Trapdoor </a:t>
            </a:r>
            <a:r>
              <a:rPr lang="en-US" sz="2800" dirty="0" smtClean="0"/>
              <a:t>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748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895</Words>
  <Application>Microsoft Macintosh PowerPoint</Application>
  <PresentationFormat>On-screen Show (4:3)</PresentationFormat>
  <Paragraphs>213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Today in Cryptography (5830)</vt:lpstr>
      <vt:lpstr>PowerPoint Presentation</vt:lpstr>
      <vt:lpstr>Internet protocol stack</vt:lpstr>
      <vt:lpstr>TLS sits between application and TCP</vt:lpstr>
      <vt:lpstr>Places TLS is used</vt:lpstr>
      <vt:lpstr>PowerPoint Presentation</vt:lpstr>
      <vt:lpstr>PowerPoint Presentation</vt:lpstr>
      <vt:lpstr>TLS handshake for RSA transport</vt:lpstr>
      <vt:lpstr>PowerPoint Presentation</vt:lpstr>
      <vt:lpstr>TLS handshake for Diffie-Hellman Key Exchange</vt:lpstr>
      <vt:lpstr>PowerPoint Presentation</vt:lpstr>
      <vt:lpstr>TLS Key derivation &amp; use</vt:lpstr>
      <vt:lpstr>PowerPoint Presentation</vt:lpstr>
      <vt:lpstr>Record layer details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29</cp:revision>
  <dcterms:created xsi:type="dcterms:W3CDTF">2016-03-10T17:59:44Z</dcterms:created>
  <dcterms:modified xsi:type="dcterms:W3CDTF">2016-03-10T21:37:17Z</dcterms:modified>
</cp:coreProperties>
</file>