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9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38F95-770F-E94F-A280-EF91BDB6984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8A45-47DC-794A-816D-D0A93D8B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BBDEC-E906-9F47-ACE5-C89669B2B6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919E-3AE4-F04B-A56E-544BBBDA8D9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35776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Public-key encryption</a:t>
            </a:r>
          </a:p>
          <a:p>
            <a:r>
              <a:rPr lang="en-US" sz="2800" dirty="0" smtClean="0"/>
              <a:t>The RSA permutation</a:t>
            </a:r>
          </a:p>
          <a:p>
            <a:r>
              <a:rPr lang="en-US" sz="2800" dirty="0" smtClean="0"/>
              <a:t>PKCS#1 RSA encryption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5694" y="4759527"/>
            <a:ext cx="6896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References:</a:t>
            </a:r>
          </a:p>
          <a:p>
            <a:r>
              <a:rPr lang="en-US" sz="2000" dirty="0" smtClean="0"/>
              <a:t>RSA discussed in many textbooks. See Katz &amp; </a:t>
            </a:r>
            <a:r>
              <a:rPr lang="en-US" sz="2000" dirty="0" err="1" smtClean="0"/>
              <a:t>Lindell</a:t>
            </a:r>
            <a:r>
              <a:rPr lang="en-US" sz="2000" dirty="0" smtClean="0"/>
              <a:t>  Sec. 8.1, 8.2</a:t>
            </a:r>
          </a:p>
          <a:p>
            <a:r>
              <a:rPr lang="en-US" sz="2000" dirty="0" smtClean="0"/>
              <a:t>PKCS#1 encryption defined in PKCS#1 v1.5 standard.</a:t>
            </a:r>
          </a:p>
        </p:txBody>
      </p:sp>
    </p:spTree>
    <p:extLst>
      <p:ext uri="{BB962C8B-B14F-4D97-AF65-F5344CB8AC3E}">
        <p14:creationId xmlns:p14="http://schemas.microsoft.com/office/powerpoint/2010/main" val="28443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Some needed algorithms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13078"/>
              </p:ext>
            </p:extLst>
          </p:nvPr>
        </p:nvGraphicFramePr>
        <p:xfrm>
          <a:off x="990600" y="1798993"/>
          <a:ext cx="7391400" cy="3213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r>
                        <a:rPr lang="en-US" sz="2400" b="1" baseline="0" dirty="0" smtClean="0"/>
                        <a:t> time (n = log N)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Modular multiplication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            </a:t>
                      </a:r>
                      <a:r>
                        <a:rPr lang="en-US" sz="2400" baseline="0" dirty="0" err="1" smtClean="0"/>
                        <a:t>ab</a:t>
                      </a:r>
                      <a:r>
                        <a:rPr lang="en-US" sz="2400" baseline="0" dirty="0" smtClean="0"/>
                        <a:t> mod 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Modular </a:t>
                      </a:r>
                      <a:r>
                        <a:rPr lang="en-US" sz="2400" dirty="0" err="1" smtClean="0"/>
                        <a:t>exponentation</a:t>
                      </a:r>
                      <a:endParaRPr lang="en-US" sz="2400" dirty="0" smtClean="0"/>
                    </a:p>
                    <a:p>
                      <a:r>
                        <a:rPr lang="en-US" sz="2400" baseline="0" dirty="0" smtClean="0"/>
                        <a:t>            </a:t>
                      </a:r>
                      <a:r>
                        <a:rPr lang="en-US" sz="2400" baseline="0" dirty="0" err="1" smtClean="0"/>
                        <a:t>a</a:t>
                      </a:r>
                      <a:r>
                        <a:rPr lang="en-US" sz="2400" baseline="30000" dirty="0" err="1" smtClean="0"/>
                        <a:t>i</a:t>
                      </a:r>
                      <a:r>
                        <a:rPr lang="en-US" sz="2400" baseline="0" dirty="0" smtClean="0"/>
                        <a:t> mod 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3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Modular inverse </a:t>
                      </a:r>
                    </a:p>
                    <a:p>
                      <a:r>
                        <a:rPr lang="en-US" sz="2400" dirty="0" smtClean="0"/>
                        <a:t>            a</a:t>
                      </a:r>
                      <a:r>
                        <a:rPr lang="en-US" sz="2400" baseline="30000" dirty="0" smtClean="0"/>
                        <a:t>-1</a:t>
                      </a:r>
                      <a:r>
                        <a:rPr lang="en-US" sz="2400" baseline="0" dirty="0" smtClean="0"/>
                        <a:t> mod 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6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744212"/>
            <a:ext cx="2185364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Exp</a:t>
            </a:r>
            <a:r>
              <a:rPr lang="en-US" sz="2400" u="sng" dirty="0" smtClean="0"/>
              <a:t>(</a:t>
            </a:r>
            <a:r>
              <a:rPr lang="en-US" sz="2400" u="sng" dirty="0" err="1"/>
              <a:t>h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X’ =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to x 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X’ = X’*h</a:t>
            </a:r>
          </a:p>
          <a:p>
            <a:r>
              <a:rPr lang="en-US" sz="2400" dirty="0" smtClean="0"/>
              <a:t>Return X’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744212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/>
              <a:t>x</a:t>
            </a:r>
            <a:endParaRPr lang="en-US" sz="2400" dirty="0" smtClean="0"/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</a:t>
            </a:r>
            <a:r>
              <a:rPr lang="en-US" sz="2400" dirty="0"/>
              <a:t>0</a:t>
            </a:r>
            <a:r>
              <a:rPr lang="en-US" sz="2400" dirty="0" smtClean="0"/>
              <a:t>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511" y="1447800"/>
            <a:ext cx="500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G  be a group. </a:t>
            </a:r>
          </a:p>
          <a:p>
            <a:r>
              <a:rPr lang="en-US" sz="2400" dirty="0" smtClean="0"/>
              <a:t>How do we compute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 for any  h    G?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6" y="1981200"/>
            <a:ext cx="175491" cy="20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029200"/>
            <a:ext cx="266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O(|G|) in </a:t>
            </a:r>
          </a:p>
          <a:p>
            <a:r>
              <a:rPr lang="en-US" sz="2000" dirty="0" smtClean="0"/>
              <a:t>worst case.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39121" y="5920710"/>
            <a:ext cx="3660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O(k) multiplies and </a:t>
            </a:r>
          </a:p>
          <a:p>
            <a:r>
              <a:rPr lang="en-US" sz="2000" dirty="0" smtClean="0"/>
              <a:t>squares in worst case.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74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322" y="152400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x</a:t>
            </a:r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0 do</a:t>
            </a:r>
          </a:p>
          <a:p>
            <a:r>
              <a:rPr lang="en-US" sz="2400" dirty="0" smtClean="0"/>
              <a:t>	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 smtClean="0"/>
              <a:t>	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534" y="4495800"/>
            <a:ext cx="145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1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76063" y="5115580"/>
            <a:ext cx="106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/>
              <a:t>2</a:t>
            </a:r>
            <a:r>
              <a:rPr lang="en-US" sz="2800" dirty="0" smtClean="0"/>
              <a:t> = h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00" y="5648980"/>
            <a:ext cx="189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</a:t>
            </a:r>
            <a:r>
              <a:rPr lang="en-US" sz="2800" dirty="0"/>
              <a:t>h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3244" y="4525266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10540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/>
              <a:t>2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7251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8196" y="6182380"/>
            <a:ext cx="2382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4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h)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996" y="62585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6172200"/>
            <a:ext cx="2014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  h</a:t>
            </a:r>
            <a:r>
              <a:rPr lang="en-US" sz="2800" baseline="30000" dirty="0" smtClean="0"/>
              <a:t>8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8996" y="3505200"/>
            <a:ext cx="475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</a:t>
            </a:r>
            <a:r>
              <a:rPr lang="en-US" sz="3600" baseline="30000" dirty="0" smtClean="0"/>
              <a:t>11</a:t>
            </a:r>
            <a:r>
              <a:rPr lang="en-US" sz="3600" dirty="0" smtClean="0"/>
              <a:t> =   h</a:t>
            </a:r>
            <a:r>
              <a:rPr lang="en-US" sz="3600" baseline="30000" dirty="0" smtClean="0"/>
              <a:t>8+2+1  </a:t>
            </a:r>
            <a:r>
              <a:rPr lang="en-US" sz="3600" dirty="0" smtClean="0"/>
              <a:t>= h</a:t>
            </a:r>
            <a:r>
              <a:rPr lang="en-US" sz="3600" baseline="30000" dirty="0" smtClean="0"/>
              <a:t>8 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</a:t>
            </a:r>
            <a:r>
              <a:rPr lang="en-US" sz="3600" baseline="30000" dirty="0" smtClean="0"/>
              <a:t>2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36" y="400620"/>
            <a:ext cx="1855564" cy="96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33" y="1676400"/>
            <a:ext cx="4511835" cy="106578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24400" y="4495800"/>
            <a:ext cx="42672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Don’t implement this algorithm: </a:t>
            </a:r>
          </a:p>
          <a:p>
            <a:pPr algn="ctr"/>
            <a:r>
              <a:rPr lang="en-US" sz="2800" dirty="0" smtClean="0"/>
              <a:t>side-channel 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91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813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Claim: Suppose </a:t>
            </a:r>
            <a:r>
              <a:rPr lang="en-US" sz="2800" dirty="0" err="1" smtClean="0"/>
              <a:t>e,d</a:t>
            </a:r>
            <a:r>
              <a:rPr lang="en-US" sz="2800" dirty="0" smtClean="0"/>
              <a:t>     </a:t>
            </a:r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(N</a:t>
            </a:r>
            <a:r>
              <a:rPr lang="en-US" sz="2800" baseline="-25000" dirty="0" smtClean="0"/>
              <a:t>) </a:t>
            </a:r>
            <a:r>
              <a:rPr lang="en-US" sz="2800" dirty="0" smtClean="0"/>
              <a:t> satisfying   </a:t>
            </a:r>
            <a:r>
              <a:rPr lang="en-US" sz="2800" dirty="0" err="1" smtClean="0"/>
              <a:t>ed</a:t>
            </a:r>
            <a:r>
              <a:rPr lang="en-US" sz="2800" dirty="0" smtClean="0"/>
              <a:t> mod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1 </a:t>
            </a:r>
          </a:p>
          <a:p>
            <a:r>
              <a:rPr lang="en-US" sz="2800" dirty="0" smtClean="0"/>
              <a:t>then for any x   </a:t>
            </a:r>
            <a:r>
              <a:rPr lang="en-US" sz="2800" dirty="0"/>
              <a:t>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 </a:t>
            </a:r>
            <a:r>
              <a:rPr lang="en-US" sz="2800" dirty="0" smtClean="0"/>
              <a:t> we have that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</a:t>
            </a:r>
            <a:r>
              <a:rPr lang="en-US" sz="2800" dirty="0"/>
              <a:t>	</a:t>
            </a:r>
            <a:r>
              <a:rPr lang="en-US" sz="2800" dirty="0" smtClean="0"/>
              <a:t>	(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d</a:t>
            </a:r>
            <a:r>
              <a:rPr lang="en-US" sz="2800" dirty="0" smtClean="0"/>
              <a:t> mod N =   x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500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5" y="2470801"/>
            <a:ext cx="175491" cy="20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21000"/>
            <a:ext cx="175491" cy="20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1800" y="2754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191000"/>
            <a:ext cx="56925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x</a:t>
            </a:r>
            <a:r>
              <a:rPr lang="en-US" sz="3200" baseline="30000" dirty="0" err="1"/>
              <a:t>e</a:t>
            </a:r>
            <a:r>
              <a:rPr lang="en-US" sz="3200" dirty="0"/>
              <a:t>)</a:t>
            </a:r>
            <a:r>
              <a:rPr lang="en-US" sz="3200" baseline="30000" dirty="0"/>
              <a:t>d</a:t>
            </a:r>
            <a:r>
              <a:rPr lang="en-US" sz="3200" dirty="0"/>
              <a:t> mod N =   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(</a:t>
            </a:r>
            <a:r>
              <a:rPr lang="en-US" sz="3200" baseline="30000" dirty="0" err="1" smtClean="0"/>
              <a:t>ed</a:t>
            </a:r>
            <a:r>
              <a:rPr lang="en-US" sz="3200" baseline="30000" dirty="0" smtClean="0"/>
              <a:t> mod </a:t>
            </a:r>
            <a:r>
              <a:rPr lang="en-US" sz="3200" baseline="30000" dirty="0" err="1"/>
              <a:t>φ</a:t>
            </a:r>
            <a:r>
              <a:rPr lang="en-US" sz="3200" baseline="30000" dirty="0"/>
              <a:t>(N</a:t>
            </a:r>
            <a:r>
              <a:rPr lang="en-US" sz="3200" baseline="30000" dirty="0" smtClean="0"/>
              <a:t>))  </a:t>
            </a:r>
            <a:r>
              <a:rPr lang="en-US" sz="3200" dirty="0" smtClean="0"/>
              <a:t>mod 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=   x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 mod 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=   x mod 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576129" y="4191000"/>
            <a:ext cx="2598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equality is</a:t>
            </a:r>
          </a:p>
          <a:p>
            <a:r>
              <a:rPr lang="en-US" sz="2400" dirty="0" smtClean="0"/>
              <a:t>by Euler’s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86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813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Claim: Suppose </a:t>
            </a:r>
            <a:r>
              <a:rPr lang="en-US" sz="2800" dirty="0" err="1" smtClean="0"/>
              <a:t>e,d</a:t>
            </a:r>
            <a:r>
              <a:rPr lang="en-US" sz="2800" dirty="0" smtClean="0"/>
              <a:t>     </a:t>
            </a:r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(N</a:t>
            </a:r>
            <a:r>
              <a:rPr lang="en-US" sz="2800" baseline="-25000" dirty="0" smtClean="0"/>
              <a:t>) </a:t>
            </a:r>
            <a:r>
              <a:rPr lang="en-US" sz="2800" dirty="0" smtClean="0"/>
              <a:t> satisfying   </a:t>
            </a:r>
            <a:r>
              <a:rPr lang="en-US" sz="2800" dirty="0" err="1" smtClean="0"/>
              <a:t>ed</a:t>
            </a:r>
            <a:r>
              <a:rPr lang="en-US" sz="2800" dirty="0" smtClean="0"/>
              <a:t> mod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1 </a:t>
            </a:r>
          </a:p>
          <a:p>
            <a:r>
              <a:rPr lang="en-US" sz="2800" dirty="0" smtClean="0"/>
              <a:t>then for any x   </a:t>
            </a:r>
            <a:r>
              <a:rPr lang="en-US" sz="2800" dirty="0"/>
              <a:t>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 </a:t>
            </a:r>
            <a:r>
              <a:rPr lang="en-US" sz="2800" dirty="0" smtClean="0"/>
              <a:t> we have that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</a:t>
            </a:r>
            <a:r>
              <a:rPr lang="en-US" sz="2800" dirty="0"/>
              <a:t>	</a:t>
            </a:r>
            <a:r>
              <a:rPr lang="en-US" sz="2800" dirty="0" smtClean="0"/>
              <a:t>	(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d</a:t>
            </a:r>
            <a:r>
              <a:rPr lang="en-US" sz="2800" dirty="0" smtClean="0"/>
              <a:t> mod N =   x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500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5" y="2470801"/>
            <a:ext cx="175491" cy="20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21000"/>
            <a:ext cx="175491" cy="20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1800" y="2754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364" y="396240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  = { 1,2,4,7,8,11,13,14 }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1474" y="3970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216" y="4648200"/>
            <a:ext cx="529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e =  3  , d = 3   gives    </a:t>
            </a:r>
            <a:r>
              <a:rPr lang="en-US" sz="2800" dirty="0" err="1" smtClean="0"/>
              <a:t>ed</a:t>
            </a:r>
            <a:r>
              <a:rPr lang="en-US" sz="2800" dirty="0" smtClean="0"/>
              <a:t> mod 8 = 1 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69088" y="396240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(15</a:t>
            </a:r>
            <a:r>
              <a:rPr lang="en-US" sz="2800" baseline="-25000" dirty="0" smtClean="0"/>
              <a:t>)</a:t>
            </a:r>
            <a:r>
              <a:rPr lang="en-US" sz="2800" dirty="0" smtClean="0"/>
              <a:t> =  { 1,3,5,7 }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57198" y="3970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50097"/>
              </p:ext>
            </p:extLst>
          </p:nvPr>
        </p:nvGraphicFramePr>
        <p:xfrm>
          <a:off x="838200" y="5406905"/>
          <a:ext cx="759189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95"/>
                <a:gridCol w="609600"/>
                <a:gridCol w="729936"/>
                <a:gridCol w="843544"/>
                <a:gridCol w="843544"/>
                <a:gridCol w="843544"/>
                <a:gridCol w="843544"/>
                <a:gridCol w="843544"/>
                <a:gridCol w="843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mod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mod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4171846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4171846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1973964"/>
            <a:ext cx="12700" cy="4395764"/>
          </a:xfrm>
          <a:prstGeom prst="curvedConnector3">
            <a:avLst>
              <a:gd name="adj1" fmla="val 5404835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2497184"/>
            <a:ext cx="12700" cy="4395764"/>
          </a:xfrm>
          <a:prstGeom prst="curvedConnector3">
            <a:avLst>
              <a:gd name="adj1" fmla="val 5521142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2895600"/>
            <a:ext cx="198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N,e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5410200"/>
            <a:ext cx="1990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N,e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N,d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340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9757" y="2743200"/>
            <a:ext cx="5451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how do we find suitable  </a:t>
            </a:r>
            <a:r>
              <a:rPr lang="en-US" sz="2800" dirty="0" err="1" smtClean="0"/>
              <a:t>N,e,d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515380"/>
            <a:ext cx="817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p,q</a:t>
            </a:r>
            <a:r>
              <a:rPr lang="en-US" sz="2800" dirty="0" smtClean="0"/>
              <a:t> distinct primes and N = </a:t>
            </a:r>
            <a:r>
              <a:rPr lang="en-US" sz="2800" dirty="0" err="1" smtClean="0"/>
              <a:t>pq</a:t>
            </a:r>
            <a:r>
              <a:rPr lang="en-US" sz="2800" dirty="0" smtClean="0"/>
              <a:t>  then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(p-1)(q-1)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20118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4876800"/>
            <a:ext cx="855098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φ</a:t>
            </a:r>
            <a:r>
              <a:rPr lang="en-US" sz="2800" dirty="0"/>
              <a:t>(N) = </a:t>
            </a:r>
            <a:r>
              <a:rPr lang="en-US" sz="2800" dirty="0" smtClean="0"/>
              <a:t>|{1,…,N-1}| - |{</a:t>
            </a:r>
            <a:r>
              <a:rPr lang="en-US" sz="2800" dirty="0" err="1" smtClean="0"/>
              <a:t>ip</a:t>
            </a:r>
            <a:r>
              <a:rPr lang="en-US" sz="2800" dirty="0" smtClean="0"/>
              <a:t> : 1 ≤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≤ </a:t>
            </a:r>
            <a:r>
              <a:rPr lang="en-US" sz="2800" dirty="0" smtClean="0"/>
              <a:t>q-1}| -  |{</a:t>
            </a:r>
            <a:r>
              <a:rPr lang="en-US" sz="2800" dirty="0" err="1" smtClean="0"/>
              <a:t>iq</a:t>
            </a:r>
            <a:r>
              <a:rPr lang="en-US" sz="2800" dirty="0" smtClean="0"/>
              <a:t> : </a:t>
            </a:r>
            <a:r>
              <a:rPr lang="en-US" sz="2800" dirty="0"/>
              <a:t>1 ≤ </a:t>
            </a:r>
            <a:r>
              <a:rPr lang="en-US" sz="2800" dirty="0" err="1"/>
              <a:t>i</a:t>
            </a:r>
            <a:r>
              <a:rPr lang="en-US" sz="2800" dirty="0"/>
              <a:t> ≤ </a:t>
            </a:r>
            <a:r>
              <a:rPr lang="en-US" sz="2800" dirty="0" smtClean="0"/>
              <a:t>p-</a:t>
            </a:r>
            <a:r>
              <a:rPr lang="en-US" sz="2800" dirty="0"/>
              <a:t>1}|</a:t>
            </a:r>
            <a:r>
              <a:rPr lang="en-US" sz="2800" dirty="0" smtClean="0"/>
              <a:t>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=  N-1 -  (q-1)  -  (p-1)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= </a:t>
            </a:r>
            <a:r>
              <a:rPr lang="en-US" sz="2800" dirty="0" err="1" smtClean="0"/>
              <a:t>pq</a:t>
            </a:r>
            <a:r>
              <a:rPr lang="en-US" sz="2800" dirty="0" smtClean="0"/>
              <a:t> – p – q + 1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= (p-1)(q-1)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05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9757" y="2743200"/>
            <a:ext cx="5451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how do we find suitable  </a:t>
            </a:r>
            <a:r>
              <a:rPr lang="en-US" sz="2800" dirty="0" err="1" smtClean="0"/>
              <a:t>N,e,d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515380"/>
            <a:ext cx="817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p,q</a:t>
            </a:r>
            <a:r>
              <a:rPr lang="en-US" sz="2800" dirty="0" smtClean="0"/>
              <a:t> distinct primes and N = </a:t>
            </a:r>
            <a:r>
              <a:rPr lang="en-US" sz="2800" dirty="0" err="1" smtClean="0"/>
              <a:t>pq</a:t>
            </a:r>
            <a:r>
              <a:rPr lang="en-US" sz="2800" dirty="0" smtClean="0"/>
              <a:t>  then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(p-1)(q-1)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379893"/>
            <a:ext cx="6443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), choose   e    </a:t>
            </a:r>
            <a:r>
              <a:rPr lang="en-US" sz="2800" b="1" dirty="0" err="1"/>
              <a:t>Z</a:t>
            </a:r>
            <a:r>
              <a:rPr lang="en-US" sz="2800" baseline="-25000" dirty="0" err="1"/>
              <a:t>φ</a:t>
            </a:r>
            <a:r>
              <a:rPr lang="en-US" sz="2800" baseline="-25000" dirty="0" smtClean="0"/>
              <a:t>(N)  </a:t>
            </a:r>
            <a:r>
              <a:rPr lang="en-US" sz="2800" dirty="0" smtClean="0"/>
              <a:t>and calculate </a:t>
            </a:r>
          </a:p>
          <a:p>
            <a:r>
              <a:rPr lang="en-US" sz="2800" dirty="0" smtClean="0"/>
              <a:t>            </a:t>
            </a:r>
            <a:r>
              <a:rPr lang="en-US" sz="2800" dirty="0"/>
              <a:t>	</a:t>
            </a:r>
            <a:r>
              <a:rPr lang="en-US" sz="2800" dirty="0" smtClean="0"/>
              <a:t>d = e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mod </a:t>
            </a:r>
            <a:r>
              <a:rPr lang="en-US" sz="2800" dirty="0" err="1"/>
              <a:t>φ</a:t>
            </a:r>
            <a:r>
              <a:rPr lang="en-US" sz="2800" dirty="0"/>
              <a:t>(N)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09" y="4597400"/>
            <a:ext cx="175491" cy="20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19969" y="44312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486400"/>
            <a:ext cx="478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find suitable </a:t>
            </a:r>
            <a:r>
              <a:rPr lang="en-US" sz="2800" dirty="0" err="1" smtClean="0"/>
              <a:t>p,q</a:t>
            </a:r>
            <a:r>
              <a:rPr lang="en-US" sz="2800" dirty="0" smtClean="0"/>
              <a:t> prime?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6106180"/>
            <a:ext cx="653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random numbers and test </a:t>
            </a:r>
            <a:r>
              <a:rPr lang="en-US" sz="2800" dirty="0" err="1" smtClean="0"/>
              <a:t>primality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58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2 large primes  p, q  . Let N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random integers + </a:t>
            </a:r>
            <a:r>
              <a:rPr lang="en-US" dirty="0" err="1" smtClean="0"/>
              <a:t>primality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Choose e (usually 65,537)</a:t>
            </a:r>
          </a:p>
          <a:p>
            <a:pPr lvl="1"/>
            <a:r>
              <a:rPr lang="en-US" dirty="0" smtClean="0"/>
              <a:t>Compute d using </a:t>
            </a:r>
            <a:r>
              <a:rPr lang="en-US" dirty="0" err="1"/>
              <a:t>φ</a:t>
            </a:r>
            <a:r>
              <a:rPr lang="en-US" dirty="0"/>
              <a:t>(N) = (p-1)(q-1)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= (</a:t>
            </a:r>
            <a:r>
              <a:rPr lang="en-US" dirty="0" err="1" smtClean="0"/>
              <a:t>N,e</a:t>
            </a:r>
            <a:r>
              <a:rPr lang="en-US" dirty="0" smtClean="0"/>
              <a:t>)  and </a:t>
            </a:r>
            <a:r>
              <a:rPr lang="en-US" dirty="0" err="1" smtClean="0"/>
              <a:t>sk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store </a:t>
            </a:r>
            <a:r>
              <a:rPr lang="en-US" dirty="0" err="1" smtClean="0"/>
              <a:t>p,q</a:t>
            </a:r>
            <a:r>
              <a:rPr lang="en-US" dirty="0" smtClean="0"/>
              <a:t> with </a:t>
            </a:r>
            <a:r>
              <a:rPr lang="en-US" dirty="0" err="1" smtClean="0"/>
              <a:t>sk</a:t>
            </a:r>
            <a:r>
              <a:rPr lang="en-US" dirty="0" smtClean="0"/>
              <a:t> to use Chinese Remainder Theorem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58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22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9812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8189" y="1524000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4290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6094" y="2209800"/>
            <a:ext cx="44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272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17" idx="1"/>
            <a:endCxn id="6" idx="0"/>
          </p:cNvCxnSpPr>
          <p:nvPr/>
        </p:nvCxnSpPr>
        <p:spPr>
          <a:xfrm rot="10800000" flipV="1">
            <a:off x="2171700" y="3502968"/>
            <a:ext cx="1562100" cy="535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3"/>
            <a:endCxn id="7" idx="0"/>
          </p:cNvCxnSpPr>
          <p:nvPr/>
        </p:nvCxnSpPr>
        <p:spPr>
          <a:xfrm>
            <a:off x="5057911" y="3507433"/>
            <a:ext cx="1609589" cy="5311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9200" y="42627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6294" y="4034135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27306" y="47199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4491335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75106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3591" y="42672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150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6227" y="42672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628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2227" y="41220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740" y="5040868"/>
            <a:ext cx="167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is a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5695890"/>
            <a:ext cx="8292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Correctness:  D( </a:t>
            </a:r>
            <a:r>
              <a:rPr lang="en-US" sz="2000" dirty="0" err="1" smtClean="0"/>
              <a:t>sk</a:t>
            </a:r>
            <a:r>
              <a:rPr lang="en-US" sz="2000" dirty="0" smtClean="0"/>
              <a:t> , E(</a:t>
            </a:r>
            <a:r>
              <a:rPr lang="en-US" sz="2000" dirty="0" err="1" smtClean="0"/>
              <a:t>pk,M,R</a:t>
            </a:r>
            <a:r>
              <a:rPr lang="en-US" sz="2000" dirty="0" smtClean="0"/>
              <a:t>) ) = M  with probability 1 over randomness used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2957" y="3276600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k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1148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1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9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PKCS #1 RSA encryption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3436" y="30020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36" y="32261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330" y="299759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4342" y="36833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36" y="3454799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12142" y="34592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0627" y="323066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021542" y="51054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43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569" y="53340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21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1569" y="51888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2309566"/>
            <a:ext cx="79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7800" y="26927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0" y="4408437"/>
            <a:ext cx="80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3762" y="4791670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914400"/>
            <a:ext cx="713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(</a:t>
            </a:r>
            <a:r>
              <a:rPr lang="en-US" sz="2800" dirty="0" err="1" smtClean="0"/>
              <a:t>N,e</a:t>
            </a:r>
            <a:r>
              <a:rPr lang="en-US" sz="2800" dirty="0" smtClean="0"/>
              <a:t>),(</a:t>
            </a:r>
            <a:r>
              <a:rPr lang="en-US" sz="2800" dirty="0" err="1" smtClean="0"/>
              <a:t>N,d</a:t>
            </a:r>
            <a:r>
              <a:rPr lang="en-US" sz="2800" dirty="0" smtClean="0"/>
              <a:t>)   where |N|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n </a:t>
            </a:r>
          </a:p>
          <a:p>
            <a:r>
              <a:rPr lang="en-US" sz="2800" dirty="0" smtClean="0"/>
              <a:t>Let B = </a:t>
            </a:r>
            <a:r>
              <a:rPr lang="en-US" sz="2800" dirty="0"/>
              <a:t>{0,1}</a:t>
            </a:r>
            <a:r>
              <a:rPr lang="en-US" sz="2800" baseline="30000" dirty="0"/>
              <a:t>8 </a:t>
            </a:r>
            <a:r>
              <a:rPr lang="en-US" sz="2800" dirty="0"/>
              <a:t>/ {00} </a:t>
            </a:r>
            <a:r>
              <a:rPr lang="en-US" sz="2800" dirty="0" smtClean="0"/>
              <a:t> be set of all bytes except 00</a:t>
            </a:r>
          </a:p>
          <a:p>
            <a:r>
              <a:rPr lang="en-US" sz="2800" dirty="0" smtClean="0"/>
              <a:t>Want to encrypt messages of length |M|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6796" y="2328208"/>
            <a:ext cx="4858872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((</a:t>
            </a:r>
            <a:r>
              <a:rPr lang="en-US" sz="2400" u="sng" dirty="0" err="1" smtClean="0"/>
              <a:t>N,e</a:t>
            </a:r>
            <a:r>
              <a:rPr lang="en-US" sz="2400" u="sng" dirty="0" smtClean="0"/>
              <a:t>), M, R)</a:t>
            </a:r>
          </a:p>
          <a:p>
            <a:r>
              <a:rPr lang="en-US" sz="2400" dirty="0" smtClean="0"/>
              <a:t>pad =  first n - m - 3 bytes from R that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are in B</a:t>
            </a:r>
          </a:p>
          <a:p>
            <a:r>
              <a:rPr lang="en-US" sz="2400" dirty="0" smtClean="0"/>
              <a:t>X = 00 || 02 || pad || 00 || M</a:t>
            </a:r>
          </a:p>
          <a:p>
            <a:r>
              <a:rPr lang="en-US" sz="2400" dirty="0" smtClean="0"/>
              <a:t>Return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e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76796" y="4364504"/>
            <a:ext cx="4858872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C )</a:t>
            </a:r>
          </a:p>
          <a:p>
            <a:r>
              <a:rPr lang="en-US" sz="2400" dirty="0" smtClean="0"/>
              <a:t>X = 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X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02) or (00 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M = w</a:t>
            </a:r>
          </a:p>
          <a:p>
            <a:r>
              <a:rPr lang="en-US" sz="2400" dirty="0" smtClean="0"/>
              <a:t>Return M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0" y="5216525"/>
            <a:ext cx="120650" cy="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0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017" y="1524000"/>
            <a:ext cx="28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(</a:t>
            </a:r>
            <a:r>
              <a:rPr lang="en-US" sz="2800" dirty="0" err="1" smtClean="0"/>
              <a:t>pk,sk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13436" y="30020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6236" y="32261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330" y="299759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4342" y="36833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36" y="3454799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2142" y="34592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0627" y="323066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1542" y="51054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43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569" y="53340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121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1569" y="51888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3957" y="23095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47800" y="26927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646" y="4408437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sk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3762" y="4791670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6796" y="2287012"/>
            <a:ext cx="4858872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, M, R)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||R1||R2 = R</a:t>
            </a:r>
          </a:p>
          <a:p>
            <a:r>
              <a:rPr lang="en-US" sz="2400" dirty="0" smtClean="0"/>
              <a:t>C1 = </a:t>
            </a:r>
            <a:r>
              <a:rPr lang="en-US" sz="2400" dirty="0" err="1" smtClean="0"/>
              <a:t>Enc</a:t>
            </a:r>
            <a:r>
              <a:rPr lang="en-US" sz="2400" dirty="0" smtClean="0"/>
              <a:t>(pk,K,R1)</a:t>
            </a:r>
          </a:p>
          <a:p>
            <a:r>
              <a:rPr lang="en-US" sz="2400" dirty="0" smtClean="0"/>
              <a:t>C2 = </a:t>
            </a:r>
            <a:r>
              <a:rPr lang="en-US" sz="2400" dirty="0" err="1" smtClean="0"/>
              <a:t>Enc</a:t>
            </a:r>
            <a:r>
              <a:rPr lang="en-US" sz="2400" dirty="0" smtClean="0"/>
              <a:t>(K,M,R2)</a:t>
            </a:r>
          </a:p>
          <a:p>
            <a:r>
              <a:rPr lang="en-US" sz="2400" dirty="0" smtClean="0"/>
              <a:t>Return (C1,C2)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76796" y="4678740"/>
            <a:ext cx="4858872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</a:t>
            </a:r>
            <a:r>
              <a:rPr lang="en-US" sz="2400" u="sng" dirty="0" err="1" smtClean="0"/>
              <a:t>sk</a:t>
            </a:r>
            <a:r>
              <a:rPr lang="en-US" sz="2400" u="sng" dirty="0" smtClean="0"/>
              <a:t>, (C1,C2) )</a:t>
            </a:r>
          </a:p>
          <a:p>
            <a:r>
              <a:rPr lang="en-US" sz="2400" dirty="0" smtClean="0"/>
              <a:t>K = Dec(sk,C1)</a:t>
            </a:r>
          </a:p>
          <a:p>
            <a:r>
              <a:rPr lang="en-US" sz="2400" dirty="0" smtClean="0"/>
              <a:t>M = Dec(K,C2)</a:t>
            </a:r>
          </a:p>
          <a:p>
            <a:r>
              <a:rPr lang="en-US" sz="2400" dirty="0" smtClean="0"/>
              <a:t>Return M</a:t>
            </a:r>
          </a:p>
        </p:txBody>
      </p:sp>
    </p:spTree>
    <p:extLst>
      <p:ext uri="{BB962C8B-B14F-4D97-AF65-F5344CB8AC3E}">
        <p14:creationId xmlns:p14="http://schemas.microsoft.com/office/powerpoint/2010/main" val="327477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949" y="1055610"/>
            <a:ext cx="158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2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Left Arrow 30"/>
          <p:cNvSpPr/>
          <p:nvPr/>
        </p:nvSpPr>
        <p:spPr>
          <a:xfrm rot="1969689">
            <a:off x="918499" y="4440123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969689">
            <a:off x="8412674" y="4281476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 PKCS#1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adversary sees (</a:t>
            </a:r>
            <a:r>
              <a:rPr lang="en-US" dirty="0" err="1" smtClean="0"/>
              <a:t>N,e</a:t>
            </a:r>
            <a:r>
              <a:rPr lang="en-US" dirty="0" smtClean="0"/>
              <a:t>),C</a:t>
            </a:r>
          </a:p>
          <a:p>
            <a:r>
              <a:rPr lang="en-US" dirty="0" smtClean="0"/>
              <a:t>Attacker would like to invert C</a:t>
            </a:r>
          </a:p>
          <a:p>
            <a:r>
              <a:rPr lang="en-US" dirty="0" smtClean="0"/>
              <a:t>Possible attacks?</a:t>
            </a:r>
          </a:p>
        </p:txBody>
      </p:sp>
    </p:spTree>
    <p:extLst>
      <p:ext uri="{BB962C8B-B14F-4D97-AF65-F5344CB8AC3E}">
        <p14:creationId xmlns:p14="http://schemas.microsoft.com/office/powerpoint/2010/main" val="356181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"/>
            <a:ext cx="7449702" cy="55347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56460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don’t know if inverse is true,  whether inverting RSA implies  ability to factor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191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Learning </a:t>
            </a:r>
            <a:r>
              <a:rPr lang="en-US" sz="2400" dirty="0" err="1" smtClean="0"/>
              <a:t>p,q</a:t>
            </a:r>
            <a:r>
              <a:rPr lang="en-US" sz="2400" dirty="0" smtClean="0"/>
              <a:t> from N is </a:t>
            </a:r>
          </a:p>
          <a:p>
            <a:r>
              <a:rPr lang="en-US" sz="2400" dirty="0" smtClean="0"/>
              <a:t>the factoring problem</a:t>
            </a:r>
          </a:p>
        </p:txBody>
      </p:sp>
    </p:spTree>
    <p:extLst>
      <p:ext uri="{BB962C8B-B14F-4D97-AF65-F5344CB8AC3E}">
        <p14:creationId xmlns:p14="http://schemas.microsoft.com/office/powerpoint/2010/main" val="418266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p,q</a:t>
            </a:r>
            <a:r>
              <a:rPr lang="en-US" dirty="0" smtClean="0"/>
              <a:t> for  N = 901?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62" y="2971800"/>
            <a:ext cx="3671538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Factor(N):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, … ,  </a:t>
            </a:r>
            <a:r>
              <a:rPr lang="en-US" sz="2400" dirty="0" err="1" smtClean="0"/>
              <a:t>sqrt</a:t>
            </a:r>
            <a:r>
              <a:rPr lang="en-US" sz="2400" dirty="0" smtClean="0"/>
              <a:t>(N) do</a:t>
            </a:r>
          </a:p>
          <a:p>
            <a:r>
              <a:rPr lang="en-US" sz="2400" dirty="0" smtClean="0"/>
              <a:t>	if N mod </a:t>
            </a:r>
            <a:r>
              <a:rPr lang="en-US" sz="2400" dirty="0" err="1" smtClean="0"/>
              <a:t>i</a:t>
            </a:r>
            <a:r>
              <a:rPr lang="en-US" sz="2400" dirty="0" smtClean="0"/>
              <a:t> = 0 then </a:t>
            </a:r>
          </a:p>
          <a:p>
            <a:r>
              <a:rPr lang="en-US" sz="2400" dirty="0" smtClean="0"/>
              <a:t>		p 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q = N / p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(</a:t>
            </a:r>
            <a:r>
              <a:rPr lang="en-US" sz="2400" dirty="0" err="1" smtClean="0"/>
              <a:t>p,q</a:t>
            </a:r>
            <a:r>
              <a:rPr lang="en-US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672" y="3121098"/>
            <a:ext cx="395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Woops… we can always factor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805535"/>
            <a:ext cx="3410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not always efficiently:</a:t>
            </a:r>
          </a:p>
          <a:p>
            <a:r>
              <a:rPr lang="en-US" sz="2400" dirty="0" smtClean="0"/>
              <a:t>Run time is </a:t>
            </a:r>
            <a:r>
              <a:rPr lang="en-US" sz="2400" dirty="0" err="1" smtClean="0"/>
              <a:t>sqrt</a:t>
            </a:r>
            <a:r>
              <a:rPr lang="en-US" sz="2400" dirty="0" smtClean="0"/>
              <a:t>(N)</a:t>
            </a:r>
          </a:p>
          <a:p>
            <a:endParaRPr lang="en-US" sz="2400" dirty="0"/>
          </a:p>
          <a:p>
            <a:r>
              <a:rPr lang="en-US" sz="2400" dirty="0">
                <a:latin typeface="Apple Chancery"/>
                <a:cs typeface="Apple Chancery"/>
              </a:rPr>
              <a:t>O</a:t>
            </a:r>
            <a:r>
              <a:rPr lang="en-US" sz="2400" dirty="0" smtClean="0"/>
              <a:t>(</a:t>
            </a:r>
            <a:r>
              <a:rPr lang="en-US" sz="2400" dirty="0" err="1" smtClean="0"/>
              <a:t>sqrt</a:t>
            </a:r>
            <a:r>
              <a:rPr lang="en-US" sz="2400" dirty="0" smtClean="0"/>
              <a:t>(N)) = </a:t>
            </a:r>
            <a:r>
              <a:rPr lang="en-US" sz="2400" dirty="0" smtClean="0">
                <a:latin typeface="Apple Chancery"/>
                <a:cs typeface="Apple Chancery"/>
              </a:rPr>
              <a:t>O</a:t>
            </a:r>
            <a:r>
              <a:rPr lang="en-US" sz="2400" dirty="0" smtClean="0"/>
              <a:t>(e</a:t>
            </a:r>
            <a:r>
              <a:rPr lang="en-US" sz="2400" baseline="30000" dirty="0" smtClean="0"/>
              <a:t>0.5 </a:t>
            </a:r>
            <a:r>
              <a:rPr lang="en-US" sz="2400" baseline="30000" dirty="0" err="1" smtClean="0"/>
              <a:t>ln</a:t>
            </a:r>
            <a:r>
              <a:rPr lang="en-US" sz="2400" baseline="30000" dirty="0" smtClean="0"/>
              <a:t>(N)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42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composites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61817"/>
              </p:ext>
            </p:extLst>
          </p:nvPr>
        </p:nvGraphicFramePr>
        <p:xfrm>
          <a:off x="990600" y="1798993"/>
          <a:ext cx="7391400" cy="3001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Time</a:t>
                      </a:r>
                      <a:r>
                        <a:rPr lang="en-US" sz="2400" b="1" baseline="0" dirty="0" smtClean="0"/>
                        <a:t> to factor N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Naïve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(e</a:t>
                      </a:r>
                      <a:r>
                        <a:rPr lang="en-US" sz="2400" baseline="30000" dirty="0" smtClean="0"/>
                        <a:t>0.5 </a:t>
                      </a:r>
                      <a:r>
                        <a:rPr lang="en-US" sz="2400" baseline="30000" dirty="0" err="1" smtClean="0"/>
                        <a:t>ln</a:t>
                      </a:r>
                      <a:r>
                        <a:rPr lang="en-US" sz="2400" baseline="30000" dirty="0" smtClean="0"/>
                        <a:t>(N)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Quadratic</a:t>
                      </a:r>
                      <a:r>
                        <a:rPr lang="en-US" sz="2400" baseline="0" dirty="0" smtClean="0"/>
                        <a:t> sieve (QS)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e</a:t>
                      </a:r>
                      <a:r>
                        <a:rPr lang="en-US" sz="2400" baseline="30000" dirty="0" err="1" smtClean="0"/>
                        <a:t>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 = d (</a:t>
                      </a:r>
                      <a:r>
                        <a:rPr lang="en-US" sz="240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1/2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1/2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Field Sieve</a:t>
                      </a:r>
                      <a:r>
                        <a:rPr lang="en-US" sz="2400" baseline="0" dirty="0" smtClean="0"/>
                        <a:t> (NFS)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e</a:t>
                      </a:r>
                      <a:r>
                        <a:rPr lang="en-US" sz="2400" baseline="30000" dirty="0" err="1" smtClean="0"/>
                        <a:t>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 = 1.92 (</a:t>
                      </a:r>
                      <a:r>
                        <a:rPr lang="en-US" sz="240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2/3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6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records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62995"/>
              </p:ext>
            </p:extLst>
          </p:nvPr>
        </p:nvGraphicFramePr>
        <p:xfrm>
          <a:off x="838200" y="1454478"/>
          <a:ext cx="7391400" cy="461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Challenge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Time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830 MIPS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RSA-478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5000 MIPS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RSA-515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8000 MIPS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years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RSA-768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~2.5 years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RSA-512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$75 on EC2 / 4 hours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8695" y="6243935"/>
            <a:ext cx="631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RSA-x is an RSA challenge modulus of size x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0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 PKCS#1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adversary sees (</a:t>
            </a:r>
            <a:r>
              <a:rPr lang="en-US" dirty="0" err="1" smtClean="0"/>
              <a:t>N,e</a:t>
            </a:r>
            <a:r>
              <a:rPr lang="en-US" dirty="0" smtClean="0"/>
              <a:t>),C</a:t>
            </a:r>
          </a:p>
          <a:p>
            <a:r>
              <a:rPr lang="en-US" dirty="0" smtClean="0"/>
              <a:t>Attacker would like to invert C</a:t>
            </a:r>
          </a:p>
          <a:p>
            <a:r>
              <a:rPr lang="en-US" dirty="0" smtClean="0"/>
              <a:t>Possible attacks?</a:t>
            </a:r>
          </a:p>
          <a:p>
            <a:pPr lvl="1"/>
            <a:r>
              <a:rPr lang="en-US" dirty="0" smtClean="0"/>
              <a:t>Pick |N| &gt; 1024  and factoring will fail</a:t>
            </a:r>
          </a:p>
          <a:p>
            <a:pPr lvl="1"/>
            <a:r>
              <a:rPr lang="en-US" dirty="0" smtClean="0"/>
              <a:t>Active attacks?</a:t>
            </a:r>
          </a:p>
        </p:txBody>
      </p:sp>
    </p:spTree>
    <p:extLst>
      <p:ext uri="{BB962C8B-B14F-4D97-AF65-F5344CB8AC3E}">
        <p14:creationId xmlns:p14="http://schemas.microsoft.com/office/powerpoint/2010/main" val="147970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Bleichanbacher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648200"/>
            <a:ext cx="6445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take a target C and decrypt it using </a:t>
            </a:r>
          </a:p>
          <a:p>
            <a:r>
              <a:rPr lang="en-US" sz="2800" dirty="0" smtClean="0"/>
              <a:t>a sequence of chosen </a:t>
            </a:r>
            <a:r>
              <a:rPr lang="en-US" sz="2800" dirty="0" err="1" smtClean="0"/>
              <a:t>ciphertexts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 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q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where q ≈ 1 million</a:t>
            </a:r>
            <a:endParaRPr lang="en-US" sz="2800" dirty="0"/>
          </a:p>
        </p:txBody>
      </p:sp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53802"/>
            <a:ext cx="779079" cy="1541463"/>
          </a:xfrm>
          <a:prstGeom prst="rect">
            <a:avLst/>
          </a:prstGeom>
          <a:noFill/>
        </p:spPr>
      </p:pic>
      <p:pic>
        <p:nvPicPr>
          <p:cNvPr id="22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16431"/>
            <a:ext cx="1260475" cy="1145326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 flipV="1">
            <a:off x="2514600" y="2286000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14330" y="1752600"/>
            <a:ext cx="45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514600" y="2812702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0800" y="2362200"/>
            <a:ext cx="20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padding error?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14600" y="365313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14330" y="3119735"/>
            <a:ext cx="45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514600" y="4179837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43200" y="3729335"/>
            <a:ext cx="20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padding error?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209800"/>
            <a:ext cx="24205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I’ve just learned</a:t>
            </a:r>
          </a:p>
          <a:p>
            <a:r>
              <a:rPr lang="en-US" sz="2400" dirty="0" smtClean="0"/>
              <a:t>some information</a:t>
            </a:r>
          </a:p>
          <a:p>
            <a:r>
              <a:rPr lang="en-US" sz="2400" dirty="0" smtClean="0"/>
              <a:t>about C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2187476"/>
            <a:ext cx="4419600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C )</a:t>
            </a:r>
          </a:p>
          <a:p>
            <a:r>
              <a:rPr lang="en-US" sz="2400" dirty="0" smtClean="0"/>
              <a:t>X = 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X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02) or (00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M = w</a:t>
            </a:r>
          </a:p>
          <a:p>
            <a:r>
              <a:rPr lang="en-US" sz="2400" dirty="0" smtClean="0"/>
              <a:t>Return M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4343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3041650"/>
            <a:ext cx="12065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172200"/>
            <a:ext cx="6805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Bardou</a:t>
            </a:r>
            <a:r>
              <a:rPr lang="en-US" sz="2400" dirty="0" smtClean="0"/>
              <a:t> et al. 2012]  q = 9400 </a:t>
            </a:r>
            <a:r>
              <a:rPr lang="en-US" sz="2400" dirty="0" err="1" smtClean="0"/>
              <a:t>ciphertexts</a:t>
            </a:r>
            <a:r>
              <a:rPr lang="en-US" sz="2400" dirty="0" smtClean="0"/>
              <a:t> on average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883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2" grpId="0"/>
      <p:bldP spid="34" grpId="0"/>
      <p:bldP spid="9" grpId="0"/>
      <p:bldP spid="3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938879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938879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740997"/>
            <a:ext cx="12700" cy="4395764"/>
          </a:xfrm>
          <a:prstGeom prst="curvedConnector3">
            <a:avLst>
              <a:gd name="adj1" fmla="val 10405110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1264217"/>
            <a:ext cx="12700" cy="4395764"/>
          </a:xfrm>
          <a:prstGeom prst="curvedConnector3">
            <a:avLst>
              <a:gd name="adj1" fmla="val 924226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1143000"/>
            <a:ext cx="185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4641636"/>
            <a:ext cx="187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pk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5779" y="304800"/>
            <a:ext cx="2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Trapdoor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90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this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 fix: Don</a:t>
            </a:r>
            <a:r>
              <a:rPr lang="fr-FR" dirty="0" smtClean="0"/>
              <a:t>’</a:t>
            </a:r>
            <a:r>
              <a:rPr lang="en-US" dirty="0" smtClean="0"/>
              <a:t>t leak whether padding was wrong or not</a:t>
            </a:r>
          </a:p>
          <a:p>
            <a:pPr lvl="1"/>
            <a:r>
              <a:rPr lang="en-US" dirty="0" smtClean="0"/>
              <a:t>This is harder than it looks (timing attacks, control-flow side channel attacks, etc.)</a:t>
            </a:r>
          </a:p>
          <a:p>
            <a:r>
              <a:rPr lang="en-US" dirty="0" smtClean="0"/>
              <a:t>Better:</a:t>
            </a:r>
          </a:p>
          <a:p>
            <a:pPr lvl="1"/>
            <a:r>
              <a:rPr lang="en-US" dirty="0" smtClean="0"/>
              <a:t>use chosen-</a:t>
            </a:r>
            <a:r>
              <a:rPr lang="en-US" dirty="0" err="1" smtClean="0"/>
              <a:t>ciphertext</a:t>
            </a:r>
            <a:r>
              <a:rPr lang="en-US" dirty="0" smtClean="0"/>
              <a:t> secure encryption</a:t>
            </a:r>
          </a:p>
          <a:p>
            <a:pPr lvl="1"/>
            <a:r>
              <a:rPr lang="en-US" dirty="0" smtClean="0"/>
              <a:t>OAEP is common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4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is example of trapdoor one-way function</a:t>
            </a:r>
          </a:p>
          <a:p>
            <a:pPr lvl="1"/>
            <a:r>
              <a:rPr lang="en-US" dirty="0" smtClean="0"/>
              <a:t>Security conjectured. Relies on factoring being hard</a:t>
            </a:r>
          </a:p>
          <a:p>
            <a:r>
              <a:rPr lang="en-US" dirty="0" smtClean="0"/>
              <a:t>RSA security scales somewhat poorly with size of primes</a:t>
            </a:r>
          </a:p>
          <a:p>
            <a:r>
              <a:rPr lang="en-US" dirty="0" smtClean="0"/>
              <a:t>RSA PKCS#1 v1.5 is insecure due to padding oracle attacks. Don’t use it in new systems.</a:t>
            </a:r>
          </a:p>
          <a:p>
            <a:pPr lvl="1"/>
            <a:r>
              <a:rPr lang="en-US" dirty="0" smtClean="0"/>
              <a:t>Use OAEP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20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676400"/>
            <a:ext cx="7039657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p be a large prime number</a:t>
            </a:r>
          </a:p>
          <a:p>
            <a:r>
              <a:rPr lang="en-US" sz="2800" dirty="0" smtClean="0"/>
              <a:t>Fix the group G  =  </a:t>
            </a:r>
            <a:r>
              <a:rPr lang="en-US" sz="2800" b="1" dirty="0" err="1" smtClean="0"/>
              <a:t>Z</a:t>
            </a:r>
            <a:r>
              <a:rPr lang="en-US" sz="2800" baseline="-25000" dirty="0" err="1"/>
              <a:t>p</a:t>
            </a:r>
            <a:r>
              <a:rPr lang="en-US" sz="2800" dirty="0" smtClean="0"/>
              <a:t>  = {1,2,3,…, p-1}</a:t>
            </a:r>
          </a:p>
          <a:p>
            <a:endParaRPr lang="en-US" sz="2800" b="1" dirty="0"/>
          </a:p>
          <a:p>
            <a:r>
              <a:rPr lang="en-US" sz="2800" dirty="0" smtClean="0"/>
              <a:t>Then G  is </a:t>
            </a:r>
            <a:r>
              <a:rPr lang="en-US" sz="2800" i="1" dirty="0" smtClean="0"/>
              <a:t>cyclic</a:t>
            </a:r>
            <a:r>
              <a:rPr lang="en-US" sz="2800" dirty="0" smtClean="0"/>
              <a:t>. This means one can give a </a:t>
            </a:r>
          </a:p>
          <a:p>
            <a:r>
              <a:rPr lang="en-US" sz="2800" dirty="0" smtClean="0"/>
              <a:t>member g    G  , called the generator, such that  </a:t>
            </a:r>
            <a:endParaRPr lang="en-US" sz="2800" b="1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Example:  p = 7. Is 2 or 3 a generator for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7  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7969" y="21336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175491" cy="20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3962400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 = { g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, g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 g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… , g</a:t>
            </a:r>
            <a:r>
              <a:rPr lang="en-US" sz="2800" baseline="30000" dirty="0" smtClean="0"/>
              <a:t>p-1 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031"/>
              </p:ext>
            </p:extLst>
          </p:nvPr>
        </p:nvGraphicFramePr>
        <p:xfrm>
          <a:off x="1371600" y="5406905"/>
          <a:ext cx="67483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95"/>
                <a:gridCol w="609600"/>
                <a:gridCol w="729936"/>
                <a:gridCol w="843544"/>
                <a:gridCol w="843544"/>
                <a:gridCol w="843544"/>
                <a:gridCol w="843544"/>
                <a:gridCol w="843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x</a:t>
                      </a:r>
                      <a:r>
                        <a:rPr lang="en-US" baseline="0" dirty="0" smtClean="0"/>
                        <a:t> mod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x</a:t>
                      </a:r>
                      <a:r>
                        <a:rPr lang="en-US" baseline="0" dirty="0" smtClean="0"/>
                        <a:t> mod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82169" y="46482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744212"/>
            <a:ext cx="2185364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ModExp</a:t>
            </a:r>
            <a:r>
              <a:rPr lang="en-US" sz="2400" u="sng" dirty="0" smtClean="0"/>
              <a:t>(</a:t>
            </a:r>
            <a:r>
              <a:rPr lang="en-US" sz="2400" u="sng" dirty="0" err="1"/>
              <a:t>h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X’ =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to x 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X’ = X’*h</a:t>
            </a:r>
          </a:p>
          <a:p>
            <a:r>
              <a:rPr lang="en-US" sz="2400" dirty="0" smtClean="0"/>
              <a:t>Return X’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744212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/>
              <a:t>x</a:t>
            </a:r>
            <a:endParaRPr lang="en-US" sz="2400" dirty="0" smtClean="0"/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</a:t>
            </a:r>
            <a:r>
              <a:rPr lang="en-US" sz="2400" dirty="0"/>
              <a:t>0</a:t>
            </a:r>
            <a:r>
              <a:rPr lang="en-US" sz="2400" dirty="0" smtClean="0"/>
              <a:t>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mod 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511" y="1447800"/>
            <a:ext cx="500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G  be cyclic group. </a:t>
            </a:r>
          </a:p>
          <a:p>
            <a:r>
              <a:rPr lang="en-US" sz="2400" dirty="0" smtClean="0"/>
              <a:t>How do we compute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 for any  h    G?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6" y="1981200"/>
            <a:ext cx="175491" cy="20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029200"/>
            <a:ext cx="266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O(|G|) in </a:t>
            </a:r>
          </a:p>
          <a:p>
            <a:r>
              <a:rPr lang="en-US" sz="2000" dirty="0" smtClean="0"/>
              <a:t>worst case.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39121" y="5920710"/>
            <a:ext cx="3660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O(k) multiplies and </a:t>
            </a:r>
          </a:p>
          <a:p>
            <a:r>
              <a:rPr lang="en-US" sz="2000" dirty="0" smtClean="0"/>
              <a:t>squares in worst case.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71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322" y="152400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x</a:t>
            </a:r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0 do</a:t>
            </a:r>
          </a:p>
          <a:p>
            <a:r>
              <a:rPr lang="en-US" sz="2400" dirty="0" smtClean="0"/>
              <a:t>	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mod N</a:t>
            </a:r>
          </a:p>
          <a:p>
            <a:r>
              <a:rPr lang="en-US" sz="2400" dirty="0" smtClean="0"/>
              <a:t>	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 smtClean="0"/>
              <a:t>	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534" y="4495800"/>
            <a:ext cx="145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1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76063" y="5115580"/>
            <a:ext cx="106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/>
              <a:t>2</a:t>
            </a:r>
            <a:r>
              <a:rPr lang="en-US" sz="2800" dirty="0" smtClean="0"/>
              <a:t> = h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00" y="5648980"/>
            <a:ext cx="189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</a:t>
            </a:r>
            <a:r>
              <a:rPr lang="en-US" sz="2800" dirty="0"/>
              <a:t>h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3244" y="4525266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10540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/>
              <a:t>2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7251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8196" y="6182380"/>
            <a:ext cx="2382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4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h)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996" y="62585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6172200"/>
            <a:ext cx="2014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  h</a:t>
            </a:r>
            <a:r>
              <a:rPr lang="en-US" sz="2800" baseline="30000" dirty="0" smtClean="0"/>
              <a:t>8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8996" y="3505200"/>
            <a:ext cx="475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</a:t>
            </a:r>
            <a:r>
              <a:rPr lang="en-US" sz="3600" baseline="30000" dirty="0" smtClean="0"/>
              <a:t>11</a:t>
            </a:r>
            <a:r>
              <a:rPr lang="en-US" sz="3600" dirty="0" smtClean="0"/>
              <a:t> =   h</a:t>
            </a:r>
            <a:r>
              <a:rPr lang="en-US" sz="3600" baseline="30000" dirty="0" smtClean="0"/>
              <a:t>8+2+1  </a:t>
            </a:r>
            <a:r>
              <a:rPr lang="en-US" sz="3600" dirty="0" smtClean="0"/>
              <a:t>= h</a:t>
            </a:r>
            <a:r>
              <a:rPr lang="en-US" sz="3600" baseline="30000" dirty="0" smtClean="0"/>
              <a:t>8 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</a:t>
            </a:r>
            <a:r>
              <a:rPr lang="en-US" sz="3600" baseline="30000" dirty="0" smtClean="0"/>
              <a:t>2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36" y="400620"/>
            <a:ext cx="1855564" cy="96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33" y="1676400"/>
            <a:ext cx="4511835" cy="10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312614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5312614"/>
            <a:ext cx="45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dirty="0"/>
          </a:p>
        </p:txBody>
      </p:sp>
      <p:cxnSp>
        <p:nvCxnSpPr>
          <p:cNvPr id="6" name="Curved Connector 5"/>
          <p:cNvCxnSpPr>
            <a:stCxn id="4" idx="0"/>
            <a:endCxn id="5" idx="0"/>
          </p:cNvCxnSpPr>
          <p:nvPr/>
        </p:nvCxnSpPr>
        <p:spPr>
          <a:xfrm rot="5400000" flipH="1" flipV="1">
            <a:off x="4466585" y="3225920"/>
            <a:ext cx="12700" cy="4173389"/>
          </a:xfrm>
          <a:prstGeom prst="curvedConnector3">
            <a:avLst>
              <a:gd name="adj1" fmla="val 5133472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2"/>
            <a:endCxn id="4" idx="2"/>
          </p:cNvCxnSpPr>
          <p:nvPr/>
        </p:nvCxnSpPr>
        <p:spPr>
          <a:xfrm rot="5400000">
            <a:off x="4466586" y="3749140"/>
            <a:ext cx="12700" cy="4173389"/>
          </a:xfrm>
          <a:prstGeom prst="curvedConnector3">
            <a:avLst>
              <a:gd name="adj1" fmla="val 396226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3424" y="403636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6320135"/>
            <a:ext cx="76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</a:t>
            </a:r>
            <a:endParaRPr lang="en-US" sz="24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discrete log problem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987" y="1676400"/>
            <a:ext cx="85202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a cyclic group G with generator g</a:t>
            </a:r>
          </a:p>
          <a:p>
            <a:endParaRPr lang="en-US" sz="2800" b="1" dirty="0" smtClean="0"/>
          </a:p>
          <a:p>
            <a:r>
              <a:rPr lang="en-US" sz="2800" dirty="0" smtClean="0"/>
              <a:t>Pick x at random from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|G|</a:t>
            </a:r>
          </a:p>
          <a:p>
            <a:endParaRPr lang="en-US" sz="2800" dirty="0" smtClean="0"/>
          </a:p>
          <a:p>
            <a:r>
              <a:rPr lang="en-US" sz="2800" dirty="0" smtClean="0"/>
              <a:t>Give adversary g, 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 . Adversary’s goal is to compute 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34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discrete log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987" y="1676400"/>
            <a:ext cx="86013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a cyclic group G with generator g</a:t>
            </a:r>
          </a:p>
          <a:p>
            <a:endParaRPr lang="en-US" sz="2800" b="1" dirty="0" smtClean="0"/>
          </a:p>
          <a:p>
            <a:r>
              <a:rPr lang="en-US" sz="2800" dirty="0" smtClean="0"/>
              <a:t>Pick x at random from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|G|</a:t>
            </a:r>
          </a:p>
          <a:p>
            <a:endParaRPr lang="en-US" sz="2800" dirty="0" smtClean="0"/>
          </a:p>
          <a:p>
            <a:r>
              <a:rPr lang="en-US" sz="2800" dirty="0" smtClean="0"/>
              <a:t>Give adversary g, 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 . Adversary’s goal is to compute 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343400"/>
            <a:ext cx="367153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pple Chancery"/>
                <a:cs typeface="Apple Chancery"/>
              </a:rPr>
              <a:t>A</a:t>
            </a:r>
            <a:r>
              <a:rPr lang="en-US" sz="2400" u="sng" dirty="0" smtClean="0"/>
              <a:t>(</a:t>
            </a:r>
            <a:r>
              <a:rPr lang="en-US" sz="2400" u="sng" dirty="0"/>
              <a:t>X</a:t>
            </a:r>
            <a:r>
              <a:rPr lang="en-US" sz="2400" u="sng" dirty="0" smtClean="0"/>
              <a:t>):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, … ,  |G|-1 do</a:t>
            </a:r>
          </a:p>
          <a:p>
            <a:r>
              <a:rPr lang="en-US" sz="2400" dirty="0" smtClean="0"/>
              <a:t>	if X 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		Return </a:t>
            </a:r>
            <a:r>
              <a:rPr lang="en-US" sz="2400" dirty="0" err="1" smtClean="0"/>
              <a:t>i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85938" y="4115812"/>
            <a:ext cx="43661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slow for large groups!</a:t>
            </a:r>
          </a:p>
          <a:p>
            <a:r>
              <a:rPr lang="en-US" sz="2400" dirty="0" smtClean="0">
                <a:latin typeface="Apple Chancery"/>
                <a:cs typeface="Apple Chancery"/>
              </a:rPr>
              <a:t>        O</a:t>
            </a:r>
            <a:r>
              <a:rPr lang="en-US" sz="2400" dirty="0" smtClean="0"/>
              <a:t>(|G|) </a:t>
            </a:r>
          </a:p>
          <a:p>
            <a:endParaRPr lang="en-US" sz="2400" dirty="0"/>
          </a:p>
          <a:p>
            <a:r>
              <a:rPr lang="en-US" sz="2400" dirty="0" smtClean="0"/>
              <a:t>Baby-step giant-step is better:</a:t>
            </a:r>
          </a:p>
          <a:p>
            <a:r>
              <a:rPr lang="en-US" sz="2400" dirty="0" smtClean="0">
                <a:latin typeface="Apple Chancery"/>
                <a:cs typeface="Apple Chancery"/>
              </a:rPr>
              <a:t>            O</a:t>
            </a:r>
            <a:r>
              <a:rPr lang="en-US" sz="2400" dirty="0" smtClean="0"/>
              <a:t>(|G|</a:t>
            </a:r>
            <a:r>
              <a:rPr lang="en-US" sz="2400" baseline="30000" dirty="0" smtClean="0"/>
              <a:t>0.5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Nothing faster is known for some</a:t>
            </a:r>
          </a:p>
          <a:p>
            <a:r>
              <a:rPr lang="en-US" sz="2400" dirty="0" smtClean="0"/>
              <a:t>groups.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462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293" y="2602468"/>
            <a:ext cx="2659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x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 smtClean="0"/>
              <a:t>X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x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88823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1846709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2932914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590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702" y="3733800"/>
            <a:ext cx="12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4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95" y="1371600"/>
            <a:ext cx="1207394" cy="1190624"/>
          </a:xfrm>
          <a:prstGeom prst="rect">
            <a:avLst/>
          </a:prstGeom>
          <a:noFill/>
        </p:spPr>
      </p:pic>
      <p:pic>
        <p:nvPicPr>
          <p:cNvPr id="15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447800"/>
            <a:ext cx="779079" cy="1541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5000" y="2602468"/>
            <a:ext cx="266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y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y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41930" y="3729335"/>
            <a:ext cx="126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9461" y="4654866"/>
            <a:ext cx="3225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the same key. Why?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103" y="4648200"/>
            <a:ext cx="222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</a:t>
            </a:r>
            <a:r>
              <a:rPr lang="en-US" sz="2400" baseline="30000" dirty="0" err="1" smtClean="0"/>
              <a:t>x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yx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xy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819" y="5486400"/>
            <a:ext cx="63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type of security does this protocol provide?</a:t>
            </a:r>
          </a:p>
        </p:txBody>
      </p:sp>
    </p:spTree>
    <p:extLst>
      <p:ext uri="{BB962C8B-B14F-4D97-AF65-F5344CB8AC3E}">
        <p14:creationId xmlns:p14="http://schemas.microsoft.com/office/powerpoint/2010/main" val="73785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Diffie</a:t>
            </a:r>
            <a:r>
              <a:rPr lang="en-US" dirty="0" smtClean="0"/>
              <a:t>-Hellman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987" y="1676400"/>
            <a:ext cx="54620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a cyclic group G with generator g</a:t>
            </a:r>
          </a:p>
          <a:p>
            <a:endParaRPr lang="en-US" sz="2800" b="1" dirty="0" smtClean="0"/>
          </a:p>
          <a:p>
            <a:r>
              <a:rPr lang="en-US" sz="2800" dirty="0" smtClean="0"/>
              <a:t>Pick </a:t>
            </a:r>
            <a:r>
              <a:rPr lang="en-US" sz="2800" dirty="0" err="1" smtClean="0"/>
              <a:t>x,y</a:t>
            </a:r>
            <a:r>
              <a:rPr lang="en-US" sz="2800" dirty="0" smtClean="0"/>
              <a:t> both at random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|G|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Give adversary  g, 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 , Y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y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Adversary must compute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1511" y="4863405"/>
            <a:ext cx="71872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most groups, best known algorithm finds </a:t>
            </a:r>
          </a:p>
          <a:p>
            <a:r>
              <a:rPr lang="en-US" sz="2800" dirty="0" smtClean="0"/>
              <a:t>discrete log of X or Y. </a:t>
            </a:r>
          </a:p>
          <a:p>
            <a:r>
              <a:rPr lang="en-US" sz="2800" dirty="0" smtClean="0"/>
              <a:t>But we have no proof that this is best approach.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60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trapdoor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 1978</a:t>
            </a:r>
          </a:p>
          <a:p>
            <a:r>
              <a:rPr lang="en-US" dirty="0" smtClean="0"/>
              <a:t>Garnered them a Turing award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45315"/>
            <a:ext cx="5638800" cy="40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86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676400"/>
            <a:ext cx="50026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and q be large prime numbers</a:t>
            </a:r>
          </a:p>
          <a:p>
            <a:r>
              <a:rPr lang="en-US" sz="2800" dirty="0" smtClean="0"/>
              <a:t>N = </a:t>
            </a:r>
            <a:r>
              <a:rPr lang="en-US" sz="2800" dirty="0" err="1" smtClean="0"/>
              <a:t>pq</a:t>
            </a:r>
            <a:endParaRPr lang="en-US" sz="2800" dirty="0" smtClean="0"/>
          </a:p>
          <a:p>
            <a:r>
              <a:rPr lang="en-US" sz="2800" dirty="0" smtClean="0"/>
              <a:t>N is called the modulus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15788" y="3743980"/>
            <a:ext cx="286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7, q = 13, gives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944788" y="3733800"/>
            <a:ext cx="120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N = </a:t>
            </a:r>
            <a:r>
              <a:rPr lang="en-US" sz="2800" dirty="0" smtClean="0"/>
              <a:t>91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15788" y="4429780"/>
            <a:ext cx="312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17, q = 53,  gives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20988" y="4419600"/>
            <a:ext cx="130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901</a:t>
            </a:r>
          </a:p>
        </p:txBody>
      </p:sp>
    </p:spTree>
    <p:extLst>
      <p:ext uri="{BB962C8B-B14F-4D97-AF65-F5344CB8AC3E}">
        <p14:creationId xmlns:p14="http://schemas.microsoft.com/office/powerpoint/2010/main" val="381159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676400"/>
            <a:ext cx="50026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and q be large prime numbers</a:t>
            </a:r>
          </a:p>
          <a:p>
            <a:r>
              <a:rPr lang="en-US" sz="2800" dirty="0" smtClean="0"/>
              <a:t>N = </a:t>
            </a:r>
            <a:r>
              <a:rPr lang="en-US" sz="2800" dirty="0" err="1" smtClean="0"/>
              <a:t>pq</a:t>
            </a:r>
            <a:endParaRPr lang="en-US" sz="2800" dirty="0" smtClean="0"/>
          </a:p>
          <a:p>
            <a:r>
              <a:rPr lang="en-US" sz="2800" dirty="0" smtClean="0"/>
              <a:t>N is called the modulus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7792" y="3429000"/>
            <a:ext cx="3187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{0,1,2,3,…, N-1}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960" y="41334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gcd</a:t>
            </a:r>
            <a:r>
              <a:rPr lang="en-US" sz="2800" dirty="0" smtClean="0"/>
              <a:t>(X,Y) = 1  if greatest common divisor of X,Y is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124980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 and 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N}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46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303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247" y="2286000"/>
            <a:ext cx="11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= 13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289870"/>
            <a:ext cx="512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13</a:t>
            </a:r>
            <a:r>
              <a:rPr lang="en-US" sz="2800" dirty="0" smtClean="0"/>
              <a:t>  = { 1,2,3,4,5,6,7,8,9,10,11,12 }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78910" y="229835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2993904"/>
            <a:ext cx="11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= 15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7353" y="2997774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  = { 1,2,4,7,8,11,13,14 }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85463" y="300626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766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 </a:t>
            </a:r>
            <a:r>
              <a:rPr lang="en-US" sz="2800" dirty="0" smtClean="0"/>
              <a:t>  </a:t>
            </a:r>
            <a:r>
              <a:rPr lang="en-US" sz="2800" dirty="0" err="1" smtClean="0"/>
              <a:t>φ</a:t>
            </a:r>
            <a:r>
              <a:rPr lang="en-US" sz="2800" dirty="0" smtClean="0"/>
              <a:t>(N) = |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|     (This is Euler’s </a:t>
            </a:r>
            <a:r>
              <a:rPr lang="en-US" sz="2800" dirty="0" err="1" smtClean="0"/>
              <a:t>totient</a:t>
            </a:r>
            <a:r>
              <a:rPr lang="en-US" sz="2800" dirty="0" smtClean="0"/>
              <a:t> function)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5969" y="481790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496580"/>
            <a:ext cx="1422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φ</a:t>
            </a:r>
            <a:r>
              <a:rPr lang="en-US" sz="2800" dirty="0" smtClean="0"/>
              <a:t>(13)  =  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685800" y="6096000"/>
            <a:ext cx="1422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φ</a:t>
            </a:r>
            <a:r>
              <a:rPr lang="en-US" sz="2800" dirty="0" smtClean="0"/>
              <a:t>(15)  =  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2082540" y="5486400"/>
            <a:ext cx="54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118352" y="6096000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295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26088" y="5748010"/>
            <a:ext cx="334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(15)</a:t>
            </a:r>
            <a:r>
              <a:rPr lang="en-US" sz="2800" dirty="0" smtClean="0"/>
              <a:t> =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 { 1,3,5,7 }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14198" y="575649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45288" y="575649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3962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size of a set S is denoted by |S|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16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8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64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is a group under </a:t>
            </a:r>
            <a:r>
              <a:rPr lang="en-US" sz="2800" dirty="0" smtClean="0">
                <a:solidFill>
                  <a:srgbClr val="3366FF"/>
                </a:solidFill>
              </a:rPr>
              <a:t>modular multiplication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31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196" y="2895600"/>
            <a:ext cx="7713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Fact.  </a:t>
            </a:r>
            <a:r>
              <a:rPr lang="en-US" sz="2800" dirty="0" smtClean="0"/>
              <a:t>For any </a:t>
            </a:r>
            <a:r>
              <a:rPr lang="en-US" sz="2800" dirty="0" err="1" smtClean="0"/>
              <a:t>a,N</a:t>
            </a:r>
            <a:r>
              <a:rPr lang="en-US" sz="2800" dirty="0" smtClean="0"/>
              <a:t> with N &gt; 0, there exists unique </a:t>
            </a:r>
            <a:r>
              <a:rPr lang="en-US" sz="2800" dirty="0" err="1" smtClean="0"/>
              <a:t>q,r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such that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a = </a:t>
            </a:r>
            <a:r>
              <a:rPr lang="en-US" sz="2800" dirty="0" err="1" smtClean="0"/>
              <a:t>Nq</a:t>
            </a:r>
            <a:r>
              <a:rPr lang="en-US" sz="2800" dirty="0" smtClean="0"/>
              <a:t> + r          and        0 ≤ r &lt; 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4886980"/>
            <a:ext cx="361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  </a:t>
            </a:r>
            <a:r>
              <a:rPr lang="en-US" sz="2800" dirty="0" smtClean="0"/>
              <a:t>  a mod N = r    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078175"/>
            <a:ext cx="175491" cy="203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089400" y="4419600"/>
            <a:ext cx="2263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17 mod 15 = 2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5937000" y="4893845"/>
            <a:ext cx="2445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105 mod 15 = 0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5648980"/>
            <a:ext cx="775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</a:t>
            </a:r>
            <a:r>
              <a:rPr lang="en-US" sz="2800" dirty="0" smtClean="0"/>
              <a:t>    a          b  (mod N)   </a:t>
            </a:r>
            <a:r>
              <a:rPr lang="en-US" sz="2800" dirty="0" err="1" smtClean="0"/>
              <a:t>iff</a:t>
            </a:r>
            <a:r>
              <a:rPr lang="en-US" sz="2800" dirty="0" smtClean="0"/>
              <a:t>    (a mod N) = (b mod 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5816600"/>
            <a:ext cx="317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8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64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is a group under </a:t>
            </a:r>
            <a:r>
              <a:rPr lang="en-US" sz="2800" dirty="0" smtClean="0">
                <a:solidFill>
                  <a:srgbClr val="3366FF"/>
                </a:solidFill>
              </a:rPr>
              <a:t>modular multiplication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31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196" y="3733800"/>
            <a:ext cx="335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7         14   (mod 15)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886200"/>
            <a:ext cx="317500" cy="20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4277380"/>
            <a:ext cx="3335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4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>
                <a:sym typeface="Wingdings"/>
              </a:rPr>
              <a:t>8</a:t>
            </a:r>
            <a:r>
              <a:rPr lang="en-US" sz="2800" dirty="0" smtClean="0"/>
              <a:t>         2     (mod 15)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04" y="4429780"/>
            <a:ext cx="317500" cy="20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56103" y="289560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  = { 1,2,4,7,8,11,13,14 }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4213" y="29040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4953000"/>
            <a:ext cx="647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Closure: for any </a:t>
            </a:r>
            <a:r>
              <a:rPr lang="en-US" sz="2800" dirty="0" err="1" smtClean="0">
                <a:solidFill>
                  <a:srgbClr val="000000"/>
                </a:solidFill>
              </a:rPr>
              <a:t>a,b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 smtClean="0">
                <a:solidFill>
                  <a:srgbClr val="000000"/>
                </a:solidFill>
              </a:rPr>
              <a:t>a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>
                <a:solidFill>
                  <a:srgbClr val="000000"/>
                </a:solidFill>
                <a:sym typeface="Wingdings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sym typeface="Wingdings"/>
              </a:rPr>
              <a:t> mod N    </a:t>
            </a:r>
            <a:r>
              <a:rPr lang="en-US" sz="2800" b="1" dirty="0" smtClean="0">
                <a:solidFill>
                  <a:srgbClr val="000000"/>
                </a:solidFill>
                <a:sym typeface="Wingdings"/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endParaRPr lang="en-US" sz="2800" b="1" dirty="0">
              <a:solidFill>
                <a:srgbClr val="3366FF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1" y="5120620"/>
            <a:ext cx="175491" cy="20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20620"/>
            <a:ext cx="175491" cy="203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7200" y="5628620"/>
            <a:ext cx="5658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</a:t>
            </a:r>
            <a:r>
              <a:rPr lang="en-US" sz="2800" dirty="0" smtClean="0"/>
              <a:t>    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 </a:t>
            </a:r>
            <a:r>
              <a:rPr lang="en-US" sz="2800" dirty="0" smtClean="0"/>
              <a:t>mod N  = 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/>
              <a:t>a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…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a   mod N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3879216" y="5479416"/>
            <a:ext cx="172760" cy="1517608"/>
          </a:xfrm>
          <a:prstGeom prst="rightBrace">
            <a:avLst>
              <a:gd name="adj1" fmla="val 7017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6697" y="6248400"/>
            <a:ext cx="108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 times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91369" y="49646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8369" y="49530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4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20" grpId="0"/>
      <p:bldP spid="33" grpId="0"/>
      <p:bldP spid="4" grpId="0" animBg="1"/>
      <p:bldP spid="5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3206</Words>
  <Application>Microsoft Macintosh PowerPoint</Application>
  <PresentationFormat>On-screen Show (4:3)</PresentationFormat>
  <Paragraphs>610</Paragraphs>
  <Slides>40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Today in Cryptography (5830)</vt:lpstr>
      <vt:lpstr>TLS handshake for RSA transport</vt:lpstr>
      <vt:lpstr>PowerPoint Presentation</vt:lpstr>
      <vt:lpstr>The RSA trapdoor function</vt:lpstr>
      <vt:lpstr>RSA math</vt:lpstr>
      <vt:lpstr>RSA math</vt:lpstr>
      <vt:lpstr>RSA math</vt:lpstr>
      <vt:lpstr>RSA math</vt:lpstr>
      <vt:lpstr>RSA math</vt:lpstr>
      <vt:lpstr>Some needed algorithms</vt:lpstr>
      <vt:lpstr>Textbook exponentiation</vt:lpstr>
      <vt:lpstr>PowerPoint Presentation</vt:lpstr>
      <vt:lpstr>RSA math</vt:lpstr>
      <vt:lpstr>RSA math</vt:lpstr>
      <vt:lpstr>PowerPoint Presentation</vt:lpstr>
      <vt:lpstr>PowerPoint Presentation</vt:lpstr>
      <vt:lpstr>PowerPoint Presentation</vt:lpstr>
      <vt:lpstr>Summary</vt:lpstr>
      <vt:lpstr>Public-key encryption</vt:lpstr>
      <vt:lpstr>PKCS #1 RSA encryption</vt:lpstr>
      <vt:lpstr>Hybrid encryption</vt:lpstr>
      <vt:lpstr>TLS handshake for RSA transport</vt:lpstr>
      <vt:lpstr>Security of RSA PKCS#1</vt:lpstr>
      <vt:lpstr>PowerPoint Presentation</vt:lpstr>
      <vt:lpstr>Factoring composites</vt:lpstr>
      <vt:lpstr>Factoring composites</vt:lpstr>
      <vt:lpstr>Factoring records</vt:lpstr>
      <vt:lpstr>Security of RSA PKCS#1</vt:lpstr>
      <vt:lpstr>Bleichanbacher attack</vt:lpstr>
      <vt:lpstr>Response to this attack</vt:lpstr>
      <vt:lpstr>Summary</vt:lpstr>
      <vt:lpstr>TLS handshake for Diffie-Hellman Key Exchange</vt:lpstr>
      <vt:lpstr>Diffie-Hellman math</vt:lpstr>
      <vt:lpstr>Textbook exponentiation</vt:lpstr>
      <vt:lpstr>PowerPoint Presentation</vt:lpstr>
      <vt:lpstr>The discrete log problem</vt:lpstr>
      <vt:lpstr>The discrete log problem</vt:lpstr>
      <vt:lpstr>Diffie-Hellman Key Exchange</vt:lpstr>
      <vt:lpstr>Computational Diffie-Hellman Problem</vt:lpstr>
      <vt:lpstr>TLS handshake for Diffie-Hellman Key Exchange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12</cp:revision>
  <dcterms:created xsi:type="dcterms:W3CDTF">2016-03-15T13:03:59Z</dcterms:created>
  <dcterms:modified xsi:type="dcterms:W3CDTF">2016-03-22T17:19:23Z</dcterms:modified>
</cp:coreProperties>
</file>