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1" r:id="rId5"/>
    <p:sldId id="260" r:id="rId6"/>
    <p:sldId id="264" r:id="rId7"/>
    <p:sldId id="263" r:id="rId8"/>
    <p:sldId id="266" r:id="rId9"/>
    <p:sldId id="268" r:id="rId10"/>
    <p:sldId id="265" r:id="rId11"/>
    <p:sldId id="267" r:id="rId12"/>
    <p:sldId id="269" r:id="rId13"/>
    <p:sldId id="270" r:id="rId14"/>
    <p:sldId id="271" r:id="rId15"/>
    <p:sldId id="272" r:id="rId16"/>
    <p:sldId id="273" r:id="rId17"/>
    <p:sldId id="262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5" d="100"/>
          <a:sy n="105" d="100"/>
        </p:scale>
        <p:origin x="-1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AFEB3-7E7A-D643-A227-BA503B3FD895}" type="datetimeFigureOut">
              <a:rPr lang="en-US" smtClean="0"/>
              <a:t>4/6/16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6778B-DCDB-6342-9D02-E6CEF75C7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1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develop pioneering leaders for the digital 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4663D-466D-B44B-A2B5-E801573F2D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8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137F-EAD0-6D48-A99E-6E7859A625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D3DE-882B-1B4B-8D9F-A4083F51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0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137F-EAD0-6D48-A99E-6E7859A625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D3DE-882B-1B4B-8D9F-A4083F51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1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137F-EAD0-6D48-A99E-6E7859A625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D3DE-882B-1B4B-8D9F-A4083F51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0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137F-EAD0-6D48-A99E-6E7859A625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D3DE-882B-1B4B-8D9F-A4083F51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8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137F-EAD0-6D48-A99E-6E7859A625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D3DE-882B-1B4B-8D9F-A4083F51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3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137F-EAD0-6D48-A99E-6E7859A625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D3DE-882B-1B4B-8D9F-A4083F51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2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137F-EAD0-6D48-A99E-6E7859A625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D3DE-882B-1B4B-8D9F-A4083F51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1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137F-EAD0-6D48-A99E-6E7859A625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D3DE-882B-1B4B-8D9F-A4083F51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5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137F-EAD0-6D48-A99E-6E7859A625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D3DE-882B-1B4B-8D9F-A4083F51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0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137F-EAD0-6D48-A99E-6E7859A625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D3DE-882B-1B4B-8D9F-A4083F51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8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137F-EAD0-6D48-A99E-6E7859A625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8D3DE-882B-1B4B-8D9F-A4083F51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9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C137F-EAD0-6D48-A99E-6E7859A62573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8D3DE-882B-1B4B-8D9F-A4083F510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0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r>
              <a:rPr lang="en-US" b="1" dirty="0" smtClean="0"/>
              <a:t>Today in Cryptography (5830)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45694" y="2438400"/>
            <a:ext cx="4211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Elliptic </a:t>
            </a:r>
            <a:r>
              <a:rPr lang="en-US" sz="2800" dirty="0" smtClean="0"/>
              <a:t>curve cryptography</a:t>
            </a:r>
            <a:endParaRPr 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248627" y="5345668"/>
            <a:ext cx="644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in part on slides </a:t>
            </a:r>
            <a:r>
              <a:rPr lang="en-US" dirty="0"/>
              <a:t>from Martin R. Albrecht and Kenny Paterson</a:t>
            </a:r>
          </a:p>
        </p:txBody>
      </p:sp>
    </p:spTree>
    <p:extLst>
      <p:ext uri="{BB962C8B-B14F-4D97-AF65-F5344CB8AC3E}">
        <p14:creationId xmlns:p14="http://schemas.microsoft.com/office/powerpoint/2010/main" val="3951440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Elliptic curves as groups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Recall that a </a:t>
            </a:r>
            <a:r>
              <a:rPr lang="en-US" i="1" dirty="0" smtClean="0"/>
              <a:t>group</a:t>
            </a:r>
            <a:r>
              <a:rPr lang="en-US" dirty="0" smtClean="0"/>
              <a:t> is a set G along with an operation * such that (</a:t>
            </a:r>
            <a:r>
              <a:rPr lang="en-US" dirty="0" err="1" smtClean="0"/>
              <a:t>s.t.</a:t>
            </a:r>
            <a:r>
              <a:rPr lang="en-US" dirty="0" smtClean="0"/>
              <a:t>) for all </a:t>
            </a:r>
            <a:r>
              <a:rPr lang="en-US" dirty="0" err="1" smtClean="0"/>
              <a:t>a,b,c</a:t>
            </a:r>
            <a:r>
              <a:rPr lang="en-US" dirty="0"/>
              <a:t> </a:t>
            </a:r>
            <a:r>
              <a:rPr lang="en-US" dirty="0" smtClean="0"/>
              <a:t>in G:</a:t>
            </a:r>
          </a:p>
          <a:p>
            <a:r>
              <a:rPr lang="en-US" i="1" dirty="0" smtClean="0"/>
              <a:t>Closure</a:t>
            </a:r>
            <a:r>
              <a:rPr lang="en-US" dirty="0" smtClean="0"/>
              <a:t>: a*b in G</a:t>
            </a:r>
            <a:endParaRPr lang="en-US" i="1" dirty="0" smtClean="0"/>
          </a:p>
          <a:p>
            <a:r>
              <a:rPr lang="en-US" i="1" dirty="0" smtClean="0"/>
              <a:t>Associativity</a:t>
            </a:r>
            <a:r>
              <a:rPr lang="en-US" dirty="0" smtClean="0"/>
              <a:t>:  (a*b)*c = a*(b*c)</a:t>
            </a:r>
          </a:p>
          <a:p>
            <a:r>
              <a:rPr lang="en-US" i="1" dirty="0" smtClean="0"/>
              <a:t>Identity</a:t>
            </a:r>
            <a:r>
              <a:rPr lang="en-US" dirty="0" smtClean="0"/>
              <a:t>: exists 1 in G </a:t>
            </a:r>
            <a:r>
              <a:rPr lang="en-US" dirty="0" err="1" smtClean="0"/>
              <a:t>s.t.</a:t>
            </a:r>
            <a:r>
              <a:rPr lang="en-US" dirty="0" smtClean="0"/>
              <a:t> 1*a = a*1 = a</a:t>
            </a:r>
          </a:p>
          <a:p>
            <a:r>
              <a:rPr lang="en-US" i="1" dirty="0" smtClean="0"/>
              <a:t>Inverses</a:t>
            </a:r>
            <a:r>
              <a:rPr lang="en-US" dirty="0" smtClean="0"/>
              <a:t>: for all a in G, there exists a</a:t>
            </a:r>
            <a:r>
              <a:rPr lang="en-US" baseline="30000" dirty="0" smtClean="0"/>
              <a:t>-1 </a:t>
            </a:r>
            <a:r>
              <a:rPr lang="en-US" dirty="0" smtClean="0"/>
              <a:t>in G </a:t>
            </a:r>
            <a:r>
              <a:rPr lang="en-US" dirty="0" err="1" smtClean="0"/>
              <a:t>s.t.</a:t>
            </a:r>
            <a:r>
              <a:rPr lang="en-US" dirty="0" smtClean="0"/>
              <a:t> a*a</a:t>
            </a:r>
            <a:r>
              <a:rPr lang="en-US" baseline="30000" dirty="0" smtClean="0"/>
              <a:t>-1</a:t>
            </a:r>
            <a:r>
              <a:rPr lang="en-US" dirty="0" smtClean="0"/>
              <a:t> = 1</a:t>
            </a:r>
          </a:p>
          <a:p>
            <a:endParaRPr lang="en-US" i="1" dirty="0" smtClean="0"/>
          </a:p>
          <a:p>
            <a:pPr marL="0" indent="0">
              <a:buNone/>
            </a:pPr>
            <a:r>
              <a:rPr lang="en-US" i="1" dirty="0" err="1" smtClean="0"/>
              <a:t>Abelian</a:t>
            </a:r>
            <a:r>
              <a:rPr lang="en-US" i="1" dirty="0" smtClean="0"/>
              <a:t> groups</a:t>
            </a:r>
            <a:r>
              <a:rPr lang="en-US" dirty="0" smtClean="0"/>
              <a:t>: a*b = b*c </a:t>
            </a:r>
          </a:p>
        </p:txBody>
      </p:sp>
    </p:spTree>
    <p:extLst>
      <p:ext uri="{BB962C8B-B14F-4D97-AF65-F5344CB8AC3E}">
        <p14:creationId xmlns:p14="http://schemas.microsoft.com/office/powerpoint/2010/main" val="893878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Elliptic curve group operation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operation * is called “point addition” and we usually denote this P + Q  for  P,Q in E</a:t>
            </a:r>
          </a:p>
          <a:p>
            <a:endParaRPr lang="en-US" dirty="0"/>
          </a:p>
          <a:p>
            <a:r>
              <a:rPr lang="en-US" dirty="0" smtClean="0"/>
              <a:t>What does it mean to “add” two points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P = (x1,y1) and Q = (x2,y2)?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189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Elliptic curve group operation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/>
              <a:t> </a:t>
            </a:r>
            <a:r>
              <a:rPr lang="en-US" dirty="0" smtClean="0">
                <a:latin typeface="Apple Chancery"/>
                <a:cs typeface="Apple Chancery"/>
              </a:rPr>
              <a:t>O </a:t>
            </a:r>
            <a:r>
              <a:rPr lang="en-US" dirty="0" smtClean="0"/>
              <a:t>be the identity for the group</a:t>
            </a:r>
          </a:p>
          <a:p>
            <a:pPr lvl="1"/>
            <a:r>
              <a:rPr lang="en-US" dirty="0" smtClean="0"/>
              <a:t>P+</a:t>
            </a:r>
            <a:r>
              <a:rPr lang="en-US" dirty="0" smtClean="0">
                <a:latin typeface="Apple Chancery"/>
                <a:cs typeface="Apple Chancery"/>
              </a:rPr>
              <a:t>O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smtClean="0">
                <a:latin typeface="Apple Chancery"/>
                <a:cs typeface="Apple Chancery"/>
              </a:rPr>
              <a:t>O </a:t>
            </a:r>
            <a:r>
              <a:rPr lang="en-US" dirty="0" smtClean="0">
                <a:latin typeface="+mj-lt"/>
                <a:cs typeface="Apple Chancery"/>
              </a:rPr>
              <a:t>+ </a:t>
            </a:r>
            <a:r>
              <a:rPr lang="en-US" dirty="0" smtClean="0"/>
              <a:t>P = P  for any point</a:t>
            </a:r>
          </a:p>
          <a:p>
            <a:r>
              <a:rPr lang="en-US" dirty="0" smtClean="0"/>
              <a:t>Let P</a:t>
            </a:r>
            <a:r>
              <a:rPr lang="en-US" baseline="30000" dirty="0" smtClean="0"/>
              <a:t>-1</a:t>
            </a:r>
            <a:r>
              <a:rPr lang="en-US" dirty="0" smtClean="0"/>
              <a:t> be (x,-y)  for P = 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By definition  P + P</a:t>
            </a:r>
            <a:r>
              <a:rPr lang="en-US" baseline="30000" dirty="0" smtClean="0"/>
              <a:t>-1</a:t>
            </a:r>
            <a:r>
              <a:rPr lang="en-US" dirty="0" smtClean="0"/>
              <a:t>  = </a:t>
            </a:r>
            <a:r>
              <a:rPr lang="en-US" dirty="0" smtClean="0">
                <a:latin typeface="Apple Chancery"/>
                <a:cs typeface="Apple Chancery"/>
              </a:rPr>
              <a:t>O</a:t>
            </a:r>
          </a:p>
          <a:p>
            <a:pPr lvl="1"/>
            <a:r>
              <a:rPr lang="en-US" dirty="0" smtClean="0">
                <a:latin typeface="Apple Chancery"/>
                <a:cs typeface="Apple Chancery"/>
              </a:rPr>
              <a:t>O </a:t>
            </a:r>
            <a:r>
              <a:rPr lang="en-US" baseline="30000" dirty="0" smtClean="0">
                <a:latin typeface="+mj-lt"/>
                <a:cs typeface="Apple Chancery"/>
              </a:rPr>
              <a:t>-1  </a:t>
            </a:r>
            <a:r>
              <a:rPr lang="en-US" dirty="0" smtClean="0">
                <a:latin typeface="+mj-lt"/>
                <a:cs typeface="Apple Chancery"/>
              </a:rPr>
              <a:t>= </a:t>
            </a:r>
            <a:r>
              <a:rPr lang="en-US" dirty="0">
                <a:latin typeface="Apple Chancery"/>
                <a:cs typeface="Apple Chancery"/>
              </a:rPr>
              <a:t>O</a:t>
            </a:r>
            <a:endParaRPr lang="en-US" dirty="0" smtClean="0">
              <a:latin typeface="Apple Chancery"/>
              <a:cs typeface="Apple Chancery"/>
            </a:endParaRPr>
          </a:p>
          <a:p>
            <a:r>
              <a:rPr lang="en-US" dirty="0" smtClean="0"/>
              <a:t>P + Q  has geometric interpretation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05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914400"/>
            <a:ext cx="4178300" cy="4610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1400" y="5811335"/>
            <a:ext cx="149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30000" dirty="0" smtClean="0"/>
              <a:t>2</a:t>
            </a:r>
            <a:r>
              <a:rPr lang="en-US" dirty="0" smtClean="0"/>
              <a:t> = x</a:t>
            </a:r>
            <a:r>
              <a:rPr lang="en-US" baseline="30000" dirty="0" smtClean="0"/>
              <a:t>3</a:t>
            </a:r>
            <a:r>
              <a:rPr lang="en-US" dirty="0" smtClean="0"/>
              <a:t> - 5x + 5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90800" y="2362200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2678668"/>
            <a:ext cx="3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600200" y="2362200"/>
            <a:ext cx="5791200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27418" y="2602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62600" y="4114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-R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410200" y="762000"/>
            <a:ext cx="0" cy="449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971800" y="2667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95800" y="25146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34000" y="2438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34000" y="42672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65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0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Elliptic curve group operation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/>
              <a:t> </a:t>
            </a:r>
            <a:r>
              <a:rPr lang="en-US" dirty="0" smtClean="0">
                <a:latin typeface="Apple Chancery"/>
                <a:cs typeface="Apple Chancery"/>
              </a:rPr>
              <a:t>O </a:t>
            </a:r>
            <a:r>
              <a:rPr lang="en-US" dirty="0" smtClean="0"/>
              <a:t>be the identity for the group</a:t>
            </a:r>
          </a:p>
          <a:p>
            <a:pPr lvl="1"/>
            <a:r>
              <a:rPr lang="en-US" dirty="0" smtClean="0"/>
              <a:t>P+</a:t>
            </a:r>
            <a:r>
              <a:rPr lang="en-US" dirty="0" smtClean="0">
                <a:latin typeface="Apple Chancery"/>
                <a:cs typeface="Apple Chancery"/>
              </a:rPr>
              <a:t>O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smtClean="0">
                <a:latin typeface="Apple Chancery"/>
                <a:cs typeface="Apple Chancery"/>
              </a:rPr>
              <a:t>O </a:t>
            </a:r>
            <a:r>
              <a:rPr lang="en-US" dirty="0" smtClean="0">
                <a:latin typeface="+mj-lt"/>
                <a:cs typeface="Apple Chancery"/>
              </a:rPr>
              <a:t>+ </a:t>
            </a:r>
            <a:r>
              <a:rPr lang="en-US" dirty="0" smtClean="0"/>
              <a:t>P = P  for any point</a:t>
            </a:r>
          </a:p>
          <a:p>
            <a:r>
              <a:rPr lang="en-US" dirty="0" smtClean="0"/>
              <a:t>Let P</a:t>
            </a:r>
            <a:r>
              <a:rPr lang="en-US" baseline="30000" dirty="0" smtClean="0"/>
              <a:t>-1</a:t>
            </a:r>
            <a:r>
              <a:rPr lang="en-US" dirty="0" smtClean="0"/>
              <a:t> be (x,-y)  for P = 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By definition  P + P</a:t>
            </a:r>
            <a:r>
              <a:rPr lang="en-US" baseline="30000" dirty="0" smtClean="0"/>
              <a:t>-1</a:t>
            </a:r>
            <a:r>
              <a:rPr lang="en-US" dirty="0" smtClean="0"/>
              <a:t>  = </a:t>
            </a:r>
            <a:r>
              <a:rPr lang="en-US" dirty="0" smtClean="0">
                <a:latin typeface="Apple Chancery"/>
                <a:cs typeface="Apple Chancery"/>
              </a:rPr>
              <a:t>O</a:t>
            </a:r>
          </a:p>
          <a:p>
            <a:pPr lvl="1"/>
            <a:r>
              <a:rPr lang="en-US" dirty="0">
                <a:latin typeface="Apple Chancery"/>
                <a:cs typeface="Apple Chancery"/>
              </a:rPr>
              <a:t>O </a:t>
            </a:r>
            <a:r>
              <a:rPr lang="en-US" baseline="30000" dirty="0">
                <a:cs typeface="Apple Chancery"/>
              </a:rPr>
              <a:t>-1  </a:t>
            </a:r>
            <a:r>
              <a:rPr lang="en-US" dirty="0">
                <a:cs typeface="Apple Chancery"/>
              </a:rPr>
              <a:t>= </a:t>
            </a:r>
            <a:r>
              <a:rPr lang="en-US" dirty="0" smtClean="0">
                <a:latin typeface="Apple Chancery"/>
                <a:cs typeface="Apple Chancery"/>
              </a:rPr>
              <a:t>O</a:t>
            </a:r>
            <a:endParaRPr lang="en-US" dirty="0">
              <a:latin typeface="Apple Chancery"/>
              <a:cs typeface="Apple Chancery"/>
            </a:endParaRPr>
          </a:p>
          <a:p>
            <a:r>
              <a:rPr lang="en-US" dirty="0" smtClean="0"/>
              <a:t>P + Q  has geometric interpretation</a:t>
            </a:r>
          </a:p>
          <a:p>
            <a:pPr lvl="1"/>
            <a:r>
              <a:rPr lang="en-US" dirty="0" smtClean="0"/>
              <a:t> P + Q + R = </a:t>
            </a:r>
            <a:r>
              <a:rPr lang="en-US" dirty="0">
                <a:latin typeface="Apple Chancery"/>
                <a:cs typeface="Apple Chancery"/>
              </a:rPr>
              <a:t>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86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914400"/>
            <a:ext cx="4178300" cy="4610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1400" y="5811335"/>
            <a:ext cx="149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30000" dirty="0" smtClean="0"/>
              <a:t>2</a:t>
            </a:r>
            <a:r>
              <a:rPr lang="en-US" dirty="0" smtClean="0"/>
              <a:t> = x</a:t>
            </a:r>
            <a:r>
              <a:rPr lang="en-US" baseline="30000" dirty="0" smtClean="0"/>
              <a:t>3</a:t>
            </a:r>
            <a:r>
              <a:rPr lang="en-US" dirty="0" smtClean="0"/>
              <a:t> - 5x + 5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06086" y="4419600"/>
            <a:ext cx="36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P’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752600" y="4724400"/>
            <a:ext cx="5791200" cy="3164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29048" y="1872734"/>
            <a:ext cx="43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-R’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29950" y="4355068"/>
            <a:ext cx="36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R’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638800" y="762000"/>
            <a:ext cx="0" cy="4495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3657600" y="48768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42038" y="19050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562600" y="4724400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88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Elliptic curve group operation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 </a:t>
            </a:r>
            <a:r>
              <a:rPr lang="en-US" dirty="0"/>
              <a:t> </a:t>
            </a:r>
            <a:r>
              <a:rPr lang="en-US" dirty="0" smtClean="0">
                <a:latin typeface="Apple Chancery"/>
                <a:cs typeface="Apple Chancery"/>
              </a:rPr>
              <a:t>O </a:t>
            </a:r>
            <a:r>
              <a:rPr lang="en-US" dirty="0" smtClean="0"/>
              <a:t>be the identity for the group</a:t>
            </a:r>
          </a:p>
          <a:p>
            <a:pPr lvl="1"/>
            <a:r>
              <a:rPr lang="en-US" dirty="0" smtClean="0"/>
              <a:t>P+</a:t>
            </a:r>
            <a:r>
              <a:rPr lang="en-US" dirty="0" smtClean="0">
                <a:latin typeface="Apple Chancery"/>
                <a:cs typeface="Apple Chancery"/>
              </a:rPr>
              <a:t>O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smtClean="0">
                <a:latin typeface="Apple Chancery"/>
                <a:cs typeface="Apple Chancery"/>
              </a:rPr>
              <a:t>O </a:t>
            </a:r>
            <a:r>
              <a:rPr lang="en-US" dirty="0" smtClean="0">
                <a:latin typeface="+mj-lt"/>
                <a:cs typeface="Apple Chancery"/>
              </a:rPr>
              <a:t>+ </a:t>
            </a:r>
            <a:r>
              <a:rPr lang="en-US" dirty="0" smtClean="0"/>
              <a:t>P = P  for any point</a:t>
            </a:r>
          </a:p>
          <a:p>
            <a:r>
              <a:rPr lang="en-US" dirty="0" smtClean="0"/>
              <a:t>Let P</a:t>
            </a:r>
            <a:r>
              <a:rPr lang="en-US" baseline="30000" dirty="0" smtClean="0"/>
              <a:t>-1</a:t>
            </a:r>
            <a:r>
              <a:rPr lang="en-US" dirty="0" smtClean="0"/>
              <a:t> be (x,-y)  for P = 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By definition  P + P</a:t>
            </a:r>
            <a:r>
              <a:rPr lang="en-US" baseline="30000" dirty="0" smtClean="0"/>
              <a:t>-1</a:t>
            </a:r>
            <a:r>
              <a:rPr lang="en-US" dirty="0" smtClean="0"/>
              <a:t>  = </a:t>
            </a:r>
            <a:r>
              <a:rPr lang="en-US" dirty="0" smtClean="0">
                <a:latin typeface="Apple Chancery"/>
                <a:cs typeface="Apple Chancery"/>
              </a:rPr>
              <a:t>O</a:t>
            </a:r>
          </a:p>
          <a:p>
            <a:pPr lvl="1"/>
            <a:r>
              <a:rPr lang="en-US" dirty="0">
                <a:latin typeface="Apple Chancery"/>
                <a:cs typeface="Apple Chancery"/>
              </a:rPr>
              <a:t>O </a:t>
            </a:r>
            <a:r>
              <a:rPr lang="en-US" baseline="30000" dirty="0">
                <a:cs typeface="Apple Chancery"/>
              </a:rPr>
              <a:t>-1  </a:t>
            </a:r>
            <a:r>
              <a:rPr lang="en-US" dirty="0">
                <a:cs typeface="Apple Chancery"/>
              </a:rPr>
              <a:t>= </a:t>
            </a:r>
            <a:r>
              <a:rPr lang="en-US" dirty="0" smtClean="0">
                <a:latin typeface="Apple Chancery"/>
                <a:cs typeface="Apple Chancery"/>
              </a:rPr>
              <a:t>O</a:t>
            </a:r>
            <a:endParaRPr lang="en-US" dirty="0">
              <a:latin typeface="Apple Chancery"/>
              <a:cs typeface="Apple Chancery"/>
            </a:endParaRPr>
          </a:p>
          <a:p>
            <a:r>
              <a:rPr lang="en-US" dirty="0" smtClean="0"/>
              <a:t>P + Q  has geometric interpretation</a:t>
            </a:r>
          </a:p>
          <a:p>
            <a:pPr lvl="1"/>
            <a:r>
              <a:rPr lang="en-US" dirty="0" smtClean="0"/>
              <a:t> P + Q + R = </a:t>
            </a:r>
            <a:r>
              <a:rPr lang="en-US" dirty="0">
                <a:latin typeface="Apple Chancery"/>
                <a:cs typeface="Apple Chancery"/>
              </a:rPr>
              <a:t>O</a:t>
            </a:r>
          </a:p>
          <a:p>
            <a:pPr lvl="1"/>
            <a:r>
              <a:rPr lang="en-US" dirty="0" smtClean="0"/>
              <a:t> P’ + P’ = -R’</a:t>
            </a:r>
          </a:p>
          <a:p>
            <a:pPr lvl="1"/>
            <a:r>
              <a:rPr lang="en-US" dirty="0" smtClean="0"/>
              <a:t>Over finite fields same, but calculate algebraically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73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Elliptic curve group </a:t>
            </a:r>
            <a:r>
              <a:rPr lang="en-US" b="1" dirty="0" smtClean="0"/>
              <a:t>operation </a:t>
            </a:r>
            <a:br>
              <a:rPr lang="en-US" b="1" dirty="0" smtClean="0"/>
            </a:br>
            <a:r>
              <a:rPr lang="en-US" b="1" dirty="0" smtClean="0"/>
              <a:t>(over </a:t>
            </a:r>
            <a:r>
              <a:rPr lang="en-US" b="1" dirty="0" err="1" smtClean="0"/>
              <a:t>F</a:t>
            </a:r>
            <a:r>
              <a:rPr lang="en-US" b="1" baseline="-25000" dirty="0" err="1" smtClean="0"/>
              <a:t>p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Adding P = (x1,y1)  ,  Q = (x2,y2):</a:t>
            </a:r>
          </a:p>
          <a:p>
            <a:pPr lvl="1"/>
            <a:r>
              <a:rPr lang="en-US" dirty="0" smtClean="0"/>
              <a:t>Slope is D = (y2-y1) / (x2-x1)    mod p</a:t>
            </a:r>
          </a:p>
          <a:p>
            <a:r>
              <a:rPr lang="en-US" dirty="0" smtClean="0"/>
              <a:t>Line through P,Q is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  y = D(x-x1) + y1  mod p</a:t>
            </a:r>
          </a:p>
          <a:p>
            <a:r>
              <a:rPr lang="en-US" dirty="0" smtClean="0"/>
              <a:t>Substitute in to curve equation: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 (D(x-x1) + y1)</a:t>
            </a:r>
            <a:r>
              <a:rPr lang="en-US" baseline="30000" dirty="0" smtClean="0"/>
              <a:t>2</a:t>
            </a:r>
            <a:r>
              <a:rPr lang="en-US" dirty="0" smtClean="0"/>
              <a:t> = x</a:t>
            </a:r>
            <a:r>
              <a:rPr lang="en-US" baseline="30000" dirty="0" smtClean="0"/>
              <a:t>3</a:t>
            </a:r>
            <a:r>
              <a:rPr lang="en-US" dirty="0" smtClean="0"/>
              <a:t> + ax + b mod p</a:t>
            </a:r>
          </a:p>
          <a:p>
            <a:r>
              <a:rPr lang="en-US" dirty="0" smtClean="0"/>
              <a:t>Only three values of x satisfy equation: x1,x2 and</a:t>
            </a:r>
          </a:p>
          <a:p>
            <a:pPr lvl="1"/>
            <a:r>
              <a:rPr lang="en-US" dirty="0" smtClean="0"/>
              <a:t>x3 = D</a:t>
            </a:r>
            <a:r>
              <a:rPr lang="en-US" baseline="30000" dirty="0" smtClean="0"/>
              <a:t>2 </a:t>
            </a:r>
            <a:r>
              <a:rPr lang="en-US" dirty="0"/>
              <a:t>-</a:t>
            </a:r>
            <a:r>
              <a:rPr lang="en-US" dirty="0" smtClean="0"/>
              <a:t> x1 - x2   mod p</a:t>
            </a:r>
          </a:p>
          <a:p>
            <a:pPr lvl="1"/>
            <a:r>
              <a:rPr lang="en-US" dirty="0" smtClean="0"/>
              <a:t>So:   y3 = D(x3-x1) </a:t>
            </a:r>
            <a:r>
              <a:rPr lang="en-US" dirty="0"/>
              <a:t>+</a:t>
            </a:r>
            <a:r>
              <a:rPr lang="en-US" dirty="0" smtClean="0"/>
              <a:t> y1   mod p</a:t>
            </a:r>
          </a:p>
          <a:p>
            <a:r>
              <a:rPr lang="en-US" dirty="0" smtClean="0"/>
              <a:t>Above only works for x1 ≠ x2. Similar calculation though for P + P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79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Elliptic curve group operation </a:t>
            </a:r>
            <a:br>
              <a:rPr lang="en-US" b="1" dirty="0"/>
            </a:br>
            <a:r>
              <a:rPr lang="en-US" b="1" dirty="0"/>
              <a:t>(over </a:t>
            </a:r>
            <a:r>
              <a:rPr lang="en-US" b="1" dirty="0" err="1"/>
              <a:t>F</a:t>
            </a:r>
            <a:r>
              <a:rPr lang="en-US" b="1" baseline="-25000" dirty="0" err="1"/>
              <a:t>p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</a:t>
            </a:r>
            <a:r>
              <a:rPr lang="en-US" dirty="0"/>
              <a:t> </a:t>
            </a:r>
            <a:r>
              <a:rPr lang="en-US" dirty="0" smtClean="0"/>
              <a:t>+ Q for P = (x1,y1)  Q = (x2,y2)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P = </a:t>
            </a:r>
            <a:r>
              <a:rPr lang="en-US" dirty="0">
                <a:latin typeface="Apple Chancery"/>
                <a:cs typeface="Apple Chancery"/>
              </a:rPr>
              <a:t>O </a:t>
            </a:r>
            <a:r>
              <a:rPr lang="en-US" dirty="0" smtClean="0">
                <a:latin typeface="Apple Chancery"/>
                <a:cs typeface="Apple Chancery"/>
              </a:rPr>
              <a:t> </a:t>
            </a:r>
            <a:r>
              <a:rPr lang="en-US" dirty="0" smtClean="0"/>
              <a:t>then return Q </a:t>
            </a:r>
          </a:p>
          <a:p>
            <a:pPr marL="0" indent="0">
              <a:buNone/>
            </a:pPr>
            <a:r>
              <a:rPr lang="en-US" dirty="0" smtClean="0"/>
              <a:t>	If Q </a:t>
            </a:r>
            <a:r>
              <a:rPr lang="en-US" dirty="0"/>
              <a:t>= </a:t>
            </a:r>
            <a:r>
              <a:rPr lang="en-US" dirty="0">
                <a:latin typeface="Apple Chancery"/>
                <a:cs typeface="Apple Chancery"/>
              </a:rPr>
              <a:t>O  </a:t>
            </a:r>
            <a:r>
              <a:rPr lang="en-US" dirty="0"/>
              <a:t>then return </a:t>
            </a:r>
            <a:r>
              <a:rPr lang="en-US" dirty="0" smtClean="0"/>
              <a:t>P</a:t>
            </a:r>
          </a:p>
          <a:p>
            <a:pPr marL="0" indent="0">
              <a:buNone/>
            </a:pPr>
            <a:r>
              <a:rPr lang="en-US" dirty="0" smtClean="0"/>
              <a:t>	If x1 = x2 and y1 = -y2 then </a:t>
            </a:r>
            <a:r>
              <a:rPr lang="en-US" dirty="0"/>
              <a:t>r</a:t>
            </a:r>
            <a:r>
              <a:rPr lang="en-US" dirty="0" smtClean="0"/>
              <a:t>eturn </a:t>
            </a:r>
            <a:r>
              <a:rPr lang="en-US" dirty="0" smtClean="0">
                <a:latin typeface="Apple Chancery"/>
                <a:cs typeface="Apple Chancery"/>
              </a:rPr>
              <a:t>O</a:t>
            </a:r>
          </a:p>
          <a:p>
            <a:pPr marL="0" indent="0">
              <a:buNone/>
            </a:pPr>
            <a:r>
              <a:rPr lang="en-US" dirty="0" smtClean="0"/>
              <a:t>	If x1 = x2 then D = (3x1</a:t>
            </a:r>
            <a:r>
              <a:rPr lang="en-US" baseline="30000" dirty="0" smtClean="0"/>
              <a:t>2  </a:t>
            </a:r>
            <a:r>
              <a:rPr lang="en-US" dirty="0" smtClean="0"/>
              <a:t>+ a)/(2y1) mod p</a:t>
            </a:r>
          </a:p>
          <a:p>
            <a:pPr marL="0" lvl="1" indent="0">
              <a:buNone/>
            </a:pPr>
            <a:r>
              <a:rPr lang="en-US" sz="3200" dirty="0" smtClean="0"/>
              <a:t>     Else  D = </a:t>
            </a:r>
            <a:r>
              <a:rPr lang="en-US" sz="3200" dirty="0"/>
              <a:t>(y2-y1) / (x2-x1)    mod </a:t>
            </a:r>
            <a:r>
              <a:rPr lang="en-US" sz="3200" dirty="0" smtClean="0"/>
              <a:t>p</a:t>
            </a:r>
          </a:p>
          <a:p>
            <a:pPr marL="0" indent="0">
              <a:buNone/>
            </a:pPr>
            <a:r>
              <a:rPr lang="en-US" dirty="0" smtClean="0"/>
              <a:t>	x3 = D</a:t>
            </a:r>
            <a:r>
              <a:rPr lang="en-US" baseline="30000" dirty="0" smtClean="0"/>
              <a:t>2 </a:t>
            </a:r>
            <a:r>
              <a:rPr lang="en-US" dirty="0"/>
              <a:t>-</a:t>
            </a:r>
            <a:r>
              <a:rPr lang="en-US" dirty="0" smtClean="0"/>
              <a:t> x1 - x2 mod p</a:t>
            </a:r>
          </a:p>
          <a:p>
            <a:pPr marL="0" indent="0">
              <a:buNone/>
            </a:pPr>
            <a:r>
              <a:rPr lang="en-US" dirty="0" smtClean="0"/>
              <a:t>	y3 = D(x2-x1) + y1  mod p</a:t>
            </a:r>
          </a:p>
          <a:p>
            <a:pPr marL="0" indent="0">
              <a:buNone/>
            </a:pPr>
            <a:r>
              <a:rPr lang="en-US" dirty="0" smtClean="0"/>
              <a:t>	Return (x3,-y3)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44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Elliptic curve group operation </a:t>
            </a:r>
            <a:br>
              <a:rPr lang="en-US" b="1" dirty="0"/>
            </a:br>
            <a:r>
              <a:rPr lang="en-US" b="1" dirty="0"/>
              <a:t>(over </a:t>
            </a:r>
            <a:r>
              <a:rPr lang="en-US" b="1" dirty="0" err="1"/>
              <a:t>F</a:t>
            </a:r>
            <a:r>
              <a:rPr lang="en-US" b="1" baseline="-25000" dirty="0" err="1"/>
              <a:t>p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Amazingly, point addition is a group operation</a:t>
            </a:r>
          </a:p>
          <a:p>
            <a:pPr lvl="1"/>
            <a:r>
              <a:rPr lang="en-US" i="1" dirty="0" smtClean="0"/>
              <a:t>Closure</a:t>
            </a:r>
            <a:r>
              <a:rPr lang="en-US" dirty="0" smtClean="0"/>
              <a:t>: P + Q on curve for all P, Q</a:t>
            </a:r>
          </a:p>
          <a:p>
            <a:pPr lvl="1"/>
            <a:r>
              <a:rPr lang="en-US" i="1" dirty="0" smtClean="0"/>
              <a:t>Associativity</a:t>
            </a:r>
            <a:r>
              <a:rPr lang="en-US" dirty="0" smtClean="0"/>
              <a:t>:  P + (Q + Z) = (P + Q) + Z</a:t>
            </a:r>
          </a:p>
          <a:p>
            <a:pPr lvl="1"/>
            <a:r>
              <a:rPr lang="en-US" i="1" dirty="0" err="1" smtClean="0"/>
              <a:t>Abelian</a:t>
            </a:r>
            <a:r>
              <a:rPr lang="en-US" dirty="0" smtClean="0"/>
              <a:t>:  P + Q = Q + P</a:t>
            </a:r>
          </a:p>
          <a:p>
            <a:endParaRPr lang="en-US" dirty="0"/>
          </a:p>
          <a:p>
            <a:r>
              <a:rPr lang="en-US" dirty="0" smtClean="0"/>
              <a:t>Scalar multiplication </a:t>
            </a:r>
            <a:r>
              <a:rPr lang="en-US" dirty="0" err="1" smtClean="0"/>
              <a:t>nP</a:t>
            </a:r>
            <a:r>
              <a:rPr lang="en-US" dirty="0" smtClean="0"/>
              <a:t>  is just adding P to itself n times</a:t>
            </a:r>
          </a:p>
          <a:p>
            <a:pPr lvl="1"/>
            <a:r>
              <a:rPr lang="en-US" dirty="0" smtClean="0"/>
              <a:t>This is analogous to “exponentiation” in </a:t>
            </a:r>
            <a:r>
              <a:rPr lang="en-US" b="1" dirty="0" err="1" smtClean="0"/>
              <a:t>Z</a:t>
            </a:r>
            <a:r>
              <a:rPr lang="en-US" baseline="-25000" dirty="0" err="1" smtClean="0"/>
              <a:t>p</a:t>
            </a:r>
            <a:endParaRPr lang="en-US" baseline="-25000" dirty="0" smtClean="0"/>
          </a:p>
          <a:p>
            <a:pPr lvl="1"/>
            <a:r>
              <a:rPr lang="en-US" dirty="0" smtClean="0"/>
              <a:t>Can compute with double and add algorithm (same as square and multiply)</a:t>
            </a:r>
          </a:p>
          <a:p>
            <a:r>
              <a:rPr lang="en-US" dirty="0" smtClean="0"/>
              <a:t>Can pick generator P that defines cyclic subgroup of E</a:t>
            </a:r>
          </a:p>
          <a:p>
            <a:pPr marL="457200" lvl="1" indent="0">
              <a:buNone/>
            </a:pPr>
            <a:r>
              <a:rPr lang="en-US" dirty="0" smtClean="0"/>
              <a:t>	{ 0P, 1P, 2P, 3P,…, </a:t>
            </a:r>
            <a:r>
              <a:rPr lang="en-US" dirty="0" err="1" smtClean="0"/>
              <a:t>qP</a:t>
            </a:r>
            <a:r>
              <a:rPr lang="en-US" dirty="0" smtClean="0"/>
              <a:t> } = all points of interest on curve</a:t>
            </a:r>
          </a:p>
          <a:p>
            <a:pPr marL="457200" lvl="1" indent="0">
              <a:buNone/>
            </a:pPr>
            <a:r>
              <a:rPr lang="en-US" sz="3600" dirty="0" smtClean="0"/>
              <a:t>(choose so q is big prime)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3657600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7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Asymmetric crypto so far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RSA </a:t>
            </a:r>
            <a:endParaRPr lang="en-US" dirty="0" smtClean="0"/>
          </a:p>
          <a:p>
            <a:pPr lvl="1"/>
            <a:r>
              <a:rPr lang="en-US" dirty="0" smtClean="0"/>
              <a:t>Work </a:t>
            </a:r>
            <a:r>
              <a:rPr lang="en-US" dirty="0" smtClean="0"/>
              <a:t>in </a:t>
            </a:r>
            <a:r>
              <a:rPr lang="en-US" b="1" dirty="0" smtClean="0"/>
              <a:t>Z</a:t>
            </a:r>
            <a:r>
              <a:rPr lang="en-US" baseline="-25000" dirty="0" smtClean="0"/>
              <a:t>N </a:t>
            </a:r>
            <a:r>
              <a:rPr lang="en-US" dirty="0" smtClean="0"/>
              <a:t> for large composite N = </a:t>
            </a:r>
            <a:r>
              <a:rPr lang="en-US" dirty="0" err="1" smtClean="0"/>
              <a:t>pq</a:t>
            </a:r>
            <a:endParaRPr lang="en-US" dirty="0" smtClean="0"/>
          </a:p>
          <a:p>
            <a:pPr lvl="1"/>
            <a:r>
              <a:rPr lang="en-US" dirty="0" smtClean="0"/>
              <a:t>RSA assumption: given </a:t>
            </a:r>
            <a:r>
              <a:rPr lang="en-US" dirty="0" err="1"/>
              <a:t>X</a:t>
            </a:r>
            <a:r>
              <a:rPr lang="en-US" baseline="30000" dirty="0" err="1" smtClean="0"/>
              <a:t>e</a:t>
            </a:r>
            <a:r>
              <a:rPr lang="en-US" dirty="0" smtClean="0"/>
              <a:t> mod N can’t recover X without secret key d</a:t>
            </a:r>
          </a:p>
          <a:p>
            <a:r>
              <a:rPr lang="en-US" dirty="0" smtClean="0"/>
              <a:t>Discrete log </a:t>
            </a:r>
            <a:r>
              <a:rPr lang="en-US" dirty="0" smtClean="0"/>
              <a:t>problem (DLP)</a:t>
            </a:r>
            <a:endParaRPr lang="en-US" dirty="0" smtClean="0"/>
          </a:p>
          <a:p>
            <a:pPr lvl="1"/>
            <a:r>
              <a:rPr lang="en-US" dirty="0" smtClean="0"/>
              <a:t>Worked in prime-order subgroup of </a:t>
            </a:r>
            <a:r>
              <a:rPr lang="en-US" b="1" dirty="0" err="1" smtClean="0"/>
              <a:t>Z</a:t>
            </a:r>
            <a:r>
              <a:rPr lang="en-US" baseline="-25000" dirty="0" err="1" smtClean="0"/>
              <a:t>p</a:t>
            </a:r>
            <a:r>
              <a:rPr lang="en-US" baseline="-25000" dirty="0" smtClean="0"/>
              <a:t> </a:t>
            </a:r>
            <a:r>
              <a:rPr lang="en-US" dirty="0" smtClean="0"/>
              <a:t>for prime p. g is a generator of subgroup. q is size of subgroup</a:t>
            </a:r>
          </a:p>
          <a:p>
            <a:pPr lvl="1"/>
            <a:r>
              <a:rPr lang="en-US" dirty="0" smtClean="0"/>
              <a:t>Discrete log assumption: given </a:t>
            </a:r>
            <a:r>
              <a:rPr lang="en-US" dirty="0" err="1" smtClean="0"/>
              <a:t>g</a:t>
            </a:r>
            <a:r>
              <a:rPr lang="en-US" baseline="30000" dirty="0" err="1" smtClean="0"/>
              <a:t>x</a:t>
            </a:r>
            <a:r>
              <a:rPr lang="en-US" dirty="0" smtClean="0"/>
              <a:t> mod p can’t recover 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2168285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9400" y="4202668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588544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Building elliptic curve groups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do we find suitable curves?</a:t>
            </a:r>
          </a:p>
          <a:p>
            <a:pPr lvl="1"/>
            <a:r>
              <a:rPr lang="en-US" dirty="0" smtClean="0"/>
              <a:t>Pick large prime p</a:t>
            </a:r>
          </a:p>
          <a:p>
            <a:pPr lvl="1"/>
            <a:r>
              <a:rPr lang="en-US" dirty="0" smtClean="0"/>
              <a:t>Pick values for a and b to define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s-ES_tradnl" dirty="0" smtClean="0"/>
              <a:t>y</a:t>
            </a:r>
            <a:r>
              <a:rPr lang="es-ES_tradnl" baseline="30000" dirty="0" smtClean="0"/>
              <a:t> </a:t>
            </a:r>
            <a:r>
              <a:rPr lang="es-ES_tradnl" baseline="30000" dirty="0"/>
              <a:t>2</a:t>
            </a:r>
            <a:r>
              <a:rPr lang="es-ES_tradnl" dirty="0"/>
              <a:t> = x</a:t>
            </a:r>
            <a:r>
              <a:rPr lang="es-ES_tradnl" baseline="30000" dirty="0"/>
              <a:t>3</a:t>
            </a:r>
            <a:r>
              <a:rPr lang="es-ES_tradnl" dirty="0"/>
              <a:t> + </a:t>
            </a:r>
            <a:r>
              <a:rPr lang="es-ES_tradnl" dirty="0" err="1"/>
              <a:t>ax</a:t>
            </a:r>
            <a:r>
              <a:rPr lang="es-ES_tradnl" dirty="0"/>
              <a:t> + </a:t>
            </a:r>
            <a:r>
              <a:rPr lang="es-ES_tradnl" dirty="0" smtClean="0"/>
              <a:t>b </a:t>
            </a:r>
            <a:r>
              <a:rPr lang="es-ES_tradnl" dirty="0" err="1" smtClean="0"/>
              <a:t>mod</a:t>
            </a:r>
            <a:r>
              <a:rPr lang="es-ES_tradnl" dirty="0" smtClean="0"/>
              <a:t> p</a:t>
            </a:r>
          </a:p>
          <a:p>
            <a:pPr lvl="1"/>
            <a:r>
              <a:rPr lang="en-US" dirty="0" smtClean="0"/>
              <a:t>Determine size of group, see if it is prime</a:t>
            </a:r>
            <a:endParaRPr lang="en-US" dirty="0"/>
          </a:p>
          <a:p>
            <a:r>
              <a:rPr lang="en-US" dirty="0" smtClean="0"/>
              <a:t>There are efficient algorithms for all this</a:t>
            </a:r>
          </a:p>
          <a:p>
            <a:r>
              <a:rPr lang="en-US" dirty="0" smtClean="0"/>
              <a:t>Short, better answer: Use predefined ones</a:t>
            </a:r>
          </a:p>
          <a:p>
            <a:pPr lvl="1"/>
            <a:r>
              <a:rPr lang="en-US" dirty="0"/>
              <a:t>NIST </a:t>
            </a:r>
            <a:r>
              <a:rPr lang="en-US" dirty="0" smtClean="0"/>
              <a:t>curves</a:t>
            </a:r>
          </a:p>
          <a:p>
            <a:pPr lvl="1"/>
            <a:r>
              <a:rPr lang="en-US" dirty="0" smtClean="0"/>
              <a:t>Curve25519</a:t>
            </a:r>
          </a:p>
        </p:txBody>
      </p:sp>
    </p:spTree>
    <p:extLst>
      <p:ext uri="{BB962C8B-B14F-4D97-AF65-F5344CB8AC3E}">
        <p14:creationId xmlns:p14="http://schemas.microsoft.com/office/powerpoint/2010/main" val="4275326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Elliptic curve DH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79293" y="2602468"/>
            <a:ext cx="2475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Pick random x from </a:t>
            </a:r>
            <a:r>
              <a:rPr lang="en-US" sz="2000" b="1" dirty="0" err="1" smtClean="0"/>
              <a:t>Z</a:t>
            </a:r>
            <a:r>
              <a:rPr lang="en-US" sz="2000" baseline="-25000" dirty="0" err="1"/>
              <a:t>q</a:t>
            </a:r>
            <a:endParaRPr lang="en-US" sz="2000" baseline="-25000" dirty="0" smtClean="0"/>
          </a:p>
          <a:p>
            <a:r>
              <a:rPr lang="en-US" sz="2000" dirty="0" smtClean="0"/>
              <a:t>X = </a:t>
            </a:r>
            <a:r>
              <a:rPr lang="en-US" sz="2000" dirty="0" err="1" smtClean="0"/>
              <a:t>xP</a:t>
            </a:r>
            <a:endParaRPr lang="en-US" sz="2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352800" y="2188823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14800" y="1752600"/>
            <a:ext cx="34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352800" y="2932914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14800" y="249669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702" y="3509665"/>
            <a:ext cx="1298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 = H</a:t>
            </a:r>
            <a:r>
              <a:rPr lang="en-US" sz="2400" dirty="0" smtClean="0"/>
              <a:t>(</a:t>
            </a:r>
            <a:r>
              <a:rPr lang="en-US" sz="2400" dirty="0" err="1" smtClean="0"/>
              <a:t>xY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10" name="Picture 2" descr="C:\Documents and Settings\rist\Local Settings\Temporary Internet Files\Content.IE5\QB8JK7EN\MCj0441538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495" y="1371600"/>
            <a:ext cx="1207394" cy="1190624"/>
          </a:xfrm>
          <a:prstGeom prst="rect">
            <a:avLst/>
          </a:prstGeom>
          <a:noFill/>
        </p:spPr>
      </p:pic>
      <p:pic>
        <p:nvPicPr>
          <p:cNvPr id="11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1447800"/>
            <a:ext cx="779079" cy="1541463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715000" y="2602468"/>
            <a:ext cx="2480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Pick random y from </a:t>
            </a:r>
            <a:r>
              <a:rPr lang="en-US" sz="2000" b="1" dirty="0" err="1" smtClean="0"/>
              <a:t>Z</a:t>
            </a:r>
            <a:r>
              <a:rPr lang="en-US" sz="2000" baseline="-25000" dirty="0" err="1"/>
              <a:t>q</a:t>
            </a:r>
            <a:endParaRPr lang="en-US" sz="2000" baseline="-25000" dirty="0" smtClean="0"/>
          </a:p>
          <a:p>
            <a:r>
              <a:rPr lang="en-US" sz="2000" dirty="0"/>
              <a:t>Y</a:t>
            </a:r>
            <a:r>
              <a:rPr lang="en-US" sz="2000" dirty="0" smtClean="0"/>
              <a:t> = </a:t>
            </a:r>
            <a:r>
              <a:rPr lang="en-US" sz="2000" dirty="0" err="1" smtClean="0"/>
              <a:t>yP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441930" y="3505200"/>
            <a:ext cx="1314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 = H</a:t>
            </a:r>
            <a:r>
              <a:rPr lang="en-US" sz="2400" dirty="0" smtClean="0"/>
              <a:t>(</a:t>
            </a:r>
            <a:r>
              <a:rPr lang="en-US" sz="2400" dirty="0" err="1" smtClean="0"/>
              <a:t>yX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79293" y="5574268"/>
            <a:ext cx="2659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Pick random x from </a:t>
            </a:r>
            <a:r>
              <a:rPr lang="en-US" sz="2000" b="1" dirty="0" smtClean="0"/>
              <a:t>Z</a:t>
            </a:r>
            <a:r>
              <a:rPr lang="en-US" sz="2000" baseline="-25000" dirty="0" smtClean="0"/>
              <a:t>|G|</a:t>
            </a:r>
          </a:p>
          <a:p>
            <a:r>
              <a:rPr lang="en-US" sz="2000" dirty="0" smtClean="0"/>
              <a:t>X = </a:t>
            </a:r>
            <a:r>
              <a:rPr lang="en-US" sz="2000" dirty="0" err="1" smtClean="0"/>
              <a:t>g</a:t>
            </a:r>
            <a:r>
              <a:rPr lang="en-US" sz="2000" baseline="30000" dirty="0" err="1" smtClean="0"/>
              <a:t>x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352800" y="5160623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14800" y="4724400"/>
            <a:ext cx="34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352800" y="5904714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14800" y="546849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2702" y="6320135"/>
            <a:ext cx="1254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 = H(</a:t>
            </a:r>
            <a:r>
              <a:rPr lang="en-US" sz="2400" dirty="0" err="1" smtClean="0"/>
              <a:t>Y</a:t>
            </a:r>
            <a:r>
              <a:rPr lang="en-US" sz="2400" baseline="30000" dirty="0" err="1" smtClean="0"/>
              <a:t>x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23" name="Picture 2" descr="C:\Documents and Settings\rist\Local Settings\Temporary Internet Files\Content.IE5\QB8JK7EN\MCj0441538000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495" y="4343400"/>
            <a:ext cx="1207394" cy="1190624"/>
          </a:xfrm>
          <a:prstGeom prst="rect">
            <a:avLst/>
          </a:prstGeom>
          <a:noFill/>
        </p:spPr>
      </p:pic>
      <p:pic>
        <p:nvPicPr>
          <p:cNvPr id="24" name="Picture 3" descr="C:\Documents and Settings\rist\Local Settings\Temporary Internet Files\Content.IE5\CNYX6FYV\MCj0435242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4419600"/>
            <a:ext cx="779079" cy="1541463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5715000" y="5574268"/>
            <a:ext cx="2664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Pick random y from </a:t>
            </a:r>
            <a:r>
              <a:rPr lang="en-US" sz="2000" b="1" dirty="0" smtClean="0"/>
              <a:t>Z</a:t>
            </a:r>
            <a:r>
              <a:rPr lang="en-US" sz="2000" baseline="-25000" dirty="0" smtClean="0"/>
              <a:t>|G|</a:t>
            </a:r>
          </a:p>
          <a:p>
            <a:r>
              <a:rPr lang="en-US" sz="2000" dirty="0"/>
              <a:t>Y</a:t>
            </a:r>
            <a:r>
              <a:rPr lang="en-US" sz="2000" dirty="0" smtClean="0"/>
              <a:t> = </a:t>
            </a:r>
            <a:r>
              <a:rPr lang="en-US" sz="2000" dirty="0" err="1" smtClean="0"/>
              <a:t>g</a:t>
            </a:r>
            <a:r>
              <a:rPr lang="en-US" sz="2000" baseline="30000" dirty="0" err="1" smtClean="0"/>
              <a:t>y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6441930" y="6315670"/>
            <a:ext cx="1268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 = H(</a:t>
            </a:r>
            <a:r>
              <a:rPr lang="en-US" sz="2400" dirty="0" err="1" smtClean="0"/>
              <a:t>X</a:t>
            </a:r>
            <a:r>
              <a:rPr lang="en-US" sz="2400" baseline="30000" dirty="0" err="1" smtClean="0"/>
              <a:t>y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3776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Elliptic curve DLP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 err="1" smtClean="0"/>
              <a:t>xP</a:t>
            </a:r>
            <a:r>
              <a:rPr lang="en-US" dirty="0" smtClean="0"/>
              <a:t>  compute x</a:t>
            </a:r>
          </a:p>
          <a:p>
            <a:r>
              <a:rPr lang="en-US" dirty="0" smtClean="0"/>
              <a:t>Same as </a:t>
            </a:r>
            <a:r>
              <a:rPr lang="en-US" dirty="0" err="1" smtClean="0"/>
              <a:t>g</a:t>
            </a:r>
            <a:r>
              <a:rPr lang="en-US" baseline="30000" dirty="0" err="1" smtClean="0"/>
              <a:t>x</a:t>
            </a:r>
            <a:r>
              <a:rPr lang="en-US" baseline="30000" dirty="0" smtClean="0"/>
              <a:t> </a:t>
            </a:r>
            <a:r>
              <a:rPr lang="en-US" dirty="0" smtClean="0"/>
              <a:t>compute x, just different group!</a:t>
            </a:r>
          </a:p>
          <a:p>
            <a:endParaRPr lang="en-US" dirty="0"/>
          </a:p>
          <a:p>
            <a:r>
              <a:rPr lang="en-US" dirty="0" smtClean="0"/>
              <a:t>Best known algorithm against well-chosen ECC group version runs in time q</a:t>
            </a:r>
            <a:r>
              <a:rPr lang="en-US" baseline="30000" dirty="0" smtClean="0"/>
              <a:t>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23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Elliptic curves are specially constructed groups where DLP is conjectured to be hard</a:t>
            </a:r>
          </a:p>
          <a:p>
            <a:r>
              <a:rPr lang="en-US" dirty="0" smtClean="0"/>
              <a:t>These are faster than RSA or DLP over </a:t>
            </a:r>
            <a:r>
              <a:rPr lang="en-US" b="1" dirty="0" err="1" smtClean="0"/>
              <a:t>Z</a:t>
            </a:r>
            <a:r>
              <a:rPr lang="en-US" baseline="-25000" dirty="0" err="1" smtClean="0"/>
              <a:t>p</a:t>
            </a:r>
            <a:endParaRPr lang="en-US" baseline="-25000" dirty="0" smtClean="0"/>
          </a:p>
          <a:p>
            <a:r>
              <a:rPr lang="en-US" dirty="0" smtClean="0"/>
              <a:t>Being used increasingly in practice</a:t>
            </a:r>
          </a:p>
          <a:p>
            <a:pPr lvl="1"/>
            <a:r>
              <a:rPr lang="en-US" dirty="0" smtClean="0"/>
              <a:t>EC-DSA  (</a:t>
            </a:r>
            <a:r>
              <a:rPr lang="en-US" dirty="0" err="1" smtClean="0"/>
              <a:t>bitcoin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TLS EC-DHE (elliptic curve ephemeral DH)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20369" y="2743200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67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Comparison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720189"/>
              </p:ext>
            </p:extLst>
          </p:nvPr>
        </p:nvGraphicFramePr>
        <p:xfrm>
          <a:off x="1371600" y="1762760"/>
          <a:ext cx="6096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RSA (log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DLP in</a:t>
                      </a:r>
                      <a:r>
                        <a:rPr lang="en-US" baseline="0" dirty="0" smtClean="0"/>
                        <a:t> finite field (log 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DLP subgroup size (log q)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15360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1" y="44958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Exponentiation time performance scales with O(n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) for bit length n numbers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1" y="556980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Numerical estimates from best attack times using best known algorithms runtimes</a:t>
            </a:r>
          </a:p>
        </p:txBody>
      </p:sp>
    </p:spTree>
    <p:extLst>
      <p:ext uri="{BB962C8B-B14F-4D97-AF65-F5344CB8AC3E}">
        <p14:creationId xmlns:p14="http://schemas.microsoft.com/office/powerpoint/2010/main" val="3939346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Finite fields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Finite field is a finite set with basic operations:</a:t>
            </a:r>
          </a:p>
          <a:p>
            <a:pPr lvl="1"/>
            <a:r>
              <a:rPr lang="en-US" dirty="0" smtClean="0"/>
              <a:t>Addition, subtraction, multiplication, division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Integers modulo prime p is a field. </a:t>
            </a:r>
          </a:p>
          <a:p>
            <a:pPr lvl="1"/>
            <a:r>
              <a:rPr lang="en-US" dirty="0" smtClean="0"/>
              <a:t>Notated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p</a:t>
            </a:r>
            <a:r>
              <a:rPr lang="en-US" dirty="0" smtClean="0"/>
              <a:t>  or  GF(p) . </a:t>
            </a:r>
          </a:p>
          <a:p>
            <a:pPr lvl="1"/>
            <a:r>
              <a:rPr lang="en-US" dirty="0" smtClean="0"/>
              <a:t>The set is {0,1,…,p-1}</a:t>
            </a:r>
          </a:p>
          <a:p>
            <a:pPr lvl="2"/>
            <a:r>
              <a:rPr lang="en-US" dirty="0" smtClean="0"/>
              <a:t>Addition is    a + b mod p  </a:t>
            </a:r>
          </a:p>
          <a:p>
            <a:pPr lvl="2"/>
            <a:r>
              <a:rPr lang="en-US" dirty="0" smtClean="0"/>
              <a:t>Multiplication is   </a:t>
            </a:r>
            <a:r>
              <a:rPr lang="en-US" dirty="0" err="1" smtClean="0"/>
              <a:t>ab</a:t>
            </a:r>
            <a:r>
              <a:rPr lang="en-US" dirty="0" smtClean="0"/>
              <a:t> mod p . </a:t>
            </a:r>
          </a:p>
          <a:p>
            <a:endParaRPr lang="en-US" dirty="0" smtClean="0"/>
          </a:p>
          <a:p>
            <a:r>
              <a:rPr lang="en-US" dirty="0" smtClean="0"/>
              <a:t>We’ve been using this implicitly, just making it explicit. We use them for </a:t>
            </a:r>
            <a:r>
              <a:rPr lang="en-US" b="1" i="1" dirty="0" smtClean="0"/>
              <a:t>elliptic curves</a:t>
            </a:r>
          </a:p>
        </p:txBody>
      </p:sp>
    </p:spTree>
    <p:extLst>
      <p:ext uri="{BB962C8B-B14F-4D97-AF65-F5344CB8AC3E}">
        <p14:creationId xmlns:p14="http://schemas.microsoft.com/office/powerpoint/2010/main" val="68856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Elliptic curves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Are discrete log based </a:t>
            </a:r>
            <a:r>
              <a:rPr lang="en-US" dirty="0" smtClean="0"/>
              <a:t>systems. They use a new kind of group defined relative to a finite field. We will only need curves over </a:t>
            </a:r>
            <a:r>
              <a:rPr lang="en-US" b="1" dirty="0" err="1" smtClean="0"/>
              <a:t>F</a:t>
            </a:r>
            <a:r>
              <a:rPr lang="en-US" baseline="-25000" dirty="0" err="1" smtClean="0"/>
              <a:t>p</a:t>
            </a:r>
            <a:endParaRPr lang="en-US" baseline="-25000" dirty="0" smtClean="0"/>
          </a:p>
          <a:p>
            <a:endParaRPr lang="en-US" baseline="-25000" dirty="0"/>
          </a:p>
          <a:p>
            <a:r>
              <a:rPr lang="en-US" dirty="0" smtClean="0"/>
              <a:t>Independently suggested for cryptographic applications by Victor Miller and Neal </a:t>
            </a:r>
            <a:r>
              <a:rPr lang="en-US" dirty="0" err="1" smtClean="0"/>
              <a:t>Koblitz</a:t>
            </a:r>
            <a:r>
              <a:rPr lang="en-US" dirty="0" smtClean="0"/>
              <a:t> in 1985</a:t>
            </a:r>
          </a:p>
          <a:p>
            <a:endParaRPr lang="en-US" dirty="0" smtClean="0"/>
          </a:p>
          <a:p>
            <a:r>
              <a:rPr lang="en-US" dirty="0" smtClean="0"/>
              <a:t>They are now th</a:t>
            </a:r>
            <a:r>
              <a:rPr lang="en-US" dirty="0" smtClean="0"/>
              <a:t>e go-to state-of-art in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21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Comparison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583962"/>
              </p:ext>
            </p:extLst>
          </p:nvPr>
        </p:nvGraphicFramePr>
        <p:xfrm>
          <a:off x="838200" y="1762760"/>
          <a:ext cx="75438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/>
                <a:gridCol w="1508760"/>
                <a:gridCol w="1508760"/>
                <a:gridCol w="1508760"/>
                <a:gridCol w="15087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Security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RSA </a:t>
                      </a:r>
                      <a:r>
                        <a:rPr lang="en-US" dirty="0" smtClean="0"/>
                        <a:t>size     (</a:t>
                      </a:r>
                      <a:r>
                        <a:rPr lang="en-US" dirty="0" smtClean="0"/>
                        <a:t>log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DLP in</a:t>
                      </a:r>
                      <a:r>
                        <a:rPr lang="en-US" baseline="0" dirty="0" smtClean="0"/>
                        <a:t> finite field (log 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DLP subgroup size (log q)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ECC group size (log</a:t>
                      </a:r>
                      <a:r>
                        <a:rPr lang="en-US" baseline="0" dirty="0" smtClean="0"/>
                        <a:t> q)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15360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1" y="44958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ECC has smallest representations and fastest performance of all asymptotic primitives we will see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7603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Elliptic curves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elliptic curve is set of </a:t>
            </a:r>
            <a:r>
              <a:rPr lang="en-US" dirty="0" err="1" smtClean="0"/>
              <a:t>x,y</a:t>
            </a:r>
            <a:r>
              <a:rPr lang="en-US" dirty="0" smtClean="0"/>
              <a:t> points in </a:t>
            </a:r>
            <a:r>
              <a:rPr lang="en-US" b="1" dirty="0" err="1"/>
              <a:t>F</a:t>
            </a:r>
            <a:r>
              <a:rPr lang="en-US" baseline="-25000" dirty="0" err="1"/>
              <a:t>p</a:t>
            </a:r>
            <a:r>
              <a:rPr lang="en-US" dirty="0" smtClean="0"/>
              <a:t> defined by an equation</a:t>
            </a:r>
          </a:p>
          <a:p>
            <a:pPr marL="457200" lvl="1" indent="0">
              <a:buNone/>
            </a:pPr>
            <a:r>
              <a:rPr lang="es-ES_tradnl" dirty="0" smtClean="0"/>
              <a:t>	</a:t>
            </a:r>
            <a:r>
              <a:rPr lang="es-ES_tradnl" sz="3200" dirty="0" smtClean="0"/>
              <a:t>	E </a:t>
            </a:r>
            <a:r>
              <a:rPr lang="es-ES_tradnl" sz="3200" dirty="0"/>
              <a:t>= {(x, y) | </a:t>
            </a:r>
            <a:r>
              <a:rPr lang="es-ES_tradnl" sz="3200" dirty="0" smtClean="0"/>
              <a:t>y</a:t>
            </a:r>
            <a:r>
              <a:rPr lang="es-ES_tradnl" sz="3200" baseline="30000" dirty="0" smtClean="0"/>
              <a:t> 2</a:t>
            </a:r>
            <a:r>
              <a:rPr lang="es-ES_tradnl" sz="3200" dirty="0" smtClean="0"/>
              <a:t> </a:t>
            </a:r>
            <a:r>
              <a:rPr lang="es-ES_tradnl" sz="3200" dirty="0"/>
              <a:t>= </a:t>
            </a:r>
            <a:r>
              <a:rPr lang="es-ES_tradnl" sz="3200" dirty="0" smtClean="0"/>
              <a:t>x</a:t>
            </a:r>
            <a:r>
              <a:rPr lang="es-ES_tradnl" sz="3200" baseline="30000" dirty="0" smtClean="0"/>
              <a:t>3</a:t>
            </a:r>
            <a:r>
              <a:rPr lang="es-ES_tradnl" sz="3200" dirty="0" smtClean="0"/>
              <a:t> </a:t>
            </a:r>
            <a:r>
              <a:rPr lang="es-ES_tradnl" sz="3200" dirty="0"/>
              <a:t>+ </a:t>
            </a:r>
            <a:r>
              <a:rPr lang="es-ES_tradnl" sz="3200" dirty="0" err="1"/>
              <a:t>a</a:t>
            </a:r>
            <a:r>
              <a:rPr lang="es-ES_tradnl" sz="3200" dirty="0" err="1" smtClean="0"/>
              <a:t>x</a:t>
            </a:r>
            <a:r>
              <a:rPr lang="es-ES_tradnl" sz="3200" dirty="0" smtClean="0"/>
              <a:t> </a:t>
            </a:r>
            <a:r>
              <a:rPr lang="es-ES_tradnl" sz="3200" dirty="0"/>
              <a:t>+ </a:t>
            </a:r>
            <a:r>
              <a:rPr lang="es-ES_tradnl" sz="3200" dirty="0" smtClean="0"/>
              <a:t>b </a:t>
            </a:r>
            <a:r>
              <a:rPr lang="es-ES_tradnl" sz="3200" dirty="0" err="1" smtClean="0"/>
              <a:t>mod</a:t>
            </a:r>
            <a:r>
              <a:rPr lang="es-ES_tradnl" sz="3200" dirty="0" smtClean="0"/>
              <a:t> p}</a:t>
            </a:r>
            <a:endParaRPr lang="en-US" sz="3200" dirty="0"/>
          </a:p>
          <a:p>
            <a:pPr marL="457200" lvl="1" indent="0">
              <a:buNone/>
            </a:pPr>
            <a:r>
              <a:rPr lang="en-US" dirty="0" err="1" smtClean="0"/>
              <a:t>a,b</a:t>
            </a:r>
            <a:r>
              <a:rPr lang="en-US" dirty="0" smtClean="0"/>
              <a:t> are fixed values also from </a:t>
            </a:r>
            <a:r>
              <a:rPr lang="en-US" b="1" dirty="0" err="1"/>
              <a:t>F</a:t>
            </a:r>
            <a:r>
              <a:rPr lang="en-US" baseline="-25000" dirty="0" err="1"/>
              <a:t>p</a:t>
            </a:r>
            <a:endParaRPr lang="en-US" dirty="0" smtClean="0"/>
          </a:p>
          <a:p>
            <a:r>
              <a:rPr lang="en-US" dirty="0" smtClean="0"/>
              <a:t>Plus one special point </a:t>
            </a:r>
            <a:r>
              <a:rPr lang="en-US" dirty="0" smtClean="0">
                <a:latin typeface="Apple Chancery"/>
                <a:cs typeface="Apple Chancery"/>
              </a:rPr>
              <a:t>O </a:t>
            </a:r>
            <a:r>
              <a:rPr lang="en-US" dirty="0" smtClean="0">
                <a:cs typeface="Apple Chancery"/>
              </a:rPr>
              <a:t> called the “point at infinity”</a:t>
            </a:r>
            <a:endParaRPr lang="en-US" dirty="0" smtClean="0">
              <a:latin typeface="Apple Chancery"/>
              <a:cs typeface="Apple Chancery"/>
            </a:endParaRPr>
          </a:p>
          <a:p>
            <a:r>
              <a:rPr lang="en-US" dirty="0" smtClean="0"/>
              <a:t>Technical condition:  4a</a:t>
            </a:r>
            <a:r>
              <a:rPr lang="en-US" baseline="30000" dirty="0" smtClean="0"/>
              <a:t>3</a:t>
            </a:r>
            <a:r>
              <a:rPr lang="en-US" dirty="0" smtClean="0"/>
              <a:t> + 27b</a:t>
            </a:r>
            <a:r>
              <a:rPr lang="en-US" baseline="30000" dirty="0" smtClean="0"/>
              <a:t>2</a:t>
            </a:r>
            <a:r>
              <a:rPr lang="en-US" dirty="0" smtClean="0"/>
              <a:t> ≠ 0</a:t>
            </a:r>
          </a:p>
          <a:p>
            <a:pPr lvl="1"/>
            <a:r>
              <a:rPr lang="en-US" dirty="0" smtClean="0"/>
              <a:t>Otherwise curve is not non-singular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135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914400"/>
            <a:ext cx="4178300" cy="4610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1400" y="5811335"/>
            <a:ext cx="149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30000" dirty="0" smtClean="0"/>
              <a:t>2</a:t>
            </a:r>
            <a:r>
              <a:rPr lang="en-US" dirty="0" smtClean="0"/>
              <a:t> = x</a:t>
            </a:r>
            <a:r>
              <a:rPr lang="en-US" baseline="30000" dirty="0" smtClean="0"/>
              <a:t>3</a:t>
            </a:r>
            <a:r>
              <a:rPr lang="en-US" dirty="0" smtClean="0"/>
              <a:t> - 5x + 5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25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Elliptic curves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s-ES_tradnl" sz="3200" dirty="0" smtClean="0"/>
              <a:t>y</a:t>
            </a:r>
            <a:r>
              <a:rPr lang="es-ES_tradnl" sz="3200" baseline="30000" dirty="0" smtClean="0"/>
              <a:t> 2</a:t>
            </a:r>
            <a:r>
              <a:rPr lang="es-ES_tradnl" sz="3200" dirty="0" smtClean="0"/>
              <a:t> </a:t>
            </a:r>
            <a:r>
              <a:rPr lang="es-ES_tradnl" sz="3200" dirty="0"/>
              <a:t>= </a:t>
            </a:r>
            <a:r>
              <a:rPr lang="es-ES_tradnl" sz="3200" dirty="0" smtClean="0"/>
              <a:t>x</a:t>
            </a:r>
            <a:r>
              <a:rPr lang="es-ES_tradnl" sz="3200" baseline="30000" dirty="0" smtClean="0"/>
              <a:t>3</a:t>
            </a:r>
            <a:r>
              <a:rPr lang="es-ES_tradnl" sz="3200" dirty="0" smtClean="0"/>
              <a:t> </a:t>
            </a:r>
            <a:r>
              <a:rPr lang="es-ES_tradnl" sz="3200" dirty="0"/>
              <a:t>+ </a:t>
            </a:r>
            <a:r>
              <a:rPr lang="es-ES_tradnl" dirty="0" smtClean="0"/>
              <a:t>2</a:t>
            </a:r>
            <a:r>
              <a:rPr lang="es-ES_tradnl" sz="3200" dirty="0" smtClean="0"/>
              <a:t>x </a:t>
            </a:r>
            <a:r>
              <a:rPr lang="es-ES_tradnl" sz="3200" dirty="0"/>
              <a:t>+ </a:t>
            </a:r>
            <a:r>
              <a:rPr lang="es-ES_tradnl" dirty="0" smtClean="0"/>
              <a:t>4  </a:t>
            </a:r>
            <a:r>
              <a:rPr lang="es-ES_tradnl" dirty="0" err="1" smtClean="0"/>
              <a:t>mod</a:t>
            </a:r>
            <a:r>
              <a:rPr lang="es-ES_tradnl" dirty="0" smtClean="0"/>
              <a:t> 5  (i.e., </a:t>
            </a:r>
            <a:r>
              <a:rPr lang="es-ES_tradnl" dirty="0" err="1" smtClean="0"/>
              <a:t>over</a:t>
            </a:r>
            <a:r>
              <a:rPr lang="es-ES_tradnl" dirty="0" smtClean="0"/>
              <a:t> </a:t>
            </a:r>
            <a:r>
              <a:rPr lang="es-ES_tradnl" b="1" dirty="0" smtClean="0"/>
              <a:t>F</a:t>
            </a:r>
            <a:r>
              <a:rPr lang="es-ES_tradnl" baseline="-25000" dirty="0" smtClean="0"/>
              <a:t>5</a:t>
            </a:r>
            <a:r>
              <a:rPr lang="es-ES_tradnl" dirty="0" smtClean="0"/>
              <a:t>)</a:t>
            </a:r>
          </a:p>
          <a:p>
            <a:endParaRPr lang="en-US" sz="3200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438400"/>
            <a:ext cx="8534400" cy="363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57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6686</TotalTime>
  <Words>1134</Words>
  <Application>Microsoft Macintosh PowerPoint</Application>
  <PresentationFormat>On-screen Show (4:3)</PresentationFormat>
  <Paragraphs>211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Today in Cryptography (5830)</vt:lpstr>
      <vt:lpstr>Asymmetric crypto so far</vt:lpstr>
      <vt:lpstr>Comparison</vt:lpstr>
      <vt:lpstr>Finite fields</vt:lpstr>
      <vt:lpstr>Elliptic curves</vt:lpstr>
      <vt:lpstr>Comparison</vt:lpstr>
      <vt:lpstr>Elliptic curves</vt:lpstr>
      <vt:lpstr>PowerPoint Presentation</vt:lpstr>
      <vt:lpstr>Elliptic curves</vt:lpstr>
      <vt:lpstr>Elliptic curves as groups</vt:lpstr>
      <vt:lpstr>Elliptic curve group operation</vt:lpstr>
      <vt:lpstr>Elliptic curve group operation</vt:lpstr>
      <vt:lpstr>PowerPoint Presentation</vt:lpstr>
      <vt:lpstr>Elliptic curve group operation</vt:lpstr>
      <vt:lpstr>PowerPoint Presentation</vt:lpstr>
      <vt:lpstr>Elliptic curve group operation</vt:lpstr>
      <vt:lpstr>Elliptic curve group operation  (over Fp)</vt:lpstr>
      <vt:lpstr>Elliptic curve group operation  (over Fp)</vt:lpstr>
      <vt:lpstr>Elliptic curve group operation  (over Fp)</vt:lpstr>
      <vt:lpstr>Building elliptic curve groups</vt:lpstr>
      <vt:lpstr>Elliptic curve DH</vt:lpstr>
      <vt:lpstr>Elliptic curve DLP</vt:lpstr>
      <vt:lpstr>Summary</vt:lpstr>
    </vt:vector>
  </TitlesOfParts>
  <Company>University of Wisconsin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 in Cryptography (5830)</dc:title>
  <dc:creator>Thomas Ristenpart</dc:creator>
  <cp:lastModifiedBy>Thomas Ristenpart</cp:lastModifiedBy>
  <cp:revision>52</cp:revision>
  <dcterms:created xsi:type="dcterms:W3CDTF">2016-04-06T20:55:30Z</dcterms:created>
  <dcterms:modified xsi:type="dcterms:W3CDTF">2016-04-11T17:31:53Z</dcterms:modified>
</cp:coreProperties>
</file>