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0" r:id="rId4"/>
    <p:sldId id="272" r:id="rId5"/>
    <p:sldId id="273" r:id="rId6"/>
    <p:sldId id="259" r:id="rId7"/>
    <p:sldId id="265" r:id="rId8"/>
    <p:sldId id="264" r:id="rId9"/>
    <p:sldId id="266" r:id="rId10"/>
    <p:sldId id="267" r:id="rId11"/>
    <p:sldId id="268" r:id="rId12"/>
    <p:sldId id="274" r:id="rId13"/>
    <p:sldId id="276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7BAA5-109C-1448-B25A-57B8E5E34F4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710D-B436-0445-87C4-4798DE74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blog.cryptographyengineering.com</a:t>
            </a:r>
            <a:r>
              <a:rPr lang="en-US" dirty="0" smtClean="0"/>
              <a:t>/2013/02/why-</a:t>
            </a:r>
            <a:r>
              <a:rPr lang="en-US" dirty="0" err="1" smtClean="0"/>
              <a:t>i</a:t>
            </a:r>
            <a:r>
              <a:rPr lang="en-US" dirty="0" smtClean="0"/>
              <a:t>-hate-</a:t>
            </a:r>
            <a:r>
              <a:rPr lang="en-US" dirty="0" err="1" smtClean="0"/>
              <a:t>cbc</a:t>
            </a:r>
            <a:r>
              <a:rPr lang="en-US" dirty="0" smtClean="0"/>
              <a:t>-</a:t>
            </a:r>
            <a:r>
              <a:rPr lang="en-US" dirty="0" err="1" smtClean="0"/>
              <a:t>mac.html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7DDC6-3ABC-E24F-8402-178D5559C8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is probably too boring. Focus on a new, cool application.</a:t>
            </a:r>
            <a:r>
              <a:rPr lang="en-US" baseline="0" smtClean="0"/>
              <a:t> Something people aren’t expecting. On-line shopping is circa 2000. Let’s get something more hip. (Defer to later.)</a:t>
            </a:r>
          </a:p>
          <a:p>
            <a:endParaRPr lang="en-US" baseline="0" smtClean="0"/>
          </a:p>
          <a:p>
            <a:r>
              <a:rPr lang="en-US" smtClean="0"/>
              <a:t>Actually</a:t>
            </a:r>
            <a:r>
              <a:rPr lang="en-US" baseline="0" smtClean="0"/>
              <a:t> perhaps this is okay spin: this is a pretty pedestrian application, but in fact it’s quite difficult to render secure!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9" y="4342464"/>
            <a:ext cx="5026025" cy="411604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206" tIns="43603" rIns="87206" bIns="43603"/>
          <a:lstStyle/>
          <a:p>
            <a:pPr>
              <a:buClr>
                <a:srgbClr val="000000"/>
              </a:buClr>
              <a:buSzPct val="90000"/>
              <a:buFont typeface="Monotype Sorts" charset="0"/>
              <a:buNone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is probably too boring. Focus on a new, cool application.</a:t>
            </a:r>
            <a:r>
              <a:rPr lang="en-US" baseline="0" smtClean="0"/>
              <a:t> Something people aren’t expecting. On-line shopping is circa 2000. Let’s get something more hip. (Defer to later.)</a:t>
            </a:r>
          </a:p>
          <a:p>
            <a:endParaRPr lang="en-US" baseline="0" smtClean="0"/>
          </a:p>
          <a:p>
            <a:r>
              <a:rPr lang="en-US" smtClean="0"/>
              <a:t>Actually</a:t>
            </a:r>
            <a:r>
              <a:rPr lang="en-US" baseline="0" smtClean="0"/>
              <a:t> perhaps this is okay spin: this is a pretty pedestrian application, but in fact it’s quite difficult to render secure!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is probably too boring. Focus on a new, cool application.</a:t>
            </a:r>
            <a:r>
              <a:rPr lang="en-US" baseline="0" smtClean="0"/>
              <a:t> Something people aren’t expecting. On-line shopping is circa 2000. Let’s get something more hip. (Defer to later.)</a:t>
            </a:r>
          </a:p>
          <a:p>
            <a:endParaRPr lang="en-US" baseline="0" smtClean="0"/>
          </a:p>
          <a:p>
            <a:r>
              <a:rPr lang="en-US" smtClean="0"/>
              <a:t>Actually</a:t>
            </a:r>
            <a:r>
              <a:rPr lang="en-US" baseline="0" smtClean="0"/>
              <a:t> perhaps this is okay spin: this is a pretty pedestrian application, but in fact it’s quite difficult to render secure!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9" y="4342464"/>
            <a:ext cx="5026025" cy="411604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206" tIns="43603" rIns="87206" bIns="43603"/>
          <a:lstStyle/>
          <a:p>
            <a:pPr>
              <a:buClr>
                <a:srgbClr val="000000"/>
              </a:buClr>
              <a:buSzPct val="90000"/>
              <a:buFont typeface="Monotype Sorts" charset="0"/>
              <a:buNone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5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5A7B-3C50-4041-93D0-6FDDD4E7F37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37D9-89DA-BF4A-8D6D-20DED118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54925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Message authentication &amp; CBC-MAC</a:t>
            </a:r>
          </a:p>
          <a:p>
            <a:r>
              <a:rPr lang="en-US" sz="2800" dirty="0" smtClean="0"/>
              <a:t>Attacks against CBC-MAC</a:t>
            </a:r>
          </a:p>
          <a:p>
            <a:r>
              <a:rPr lang="en-US" sz="2800" dirty="0" smtClean="0"/>
              <a:t>Variable-length secure CBC-MAC</a:t>
            </a:r>
          </a:p>
          <a:p>
            <a:r>
              <a:rPr lang="en-US" sz="2800" dirty="0" smtClean="0"/>
              <a:t>Authenticated encryption</a:t>
            </a:r>
          </a:p>
          <a:p>
            <a:r>
              <a:rPr lang="en-US" sz="2800" dirty="0" smtClean="0"/>
              <a:t>Using the same key</a:t>
            </a:r>
          </a:p>
        </p:txBody>
      </p:sp>
    </p:spTree>
    <p:extLst>
      <p:ext uri="{BB962C8B-B14F-4D97-AF65-F5344CB8AC3E}">
        <p14:creationId xmlns:p14="http://schemas.microsoft.com/office/powerpoint/2010/main" val="127623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528642" y="1371600"/>
            <a:ext cx="4539158" cy="2290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7004" y="335340"/>
            <a:ext cx="6777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a new scheme from encryption mode and MAC</a:t>
            </a:r>
          </a:p>
          <a:p>
            <a:r>
              <a:rPr lang="en-US" sz="2400" dirty="0" smtClean="0"/>
              <a:t>Use K1 for </a:t>
            </a:r>
            <a:r>
              <a:rPr lang="en-US" sz="2400" dirty="0" err="1" smtClean="0"/>
              <a:t>Enc</a:t>
            </a:r>
            <a:r>
              <a:rPr lang="en-US" sz="2400" dirty="0" smtClean="0"/>
              <a:t> and K2 for MAC</a:t>
            </a:r>
            <a:endParaRPr lang="en-US" sz="24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5271072" y="2214265"/>
            <a:ext cx="116234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38800" y="1371600"/>
            <a:ext cx="44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933429" y="2519065"/>
            <a:ext cx="355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28642" y="2286000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6071" y="2214265"/>
            <a:ext cx="116194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338010" y="2519065"/>
            <a:ext cx="2725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67242" y="2288232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867400" y="28238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67400" y="18332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88318" y="3200400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43800" y="319593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696200" y="28238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3" idx="3"/>
            <a:endCxn id="38" idx="0"/>
          </p:cNvCxnSpPr>
          <p:nvPr/>
        </p:nvCxnSpPr>
        <p:spPr>
          <a:xfrm flipV="1">
            <a:off x="6037091" y="2214265"/>
            <a:ext cx="1719950" cy="1216968"/>
          </a:xfrm>
          <a:prstGeom prst="bentConnector4">
            <a:avLst>
              <a:gd name="adj1" fmla="val 44272"/>
              <a:gd name="adj2" fmla="val 11878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1325940"/>
            <a:ext cx="33658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Several ways to combine: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(1) encrypt-then-mac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(2) mac-then-encrypt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(3) encrypt-and-mac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54711" y="1463933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4667072"/>
            <a:ext cx="7796425" cy="120032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Thm</a:t>
            </a:r>
            <a:r>
              <a:rPr lang="en-US" sz="2400" dirty="0" smtClean="0"/>
              <a:t>. If encryption scheme provides confidentiality against </a:t>
            </a:r>
          </a:p>
          <a:p>
            <a:r>
              <a:rPr lang="en-US" sz="2400" dirty="0" smtClean="0"/>
              <a:t>passive attackers and MAC provides </a:t>
            </a:r>
            <a:r>
              <a:rPr lang="en-US" sz="2400" dirty="0" err="1" smtClean="0"/>
              <a:t>unforgeability</a:t>
            </a:r>
            <a:r>
              <a:rPr lang="en-US" sz="2400" dirty="0" smtClean="0"/>
              <a:t>, then </a:t>
            </a:r>
          </a:p>
          <a:p>
            <a:r>
              <a:rPr lang="en-US" sz="2400" dirty="0" smtClean="0"/>
              <a:t>Encrypt-then-MAC provides secure authenticated encryption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20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3" name="Line 5"/>
          <p:cNvSpPr>
            <a:spLocks noChangeShapeType="1"/>
          </p:cNvSpPr>
          <p:nvPr/>
        </p:nvSpPr>
        <p:spPr bwMode="auto">
          <a:xfrm>
            <a:off x="1330325" y="18097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4" name="Line 6"/>
          <p:cNvSpPr>
            <a:spLocks noChangeShapeType="1"/>
          </p:cNvSpPr>
          <p:nvPr/>
        </p:nvSpPr>
        <p:spPr bwMode="auto">
          <a:xfrm>
            <a:off x="5507038" y="18097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5" name="Line 7"/>
          <p:cNvSpPr>
            <a:spLocks noChangeShapeType="1"/>
          </p:cNvSpPr>
          <p:nvPr/>
        </p:nvSpPr>
        <p:spPr bwMode="auto">
          <a:xfrm>
            <a:off x="1330325" y="2025650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6" name="Text Box 8"/>
          <p:cNvSpPr txBox="1">
            <a:spLocks noChangeArrowheads="1"/>
          </p:cNvSpPr>
          <p:nvPr/>
        </p:nvSpPr>
        <p:spPr bwMode="auto">
          <a:xfrm>
            <a:off x="3059113" y="1874838"/>
            <a:ext cx="1079500" cy="3667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>
                <a:latin typeface="Arial" charset="0"/>
                <a:cs typeface="Arial" charset="0"/>
              </a:rPr>
              <a:t>MAC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35375" y="2241550"/>
            <a:ext cx="2519363" cy="431800"/>
            <a:chOff x="3515" y="1888"/>
            <a:chExt cx="1361" cy="272"/>
          </a:xfrm>
        </p:grpSpPr>
        <p:sp>
          <p:nvSpPr>
            <p:cNvPr id="9252" name="Line 10"/>
            <p:cNvSpPr>
              <a:spLocks noChangeShapeType="1"/>
            </p:cNvSpPr>
            <p:nvPr/>
          </p:nvSpPr>
          <p:spPr bwMode="auto">
            <a:xfrm>
              <a:off x="3515" y="188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1"/>
            <p:cNvSpPr>
              <a:spLocks noChangeShapeType="1"/>
            </p:cNvSpPr>
            <p:nvPr/>
          </p:nvSpPr>
          <p:spPr bwMode="auto">
            <a:xfrm>
              <a:off x="3515" y="202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2"/>
            <p:cNvSpPr>
              <a:spLocks noChangeShapeType="1"/>
            </p:cNvSpPr>
            <p:nvPr/>
          </p:nvSpPr>
          <p:spPr bwMode="auto">
            <a:xfrm>
              <a:off x="4876" y="202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2627313" y="1233488"/>
            <a:ext cx="2879725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44613" y="1219200"/>
            <a:ext cx="1295400" cy="517525"/>
            <a:chOff x="838" y="881"/>
            <a:chExt cx="816" cy="326"/>
          </a:xfrm>
        </p:grpSpPr>
        <p:sp>
          <p:nvSpPr>
            <p:cNvPr id="9250" name="Rectangle 15"/>
            <p:cNvSpPr>
              <a:spLocks noChangeArrowheads="1"/>
            </p:cNvSpPr>
            <p:nvPr/>
          </p:nvSpPr>
          <p:spPr bwMode="auto">
            <a:xfrm>
              <a:off x="838" y="890"/>
              <a:ext cx="81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51" name="Text Box 16"/>
            <p:cNvSpPr txBox="1">
              <a:spLocks noChangeArrowheads="1"/>
            </p:cNvSpPr>
            <p:nvPr/>
          </p:nvSpPr>
          <p:spPr bwMode="auto">
            <a:xfrm>
              <a:off x="862" y="881"/>
              <a:ext cx="7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b="0">
                  <a:latin typeface="Arial" charset="0"/>
                  <a:cs typeface="Arial" charset="0"/>
                </a:rPr>
                <a:t>SQN +</a:t>
              </a:r>
            </a:p>
            <a:p>
              <a:pPr algn="ctr" eaLnBrk="1" hangingPunct="1"/>
              <a:r>
                <a:rPr lang="en-GB" b="0">
                  <a:latin typeface="Arial" charset="0"/>
                  <a:cs typeface="Arial" charset="0"/>
                </a:rPr>
                <a:t>comp method</a:t>
              </a:r>
            </a:p>
          </p:txBody>
        </p:sp>
      </p:grpSp>
      <p:sp>
        <p:nvSpPr>
          <p:cNvPr id="9230" name="Text Box 17"/>
          <p:cNvSpPr txBox="1">
            <a:spLocks noChangeArrowheads="1"/>
          </p:cNvSpPr>
          <p:nvPr/>
        </p:nvSpPr>
        <p:spPr bwMode="auto">
          <a:xfrm>
            <a:off x="3602038" y="1304925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Payload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802438" y="2673350"/>
            <a:ext cx="1008062" cy="431800"/>
            <a:chOff x="4285" y="1797"/>
            <a:chExt cx="635" cy="272"/>
          </a:xfrm>
        </p:grpSpPr>
        <p:sp>
          <p:nvSpPr>
            <p:cNvPr id="9248" name="Rectangle 19"/>
            <p:cNvSpPr>
              <a:spLocks noChangeArrowheads="1"/>
            </p:cNvSpPr>
            <p:nvPr/>
          </p:nvSpPr>
          <p:spPr bwMode="auto">
            <a:xfrm>
              <a:off x="4285" y="1797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49" name="Text Box 20"/>
            <p:cNvSpPr txBox="1">
              <a:spLocks noChangeArrowheads="1"/>
            </p:cNvSpPr>
            <p:nvPr/>
          </p:nvSpPr>
          <p:spPr bwMode="auto">
            <a:xfrm>
              <a:off x="4331" y="1842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GB" b="0">
                  <a:latin typeface="Arial" charset="0"/>
                  <a:cs typeface="Arial" charset="0"/>
                </a:rPr>
                <a:t>Padding</a:t>
              </a:r>
            </a:p>
          </p:txBody>
        </p:sp>
      </p:grpSp>
      <p:sp>
        <p:nvSpPr>
          <p:cNvPr id="1584149" name="Line 21"/>
          <p:cNvSpPr>
            <a:spLocks noChangeShapeType="1"/>
          </p:cNvSpPr>
          <p:nvPr/>
        </p:nvSpPr>
        <p:spPr bwMode="auto">
          <a:xfrm>
            <a:off x="5311775" y="36099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0" name="Line 22"/>
          <p:cNvSpPr>
            <a:spLocks noChangeShapeType="1"/>
          </p:cNvSpPr>
          <p:nvPr/>
        </p:nvSpPr>
        <p:spPr bwMode="auto">
          <a:xfrm>
            <a:off x="2627313" y="3465513"/>
            <a:ext cx="5186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1" name="Line 23"/>
          <p:cNvSpPr>
            <a:spLocks noChangeShapeType="1"/>
          </p:cNvSpPr>
          <p:nvPr/>
        </p:nvSpPr>
        <p:spPr bwMode="auto">
          <a:xfrm>
            <a:off x="7813675" y="32496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2" name="Line 24"/>
          <p:cNvSpPr>
            <a:spLocks noChangeShapeType="1"/>
          </p:cNvSpPr>
          <p:nvPr/>
        </p:nvSpPr>
        <p:spPr bwMode="auto">
          <a:xfrm>
            <a:off x="2627313" y="32496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3" name="Text Box 25"/>
          <p:cNvSpPr txBox="1">
            <a:spLocks noChangeArrowheads="1"/>
          </p:cNvSpPr>
          <p:nvPr/>
        </p:nvSpPr>
        <p:spPr bwMode="auto">
          <a:xfrm>
            <a:off x="4816475" y="3282950"/>
            <a:ext cx="979488" cy="36671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 dirty="0" err="1" smtClean="0">
                <a:latin typeface="Arial" charset="0"/>
                <a:cs typeface="Arial" charset="0"/>
              </a:rPr>
              <a:t>Enc</a:t>
            </a:r>
            <a:endParaRPr lang="en-GB" sz="1800" b="0" dirty="0">
              <a:latin typeface="Arial" charset="0"/>
              <a:cs typeface="Arial" charset="0"/>
            </a:endParaRPr>
          </a:p>
        </p:txBody>
      </p:sp>
      <p:sp>
        <p:nvSpPr>
          <p:cNvPr id="1584154" name="Rectangle 26"/>
          <p:cNvSpPr>
            <a:spLocks noChangeArrowheads="1"/>
          </p:cNvSpPr>
          <p:nvPr/>
        </p:nvSpPr>
        <p:spPr bwMode="auto">
          <a:xfrm>
            <a:off x="2627313" y="3897313"/>
            <a:ext cx="51847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55" name="Text Box 27"/>
          <p:cNvSpPr txBox="1">
            <a:spLocks noChangeArrowheads="1"/>
          </p:cNvSpPr>
          <p:nvPr/>
        </p:nvSpPr>
        <p:spPr bwMode="auto">
          <a:xfrm>
            <a:off x="4794250" y="3970338"/>
            <a:ext cx="992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507038" y="2673350"/>
            <a:ext cx="1295400" cy="431800"/>
            <a:chOff x="4468" y="2160"/>
            <a:chExt cx="816" cy="272"/>
          </a:xfrm>
          <a:solidFill>
            <a:schemeClr val="accent6"/>
          </a:solidFill>
        </p:grpSpPr>
        <p:sp>
          <p:nvSpPr>
            <p:cNvPr id="9246" name="Rectangle 29"/>
            <p:cNvSpPr>
              <a:spLocks noChangeArrowheads="1"/>
            </p:cNvSpPr>
            <p:nvPr/>
          </p:nvSpPr>
          <p:spPr bwMode="auto">
            <a:xfrm>
              <a:off x="4468" y="2160"/>
              <a:ext cx="816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47" name="Text Box 30"/>
            <p:cNvSpPr txBox="1">
              <a:spLocks noChangeArrowheads="1"/>
            </p:cNvSpPr>
            <p:nvPr/>
          </p:nvSpPr>
          <p:spPr bwMode="auto">
            <a:xfrm>
              <a:off x="4604" y="2195"/>
              <a:ext cx="551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GB" b="0">
                  <a:latin typeface="Arial" charset="0"/>
                  <a:cs typeface="Arial" charset="0"/>
                </a:rPr>
                <a:t>MAC tag</a:t>
              </a:r>
            </a:p>
          </p:txBody>
        </p:sp>
      </p:grpSp>
      <p:sp>
        <p:nvSpPr>
          <p:cNvPr id="9240" name="Rectangle 31"/>
          <p:cNvSpPr>
            <a:spLocks noChangeArrowheads="1"/>
          </p:cNvSpPr>
          <p:nvPr/>
        </p:nvSpPr>
        <p:spPr bwMode="auto">
          <a:xfrm>
            <a:off x="533400" y="4251325"/>
            <a:ext cx="80010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</a:pPr>
            <a:endParaRPr lang="en-US" sz="1800" b="0">
              <a:latin typeface="Arial" charset="0"/>
            </a:endParaRPr>
          </a:p>
        </p:txBody>
      </p:sp>
      <p:sp>
        <p:nvSpPr>
          <p:cNvPr id="1584160" name="Rectangle 32"/>
          <p:cNvSpPr>
            <a:spLocks noChangeArrowheads="1"/>
          </p:cNvSpPr>
          <p:nvPr/>
        </p:nvSpPr>
        <p:spPr bwMode="auto">
          <a:xfrm>
            <a:off x="2627313" y="2673350"/>
            <a:ext cx="2879725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61" name="Text Box 33"/>
          <p:cNvSpPr txBox="1">
            <a:spLocks noChangeArrowheads="1"/>
          </p:cNvSpPr>
          <p:nvPr/>
        </p:nvSpPr>
        <p:spPr bwMode="auto">
          <a:xfrm>
            <a:off x="3602038" y="2746375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Payload</a:t>
            </a:r>
          </a:p>
        </p:txBody>
      </p:sp>
      <p:sp>
        <p:nvSpPr>
          <p:cNvPr id="1584162" name="Rectangle 34"/>
          <p:cNvSpPr>
            <a:spLocks noChangeArrowheads="1"/>
          </p:cNvSpPr>
          <p:nvPr/>
        </p:nvSpPr>
        <p:spPr bwMode="auto">
          <a:xfrm>
            <a:off x="1331913" y="3898900"/>
            <a:ext cx="12954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63" name="Text Box 35"/>
          <p:cNvSpPr txBox="1">
            <a:spLocks noChangeArrowheads="1"/>
          </p:cNvSpPr>
          <p:nvPr/>
        </p:nvSpPr>
        <p:spPr bwMode="auto">
          <a:xfrm>
            <a:off x="1611313" y="395128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b="0">
                <a:latin typeface="Arial" charset="0"/>
                <a:cs typeface="Arial" charset="0"/>
              </a:rPr>
              <a:t>Header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76200"/>
            <a:ext cx="83712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TLS record protocol: MAC-Encode-Encrypt (MEE) </a:t>
            </a:r>
            <a:endParaRPr lang="en-US" sz="3200" dirty="0"/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81038" y="5020724"/>
            <a:ext cx="1079500" cy="366712"/>
          </a:xfrm>
          <a:prstGeom prst="rect">
            <a:avLst/>
          </a:prstGeom>
          <a:solidFill>
            <a:srgbClr val="008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4953000"/>
            <a:ext cx="540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HMAC-MD5, HMAC-SHA1, HMAC-SHA256 </a:t>
            </a:r>
            <a:endParaRPr lang="en-US" sz="2400" dirty="0"/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685800" y="5787189"/>
            <a:ext cx="1079500" cy="366712"/>
          </a:xfrm>
          <a:prstGeom prst="rect">
            <a:avLst/>
          </a:prstGeom>
          <a:solidFill>
            <a:srgbClr val="008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 dirty="0" smtClean="0">
                <a:latin typeface="Arial" charset="0"/>
                <a:cs typeface="Arial" charset="0"/>
              </a:rPr>
              <a:t>Encrypt</a:t>
            </a:r>
            <a:endParaRPr lang="en-GB" sz="1800" b="0" dirty="0"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4562" y="5719465"/>
            <a:ext cx="5955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CBC-AES128, CBC-AES256, CBC-3DES, RC4-128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1066800"/>
            <a:ext cx="2315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Padding is not </a:t>
            </a:r>
            <a:r>
              <a:rPr lang="en-US" dirty="0" err="1" smtClean="0"/>
              <a:t>MAC’d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Implementations must</a:t>
            </a:r>
          </a:p>
          <a:p>
            <a:r>
              <a:rPr lang="en-US" dirty="0" smtClean="0"/>
              <a:t>handle padding checks </a:t>
            </a:r>
          </a:p>
          <a:p>
            <a:r>
              <a:rPr lang="en-US" b="1" i="1" dirty="0" smtClean="0"/>
              <a:t>very</a:t>
            </a:r>
            <a:r>
              <a:rPr lang="en-US" dirty="0" smtClean="0"/>
              <a:t> carefully.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50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818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AEAD: Authenticated Encryption with Associated Data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143000"/>
            <a:ext cx="2661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Hdr</a:t>
            </a:r>
            <a:r>
              <a:rPr lang="en-US" sz="2800" dirty="0" smtClean="0"/>
              <a:t> ,  </a:t>
            </a:r>
            <a:r>
              <a:rPr lang="en-US" sz="2800" dirty="0" err="1" smtClean="0"/>
              <a:t>AEnc</a:t>
            </a:r>
            <a:r>
              <a:rPr lang="en-US" sz="2800" dirty="0" smtClean="0"/>
              <a:t>(K, M)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34886" y="3272135"/>
            <a:ext cx="7035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AEAD-</a:t>
            </a:r>
            <a:r>
              <a:rPr lang="en-US" sz="2400" dirty="0" err="1" smtClean="0"/>
              <a:t>Enc</a:t>
            </a:r>
            <a:r>
              <a:rPr lang="en-US" sz="2400" dirty="0" smtClean="0"/>
              <a:t>(K,AD,M) outputs </a:t>
            </a:r>
            <a:r>
              <a:rPr lang="en-US" sz="2400" dirty="0" err="1" smtClean="0"/>
              <a:t>ciphertext</a:t>
            </a:r>
            <a:endParaRPr lang="en-US" sz="2400" dirty="0" smtClean="0"/>
          </a:p>
          <a:p>
            <a:r>
              <a:rPr lang="en-US" sz="2400" dirty="0" smtClean="0"/>
              <a:t>AEAD-Dec(K,AD,C) outputs message or error </a:t>
            </a:r>
            <a:r>
              <a:rPr lang="en-US" sz="2400" dirty="0" smtClean="0"/>
              <a:t>(invalid C)</a:t>
            </a:r>
            <a:endParaRPr lang="en-US" sz="24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4385" y="4495800"/>
            <a:ext cx="692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Correctness</a:t>
            </a:r>
            <a:r>
              <a:rPr lang="en-US" sz="2400" dirty="0" smtClean="0"/>
              <a:t>:  </a:t>
            </a:r>
            <a:r>
              <a:rPr lang="en-US" sz="2400" dirty="0" smtClean="0"/>
              <a:t>AEAD-Dec(</a:t>
            </a:r>
            <a:r>
              <a:rPr lang="en-US" sz="2400" dirty="0" smtClean="0"/>
              <a:t>K</a:t>
            </a:r>
            <a:r>
              <a:rPr lang="en-US" sz="2400" dirty="0" smtClean="0"/>
              <a:t>,AD,AEAD-</a:t>
            </a:r>
            <a:r>
              <a:rPr lang="en-US" sz="2400" dirty="0" err="1" smtClean="0"/>
              <a:t>Enc</a:t>
            </a:r>
            <a:r>
              <a:rPr lang="en-US" sz="2400" dirty="0" smtClean="0"/>
              <a:t>(</a:t>
            </a:r>
            <a:r>
              <a:rPr lang="en-US" sz="2400" dirty="0" smtClean="0"/>
              <a:t>K</a:t>
            </a:r>
            <a:r>
              <a:rPr lang="en-US" sz="2400" dirty="0" smtClean="0"/>
              <a:t>,AD,M)</a:t>
            </a:r>
            <a:r>
              <a:rPr lang="en-US" sz="2400" dirty="0" smtClean="0"/>
              <a:t>) = </a:t>
            </a:r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385" y="5100935"/>
            <a:ext cx="86672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Security</a:t>
            </a:r>
            <a:r>
              <a:rPr lang="en-US" sz="2400" dirty="0" smtClean="0"/>
              <a:t>:  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Confidentiality for M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Authenticity for AD and 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483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818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AEAD: Authenticated Encryption with Associated Data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143000"/>
            <a:ext cx="2661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Hdr</a:t>
            </a:r>
            <a:r>
              <a:rPr lang="en-US" sz="2800" dirty="0" smtClean="0"/>
              <a:t> ,  </a:t>
            </a:r>
            <a:r>
              <a:rPr lang="en-US" sz="2800" dirty="0" err="1" smtClean="0"/>
              <a:t>AEnc</a:t>
            </a:r>
            <a:r>
              <a:rPr lang="en-US" sz="2800" dirty="0" smtClean="0"/>
              <a:t>(K, M)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34886" y="3272135"/>
            <a:ext cx="85174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Extending Encrypt-then-MAC to be AEAD:</a:t>
            </a:r>
          </a:p>
          <a:p>
            <a:endParaRPr lang="en-US" sz="2400" dirty="0"/>
          </a:p>
          <a:p>
            <a:r>
              <a:rPr lang="en-US" sz="2400" u="sng" dirty="0" smtClean="0"/>
              <a:t>AEAD-</a:t>
            </a:r>
            <a:r>
              <a:rPr lang="en-US" sz="2400" u="sng" dirty="0" err="1" smtClean="0"/>
              <a:t>EtM</a:t>
            </a:r>
            <a:r>
              <a:rPr lang="en-US" sz="2400" u="sng" dirty="0" smtClean="0"/>
              <a:t>(K,AD,M):</a:t>
            </a:r>
          </a:p>
          <a:p>
            <a:r>
              <a:rPr lang="en-US" sz="2400" dirty="0" smtClean="0"/>
              <a:t>K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,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&lt;-  K         // Split K into two keys </a:t>
            </a:r>
            <a:r>
              <a:rPr lang="en-US" sz="2400" i="1" dirty="0" smtClean="0"/>
              <a:t>securely</a:t>
            </a:r>
          </a:p>
          <a:p>
            <a:r>
              <a:rPr lang="en-US" sz="2400" dirty="0" smtClean="0"/>
              <a:t>C &lt;- </a:t>
            </a:r>
            <a:r>
              <a:rPr lang="en-US" sz="2400" dirty="0" err="1" smtClean="0"/>
              <a:t>Enc</a:t>
            </a:r>
            <a:r>
              <a:rPr lang="en-US" sz="2400" dirty="0" smtClean="0"/>
              <a:t>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,M)</a:t>
            </a:r>
          </a:p>
          <a:p>
            <a:r>
              <a:rPr lang="en-US" sz="2400" dirty="0" smtClean="0"/>
              <a:t>T &lt;- MAC(K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AD || C )     //  Encoding of || </a:t>
            </a:r>
            <a:r>
              <a:rPr lang="en-US" sz="2400" i="1" dirty="0" smtClean="0"/>
              <a:t>must be unambiguous</a:t>
            </a:r>
          </a:p>
          <a:p>
            <a:r>
              <a:rPr lang="en-US" sz="2400" dirty="0" smtClean="0"/>
              <a:t>Return C,T</a:t>
            </a:r>
            <a:endParaRPr lang="en-US" sz="24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963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43493" y="228600"/>
            <a:ext cx="46907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Some other AEAD schemes</a:t>
            </a:r>
            <a:endParaRPr lang="en-US" sz="32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77641"/>
              </p:ext>
            </p:extLst>
          </p:nvPr>
        </p:nvGraphicFramePr>
        <p:xfrm>
          <a:off x="685800" y="1524000"/>
          <a:ext cx="7924800" cy="413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286000"/>
                <a:gridCol w="3581400"/>
              </a:tblGrid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OCB</a:t>
                      </a:r>
                    </a:p>
                    <a:p>
                      <a:r>
                        <a:rPr lang="en-US" dirty="0" smtClean="0"/>
                        <a:t>(Offset</a:t>
                      </a:r>
                      <a:r>
                        <a:rPr lang="en-US" baseline="0" dirty="0" smtClean="0"/>
                        <a:t> Codebook)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Rogaway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One-pass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GCM 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Galios</a:t>
                      </a:r>
                      <a:r>
                        <a:rPr lang="en-US" baseline="0" dirty="0" smtClean="0"/>
                        <a:t> Counter Mode)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McGrew, </a:t>
                      </a:r>
                      <a:r>
                        <a:rPr lang="en-US" baseline="0" dirty="0" err="1" smtClean="0"/>
                        <a:t>Viega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 mode plus</a:t>
                      </a:r>
                      <a:r>
                        <a:rPr lang="en-US" baseline="0" dirty="0" smtClean="0"/>
                        <a:t> specialized MAC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CWC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Kohno, </a:t>
                      </a:r>
                      <a:r>
                        <a:rPr lang="en-US" baseline="0" dirty="0" err="1" smtClean="0"/>
                        <a:t>Viega</a:t>
                      </a:r>
                      <a:r>
                        <a:rPr lang="en-US" baseline="0" dirty="0" smtClean="0"/>
                        <a:t>, Whiting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 mode plus Carter-</a:t>
                      </a:r>
                      <a:r>
                        <a:rPr lang="en-US" dirty="0" err="1" smtClean="0"/>
                        <a:t>Wegman</a:t>
                      </a:r>
                      <a:r>
                        <a:rPr lang="en-US" dirty="0" smtClean="0"/>
                        <a:t> MAC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CCM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Housley</a:t>
                      </a:r>
                      <a:r>
                        <a:rPr lang="en-US" baseline="0" dirty="0" smtClean="0"/>
                        <a:t>, Ferguson, Whiting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</a:t>
                      </a:r>
                      <a:r>
                        <a:rPr lang="en-US" baseline="0" dirty="0" smtClean="0"/>
                        <a:t> mode plus CBC-MAC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EAX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Wagner, </a:t>
                      </a:r>
                      <a:r>
                        <a:rPr lang="en-US" baseline="0" dirty="0" err="1" smtClean="0"/>
                        <a:t>Bellare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Rogaway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</a:t>
                      </a:r>
                      <a:r>
                        <a:rPr lang="en-US" baseline="0" dirty="0" smtClean="0"/>
                        <a:t> mode plus OMAC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35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518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tool: Message authentication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3718" y="1143000"/>
            <a:ext cx="114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Msg</a:t>
            </a:r>
            <a:r>
              <a:rPr lang="en-US" sz="2800" dirty="0" smtClean="0"/>
              <a:t>, T</a:t>
            </a:r>
            <a:endParaRPr lang="en-US" sz="28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4385" y="2895600"/>
            <a:ext cx="608371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Two algorithms: 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Tag(</a:t>
            </a:r>
            <a:r>
              <a:rPr lang="en-US" sz="2400" dirty="0" err="1" smtClean="0"/>
              <a:t>K,Msg</a:t>
            </a:r>
            <a:r>
              <a:rPr lang="en-US" sz="2400" dirty="0" smtClean="0"/>
              <a:t>)  outputs a tag T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Verify(</a:t>
            </a:r>
            <a:r>
              <a:rPr lang="en-US" sz="2400" dirty="0" err="1" smtClean="0"/>
              <a:t>K,Msg,T</a:t>
            </a:r>
            <a:r>
              <a:rPr lang="en-US" sz="2400" dirty="0" smtClean="0"/>
              <a:t>) outputs 0/1</a:t>
            </a:r>
            <a:r>
              <a:rPr lang="en-US" sz="2400" dirty="0"/>
              <a:t> </a:t>
            </a:r>
            <a:r>
              <a:rPr lang="en-US" sz="2400" dirty="0" smtClean="0"/>
              <a:t> (invalid / valid)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385" y="4495800"/>
            <a:ext cx="648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Correctness</a:t>
            </a:r>
            <a:r>
              <a:rPr lang="en-US" sz="2400" dirty="0" smtClean="0"/>
              <a:t>:  Verify(</a:t>
            </a:r>
            <a:r>
              <a:rPr lang="en-US" sz="2400" dirty="0" err="1" smtClean="0"/>
              <a:t>K,Msg,Tag</a:t>
            </a:r>
            <a:r>
              <a:rPr lang="en-US" sz="2400" dirty="0" smtClean="0"/>
              <a:t>(</a:t>
            </a:r>
            <a:r>
              <a:rPr lang="en-US" sz="2400" dirty="0" err="1" smtClean="0"/>
              <a:t>K,Msg</a:t>
            </a:r>
            <a:r>
              <a:rPr lang="en-US" sz="2400" dirty="0" smtClean="0"/>
              <a:t>)) = 1  always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4385" y="5100935"/>
            <a:ext cx="8667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Security</a:t>
            </a:r>
            <a:r>
              <a:rPr lang="en-US" sz="2400" dirty="0" smtClean="0"/>
              <a:t>:  No </a:t>
            </a:r>
            <a:r>
              <a:rPr lang="en-US" sz="2400" dirty="0" smtClean="0"/>
              <a:t>computationally efficient attacker </a:t>
            </a:r>
            <a:r>
              <a:rPr lang="en-US" sz="2400" dirty="0" smtClean="0"/>
              <a:t>can forge tags for a new </a:t>
            </a:r>
            <a:r>
              <a:rPr lang="en-US" sz="2400" dirty="0" smtClean="0"/>
              <a:t>message even when attacker gets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</a:t>
            </a:r>
            <a:r>
              <a:rPr lang="en-US" sz="2400" dirty="0" smtClean="0"/>
              <a:t>(Msg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) , (Msg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), … , (</a:t>
            </a:r>
            <a:r>
              <a:rPr lang="en-US" sz="2400" dirty="0" err="1" smtClean="0"/>
              <a:t>Msg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,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for messages of his choosing and reasonably large q.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93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CBC-MAC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95600" y="32067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648200" y="32067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2067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722604" y="22860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08395" y="22860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9395" y="22860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03535" y="26670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20603" y="3774588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6534944" y="39452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276600" y="3774588"/>
            <a:ext cx="794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33423" y="404049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500" y="1447800"/>
            <a:ext cx="472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 authentication code (MAC)</a:t>
            </a:r>
            <a:endParaRPr lang="en-US" sz="24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 flipV="1">
            <a:off x="3200400" y="28194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200400" y="29178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860" y="2660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0"/>
          <p:cNvSpPr>
            <a:spLocks noChangeArrowheads="1"/>
          </p:cNvSpPr>
          <p:nvPr/>
        </p:nvSpPr>
        <p:spPr bwMode="auto">
          <a:xfrm flipV="1">
            <a:off x="4911725" y="2813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4911725" y="2911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32535" y="26670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0"/>
          <p:cNvSpPr>
            <a:spLocks noChangeArrowheads="1"/>
          </p:cNvSpPr>
          <p:nvPr/>
        </p:nvSpPr>
        <p:spPr bwMode="auto">
          <a:xfrm flipV="1">
            <a:off x="6629400" y="28194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V="1">
            <a:off x="6629400" y="29178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6625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6" name="Straight Connector 5"/>
          <p:cNvCxnSpPr>
            <a:endCxn id="33" idx="0"/>
          </p:cNvCxnSpPr>
          <p:nvPr/>
        </p:nvCxnSpPr>
        <p:spPr>
          <a:xfrm>
            <a:off x="2041346" y="2917825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35" idx="2"/>
          </p:cNvCxnSpPr>
          <p:nvPr/>
        </p:nvCxnSpPr>
        <p:spPr>
          <a:xfrm flipV="1">
            <a:off x="3276600" y="2910672"/>
            <a:ext cx="1635125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8" idx="2"/>
          </p:cNvCxnSpPr>
          <p:nvPr/>
        </p:nvCxnSpPr>
        <p:spPr>
          <a:xfrm flipV="1">
            <a:off x="5020603" y="2917031"/>
            <a:ext cx="1608797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2950" y="5029200"/>
            <a:ext cx="5320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Turns out this is (provably) a good PRF</a:t>
            </a:r>
            <a:r>
              <a:rPr lang="en-US" sz="2400" b="1" i="1" dirty="0" smtClean="0"/>
              <a:t> </a:t>
            </a:r>
          </a:p>
          <a:p>
            <a:r>
              <a:rPr lang="en-US" sz="2400" b="1" i="1" dirty="0" smtClean="0"/>
              <a:t>if K used only on same-length messages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392269"/>
            <a:ext cx="185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IV to constant</a:t>
            </a:r>
          </a:p>
          <a:p>
            <a:r>
              <a:rPr lang="en-US" dirty="0" smtClean="0"/>
              <a:t>value, e.g., IV = 0</a:t>
            </a:r>
            <a:r>
              <a:rPr lang="en-US" baseline="30000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2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Variable-message-length CBC-MAC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Prepend message 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Encrypted CBC-MAC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7495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657600" y="27495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334000" y="27495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32004" y="18288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7795" y="18288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5075" y="1828800"/>
            <a:ext cx="731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|M|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2935" y="22098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0003" y="3317388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544344" y="34880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286000" y="3317388"/>
            <a:ext cx="794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42823" y="358329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24260" y="22034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30"/>
          <p:cNvSpPr>
            <a:spLocks noChangeArrowheads="1"/>
          </p:cNvSpPr>
          <p:nvPr/>
        </p:nvSpPr>
        <p:spPr bwMode="auto">
          <a:xfrm flipV="1">
            <a:off x="3921125" y="23558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V="1">
            <a:off x="3921125" y="24542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41935" y="22098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30"/>
          <p:cNvSpPr>
            <a:spLocks noChangeArrowheads="1"/>
          </p:cNvSpPr>
          <p:nvPr/>
        </p:nvSpPr>
        <p:spPr bwMode="auto">
          <a:xfrm flipV="1">
            <a:off x="5638800" y="23622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V="1">
            <a:off x="5638800" y="24606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Elbow Connector 22"/>
          <p:cNvCxnSpPr>
            <a:endCxn id="18" idx="2"/>
          </p:cNvCxnSpPr>
          <p:nvPr/>
        </p:nvCxnSpPr>
        <p:spPr>
          <a:xfrm flipV="1">
            <a:off x="2286000" y="2453472"/>
            <a:ext cx="1635125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1" idx="2"/>
          </p:cNvCxnSpPr>
          <p:nvPr/>
        </p:nvCxnSpPr>
        <p:spPr>
          <a:xfrm flipV="1">
            <a:off x="4030003" y="2459831"/>
            <a:ext cx="1608797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05000" y="54102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657600" y="54102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5334000" y="54102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732004" y="44894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7795" y="44894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88794" y="44894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312935" y="48704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30003" y="5978029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286000" y="5978029"/>
            <a:ext cx="794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24260" y="48640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0"/>
          <p:cNvSpPr>
            <a:spLocks noChangeArrowheads="1"/>
          </p:cNvSpPr>
          <p:nvPr/>
        </p:nvSpPr>
        <p:spPr bwMode="auto">
          <a:xfrm flipV="1">
            <a:off x="3921125" y="5016482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 flipV="1">
            <a:off x="3921125" y="5114907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741935" y="48704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0"/>
          <p:cNvSpPr>
            <a:spLocks noChangeArrowheads="1"/>
          </p:cNvSpPr>
          <p:nvPr/>
        </p:nvSpPr>
        <p:spPr bwMode="auto">
          <a:xfrm flipV="1">
            <a:off x="5638800" y="50228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 flipV="1">
            <a:off x="5638800" y="51212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flipV="1">
            <a:off x="2286000" y="5114113"/>
            <a:ext cx="1635125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40" idx="2"/>
          </p:cNvCxnSpPr>
          <p:nvPr/>
        </p:nvCxnSpPr>
        <p:spPr>
          <a:xfrm flipV="1">
            <a:off x="4030003" y="5120472"/>
            <a:ext cx="1608797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10400" y="54165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K’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6403" y="5984388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220744" y="61550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418335" y="5126831"/>
            <a:ext cx="0" cy="28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5706403" y="5126831"/>
            <a:ext cx="1711932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239000" y="632013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4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used hazmat interface for CBC mode in HW1 to implement </a:t>
            </a:r>
            <a:r>
              <a:rPr lang="en-US" dirty="0" err="1" smtClean="0"/>
              <a:t>Feistel</a:t>
            </a:r>
            <a:r>
              <a:rPr lang="en-US" dirty="0" smtClean="0"/>
              <a:t> round function. </a:t>
            </a:r>
          </a:p>
          <a:p>
            <a:endParaRPr lang="en-US" dirty="0"/>
          </a:p>
          <a:p>
            <a:r>
              <a:rPr lang="en-US" dirty="0" smtClean="0"/>
              <a:t>Does this realize a secure implementation of CBC-MAC?</a:t>
            </a:r>
          </a:p>
          <a:p>
            <a:endParaRPr lang="en-US" dirty="0"/>
          </a:p>
          <a:p>
            <a:r>
              <a:rPr lang="en-US" dirty="0" smtClean="0"/>
              <a:t>More pitfalls: </a:t>
            </a:r>
          </a:p>
          <a:p>
            <a:pPr marL="457200" lvl="1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blog.cryptographyengineering.com</a:t>
            </a:r>
            <a:r>
              <a:rPr lang="en-US" dirty="0" smtClean="0"/>
              <a:t>/2013/02/why-</a:t>
            </a:r>
            <a:r>
              <a:rPr lang="en-US" dirty="0" err="1" smtClean="0"/>
              <a:t>i</a:t>
            </a:r>
            <a:r>
              <a:rPr lang="en-US" dirty="0" smtClean="0"/>
              <a:t>-hate-</a:t>
            </a:r>
            <a:r>
              <a:rPr lang="en-US" dirty="0" err="1" smtClean="0"/>
              <a:t>cbc</a:t>
            </a:r>
            <a:r>
              <a:rPr lang="en-US" dirty="0" smtClean="0"/>
              <a:t>-</a:t>
            </a:r>
            <a:r>
              <a:rPr lang="en-US" dirty="0" err="1" smtClean="0"/>
              <a:t>mac.html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1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645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Composing encryption and authentication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143000"/>
            <a:ext cx="413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CTR-Mode(K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,M), Tag(K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,C)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34886" y="2797076"/>
            <a:ext cx="8343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Encrypt(K,M):</a:t>
            </a:r>
          </a:p>
          <a:p>
            <a:r>
              <a:rPr lang="en-US" sz="2400" dirty="0" smtClean="0"/>
              <a:t>Use secret keys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. These can be derived from K if needed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AES(K,0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) 	  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AES(K,1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C = CTR-Mode(K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M) </a:t>
            </a:r>
          </a:p>
          <a:p>
            <a:r>
              <a:rPr lang="en-US" sz="2400" dirty="0" smtClean="0"/>
              <a:t>T = Tag(K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,C)</a:t>
            </a:r>
          </a:p>
          <a:p>
            <a:r>
              <a:rPr lang="en-US" sz="2400" dirty="0" smtClean="0"/>
              <a:t>Output  C||T</a:t>
            </a:r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04800" y="5410200"/>
            <a:ext cx="451442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Decrypt(K,C||T)</a:t>
            </a:r>
          </a:p>
          <a:p>
            <a:r>
              <a:rPr lang="en-US" sz="2400" dirty="0" smtClean="0"/>
              <a:t>If Tag(K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,C,T) ≠ 1 then Return error</a:t>
            </a:r>
          </a:p>
          <a:p>
            <a:r>
              <a:rPr lang="en-US" sz="2400" dirty="0" smtClean="0"/>
              <a:t>Return CTR-Mode(K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,C)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2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goals for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Confidentiality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 smtClean="0"/>
              <a:t>No information about plaintexts should leak to any computationally-bound adversary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Authenticity:</a:t>
            </a:r>
            <a:r>
              <a:rPr lang="en-US" dirty="0" smtClean="0"/>
              <a:t> </a:t>
            </a:r>
          </a:p>
          <a:p>
            <a:pPr marL="400050" lvl="1" indent="0">
              <a:buNone/>
            </a:pPr>
            <a:r>
              <a:rPr lang="en-US" dirty="0" smtClean="0"/>
              <a:t>No adversary should be able to force recipient to accept a </a:t>
            </a:r>
            <a:r>
              <a:rPr lang="en-US" dirty="0" err="1" smtClean="0"/>
              <a:t>ciphertext</a:t>
            </a:r>
            <a:r>
              <a:rPr lang="en-US" dirty="0"/>
              <a:t> </a:t>
            </a:r>
            <a:r>
              <a:rPr lang="en-US" dirty="0" smtClean="0"/>
              <a:t>not sent by sender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9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separation is critical. </a:t>
            </a:r>
            <a:br>
              <a:rPr lang="en-US" dirty="0" smtClean="0"/>
            </a:br>
            <a:r>
              <a:rPr lang="en-US" sz="3600" dirty="0" smtClean="0"/>
              <a:t>Using same key with CBC-Mode + CBC-MAC: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429000" y="253590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181600" y="253590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256004" y="161515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2795" y="161515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36935" y="199615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382553" y="327439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639344" y="327439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97926" y="336964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54717" y="336964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 flipV="1">
            <a:off x="3733800" y="214855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V="1">
            <a:off x="3733800" y="224697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48260" y="198979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30"/>
          <p:cNvSpPr>
            <a:spLocks noChangeArrowheads="1"/>
          </p:cNvSpPr>
          <p:nvPr/>
        </p:nvSpPr>
        <p:spPr bwMode="auto">
          <a:xfrm flipV="1">
            <a:off x="5445125" y="214219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V="1">
            <a:off x="5445125" y="224061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33600" y="199168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26" name="Straight Connector 25"/>
          <p:cNvCxnSpPr>
            <a:endCxn id="18" idx="0"/>
          </p:cNvCxnSpPr>
          <p:nvPr/>
        </p:nvCxnSpPr>
        <p:spPr>
          <a:xfrm>
            <a:off x="2574746" y="2246975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6" idx="3"/>
            <a:endCxn id="20" idx="2"/>
          </p:cNvCxnSpPr>
          <p:nvPr/>
        </p:nvCxnSpPr>
        <p:spPr>
          <a:xfrm flipV="1">
            <a:off x="4059483" y="2239822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</p:cNvCxnSpPr>
          <p:nvPr/>
        </p:nvCxnSpPr>
        <p:spPr>
          <a:xfrm>
            <a:off x="2354173" y="2453350"/>
            <a:ext cx="0" cy="914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3600" y="3367750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81200" y="4421832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3429000" y="4421832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5105400" y="4421832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362200" y="3882073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01403" y="4989661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286000" y="4989661"/>
            <a:ext cx="794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95660" y="3875714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30"/>
          <p:cNvSpPr>
            <a:spLocks noChangeArrowheads="1"/>
          </p:cNvSpPr>
          <p:nvPr/>
        </p:nvSpPr>
        <p:spPr bwMode="auto">
          <a:xfrm flipV="1">
            <a:off x="3692525" y="4028114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 flipV="1">
            <a:off x="3692525" y="4126539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13335" y="3882073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30"/>
          <p:cNvSpPr>
            <a:spLocks noChangeArrowheads="1"/>
          </p:cNvSpPr>
          <p:nvPr/>
        </p:nvSpPr>
        <p:spPr bwMode="auto">
          <a:xfrm flipV="1">
            <a:off x="5410200" y="4034473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 flipV="1">
            <a:off x="5410200" y="4132898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Elbow Connector 45"/>
          <p:cNvCxnSpPr>
            <a:endCxn id="41" idx="2"/>
          </p:cNvCxnSpPr>
          <p:nvPr/>
        </p:nvCxnSpPr>
        <p:spPr>
          <a:xfrm flipV="1">
            <a:off x="2286794" y="4125745"/>
            <a:ext cx="1405731" cy="13606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44" idx="2"/>
          </p:cNvCxnSpPr>
          <p:nvPr/>
        </p:nvCxnSpPr>
        <p:spPr>
          <a:xfrm flipV="1">
            <a:off x="3801403" y="4132104"/>
            <a:ext cx="1608797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43246" y="3367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6" name="Elbow Connector 65"/>
          <p:cNvCxnSpPr>
            <a:stCxn id="33" idx="2"/>
            <a:endCxn id="63" idx="2"/>
          </p:cNvCxnSpPr>
          <p:nvPr/>
        </p:nvCxnSpPr>
        <p:spPr>
          <a:xfrm rot="5400000" flipH="1" flipV="1">
            <a:off x="5486552" y="3829262"/>
            <a:ext cx="1125817" cy="1126123"/>
          </a:xfrm>
          <a:prstGeom prst="bentConnector3">
            <a:avLst>
              <a:gd name="adj1" fmla="val -464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0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528642" y="4114800"/>
            <a:ext cx="4539158" cy="22904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28642" y="1371600"/>
            <a:ext cx="4539158" cy="2290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7004" y="335340"/>
            <a:ext cx="6777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a new scheme from </a:t>
            </a:r>
            <a:r>
              <a:rPr lang="en-US" sz="2400" dirty="0" smtClean="0"/>
              <a:t>encryption mode and MAC</a:t>
            </a:r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400" dirty="0" smtClean="0"/>
              <a:t>K1 for </a:t>
            </a:r>
            <a:r>
              <a:rPr lang="en-US" sz="2400" dirty="0" err="1" smtClean="0"/>
              <a:t>Enc</a:t>
            </a:r>
            <a:r>
              <a:rPr lang="en-US" sz="2400" dirty="0" smtClean="0"/>
              <a:t> and K2 for MAC</a:t>
            </a:r>
            <a:endParaRPr lang="en-US" sz="24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5271072" y="2214265"/>
            <a:ext cx="116234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38800" y="1371600"/>
            <a:ext cx="44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933429" y="2519065"/>
            <a:ext cx="355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28642" y="2286000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6071" y="2214265"/>
            <a:ext cx="116194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338010" y="2519065"/>
            <a:ext cx="2725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67242" y="2288232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867400" y="28238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67400" y="18332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88318" y="3200400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43800" y="319593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696200" y="28238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3" idx="3"/>
            <a:endCxn id="38" idx="0"/>
          </p:cNvCxnSpPr>
          <p:nvPr/>
        </p:nvCxnSpPr>
        <p:spPr>
          <a:xfrm flipV="1">
            <a:off x="6037091" y="2214265"/>
            <a:ext cx="1719950" cy="1216968"/>
          </a:xfrm>
          <a:prstGeom prst="bentConnector4">
            <a:avLst>
              <a:gd name="adj1" fmla="val 44272"/>
              <a:gd name="adj2" fmla="val 11878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57801" y="5105400"/>
            <a:ext cx="116234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638791" y="4110335"/>
            <a:ext cx="44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62800" y="5105400"/>
            <a:ext cx="1161940" cy="3832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854129" y="5562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854129" y="4831378"/>
            <a:ext cx="13271" cy="27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75047" y="5939135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1" name="Elbow Connector 60"/>
          <p:cNvCxnSpPr>
            <a:stCxn id="50" idx="3"/>
            <a:endCxn id="53" idx="0"/>
          </p:cNvCxnSpPr>
          <p:nvPr/>
        </p:nvCxnSpPr>
        <p:spPr>
          <a:xfrm>
            <a:off x="7086600" y="4341168"/>
            <a:ext cx="657170" cy="764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1325940"/>
            <a:ext cx="33658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Several ways to combine: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(1) encrypt-then-mac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(2) mac-then-encrypt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(3) encrypt-and-mac</a:t>
            </a:r>
            <a:endParaRPr lang="en-US" sz="2400" dirty="0">
              <a:solidFill>
                <a:schemeClr val="accent6"/>
              </a:solidFill>
            </a:endParaRPr>
          </a:p>
        </p:txBody>
      </p:sp>
      <p:cxnSp>
        <p:nvCxnSpPr>
          <p:cNvPr id="68" name="Elbow Connector 67"/>
          <p:cNvCxnSpPr>
            <a:stCxn id="53" idx="2"/>
            <a:endCxn id="64" idx="3"/>
          </p:cNvCxnSpPr>
          <p:nvPr/>
        </p:nvCxnSpPr>
        <p:spPr>
          <a:xfrm rot="5400000" flipH="1">
            <a:off x="6593324" y="4338187"/>
            <a:ext cx="857309" cy="1443583"/>
          </a:xfrm>
          <a:prstGeom prst="bentConnector4">
            <a:avLst>
              <a:gd name="adj1" fmla="val -26665"/>
              <a:gd name="adj2" fmla="val 7012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10200" y="443126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 || T</a:t>
            </a:r>
            <a:endParaRPr lang="en-US" sz="2000" dirty="0"/>
          </a:p>
        </p:txBody>
      </p:sp>
      <p:cxnSp>
        <p:nvCxnSpPr>
          <p:cNvPr id="74" name="Elbow Connector 73"/>
          <p:cNvCxnSpPr>
            <a:stCxn id="50" idx="1"/>
            <a:endCxn id="64" idx="1"/>
          </p:cNvCxnSpPr>
          <p:nvPr/>
        </p:nvCxnSpPr>
        <p:spPr>
          <a:xfrm rot="10800000" flipV="1">
            <a:off x="5410201" y="4341167"/>
            <a:ext cx="1228591" cy="290155"/>
          </a:xfrm>
          <a:prstGeom prst="bentConnector3">
            <a:avLst>
              <a:gd name="adj1" fmla="val 1186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338010" y="5260033"/>
            <a:ext cx="2725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567242" y="5029200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900587" y="5334000"/>
            <a:ext cx="355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495800" y="5100935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8600" y="4119265"/>
            <a:ext cx="4038600" cy="22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71260" y="5109865"/>
            <a:ext cx="116234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142991" y="4114800"/>
            <a:ext cx="44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62200" y="5109865"/>
            <a:ext cx="1161940" cy="3832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567588" y="55670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388506" y="5943600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95" name="Elbow Connector 94"/>
          <p:cNvCxnSpPr>
            <a:stCxn id="90" idx="3"/>
            <a:endCxn id="91" idx="0"/>
          </p:cNvCxnSpPr>
          <p:nvPr/>
        </p:nvCxnSpPr>
        <p:spPr>
          <a:xfrm>
            <a:off x="2590800" y="4345633"/>
            <a:ext cx="352370" cy="764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0" idx="1"/>
            <a:endCxn id="89" idx="0"/>
          </p:cNvCxnSpPr>
          <p:nvPr/>
        </p:nvCxnSpPr>
        <p:spPr>
          <a:xfrm rot="10800000" flipV="1">
            <a:off x="1552431" y="4345633"/>
            <a:ext cx="590561" cy="764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3537410" y="5264498"/>
            <a:ext cx="2725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766642" y="5033665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14046" y="5338465"/>
            <a:ext cx="355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28600" y="5105400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954509" y="5562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780536" y="593913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54711" y="1463933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511353" y="412646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28600" y="411480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971260" y="4110335"/>
            <a:ext cx="2838740" cy="25190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971260" y="3987463"/>
            <a:ext cx="2566150" cy="27943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186046" y="3810000"/>
            <a:ext cx="3195954" cy="2895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543260" y="3738265"/>
            <a:ext cx="2457740" cy="31197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1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1052</Words>
  <Application>Microsoft Macintosh PowerPoint</Application>
  <PresentationFormat>On-screen Show (4:3)</PresentationFormat>
  <Paragraphs>225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Today in Cryptography (5830)</vt:lpstr>
      <vt:lpstr>PowerPoint Presentation</vt:lpstr>
      <vt:lpstr>CBC-MAC</vt:lpstr>
      <vt:lpstr>Variable-message-length CBC-MAC</vt:lpstr>
      <vt:lpstr>Discussion exercise</vt:lpstr>
      <vt:lpstr>PowerPoint Presentation</vt:lpstr>
      <vt:lpstr>Security goals for encryption</vt:lpstr>
      <vt:lpstr>Key separation is critical.  Using same key with CBC-Mode + CBC-MAC: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20</cp:revision>
  <dcterms:created xsi:type="dcterms:W3CDTF">2016-02-25T17:29:11Z</dcterms:created>
  <dcterms:modified xsi:type="dcterms:W3CDTF">2016-02-25T19:25:12Z</dcterms:modified>
</cp:coreProperties>
</file>