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59" r:id="rId4"/>
    <p:sldId id="282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0" r:id="rId18"/>
    <p:sldId id="28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111" d="100"/>
          <a:sy n="111" d="100"/>
        </p:scale>
        <p:origin x="-15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32906-04AC-A14F-854F-91D81D77F9D6}" type="datetimeFigureOut">
              <a:rPr lang="en-US" smtClean="0"/>
              <a:t>3/22/16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97E6E-EC41-8C41-B56F-B9A5E1F97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5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develop pioneering leaders for the digital 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4663D-466D-B44B-A2B5-E801573F2D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83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3FBBD-08B1-9D46-81B8-E7D80272D265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5F2E-5543-6941-89F3-612C664BB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67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3FBBD-08B1-9D46-81B8-E7D80272D265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5F2E-5543-6941-89F3-612C664BB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02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3FBBD-08B1-9D46-81B8-E7D80272D265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5F2E-5543-6941-89F3-612C664BB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53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3FBBD-08B1-9D46-81B8-E7D80272D265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5F2E-5543-6941-89F3-612C664BB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51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3FBBD-08B1-9D46-81B8-E7D80272D265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5F2E-5543-6941-89F3-612C664BB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77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3FBBD-08B1-9D46-81B8-E7D80272D265}" type="datetimeFigureOut">
              <a:rPr lang="en-US" smtClean="0"/>
              <a:t>3/22/16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5F2E-5543-6941-89F3-612C664BB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18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3FBBD-08B1-9D46-81B8-E7D80272D265}" type="datetimeFigureOut">
              <a:rPr lang="en-US" smtClean="0"/>
              <a:t>3/22/16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5F2E-5543-6941-89F3-612C664BB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29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3FBBD-08B1-9D46-81B8-E7D80272D265}" type="datetimeFigureOut">
              <a:rPr lang="en-US" smtClean="0"/>
              <a:t>3/22/16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5F2E-5543-6941-89F3-612C664BB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2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3FBBD-08B1-9D46-81B8-E7D80272D265}" type="datetimeFigureOut">
              <a:rPr lang="en-US" smtClean="0"/>
              <a:t>3/22/16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5F2E-5543-6941-89F3-612C664BB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3FBBD-08B1-9D46-81B8-E7D80272D265}" type="datetimeFigureOut">
              <a:rPr lang="en-US" smtClean="0"/>
              <a:t>3/22/16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5F2E-5543-6941-89F3-612C664BB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10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3FBBD-08B1-9D46-81B8-E7D80272D265}" type="datetimeFigureOut">
              <a:rPr lang="en-US" smtClean="0"/>
              <a:t>3/22/16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5F2E-5543-6941-89F3-612C664BB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5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3FBBD-08B1-9D46-81B8-E7D80272D265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35F2E-5543-6941-89F3-612C664BB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1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/>
          <a:lstStyle/>
          <a:p>
            <a:r>
              <a:rPr lang="en-US" b="1" dirty="0" smtClean="0"/>
              <a:t>Today in Cryptography (5830)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45694" y="2438400"/>
            <a:ext cx="744256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RSA Recap</a:t>
            </a:r>
          </a:p>
          <a:p>
            <a:r>
              <a:rPr lang="en-US" sz="2800" dirty="0" smtClean="0"/>
              <a:t>Active attacks against RSA PKCS#1 RSA encryption</a:t>
            </a:r>
          </a:p>
          <a:p>
            <a:r>
              <a:rPr lang="en-US" sz="2800" dirty="0" err="1" smtClean="0"/>
              <a:t>Diffie</a:t>
            </a:r>
            <a:r>
              <a:rPr lang="en-US" sz="2800" dirty="0" smtClean="0"/>
              <a:t>-Hellman key exchange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45694" y="4759527"/>
            <a:ext cx="75480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/>
              <a:t>References:</a:t>
            </a:r>
          </a:p>
          <a:p>
            <a:r>
              <a:rPr lang="en-US" sz="2000" dirty="0" smtClean="0"/>
              <a:t>RSA discussed in many textbooks. See Katz &amp; </a:t>
            </a:r>
            <a:r>
              <a:rPr lang="en-US" sz="2000" dirty="0" err="1" smtClean="0"/>
              <a:t>Lindell</a:t>
            </a:r>
            <a:r>
              <a:rPr lang="en-US" sz="2000" dirty="0" smtClean="0"/>
              <a:t>  Sec. 8.1, 8.2</a:t>
            </a:r>
          </a:p>
          <a:p>
            <a:r>
              <a:rPr lang="en-US" sz="2000" dirty="0" smtClean="0"/>
              <a:t>PKCS#1 encryption defined in PKCS#1 v1.5 standard</a:t>
            </a:r>
          </a:p>
          <a:p>
            <a:r>
              <a:rPr lang="en-US" sz="2000" dirty="0" err="1" smtClean="0"/>
              <a:t>Diffie</a:t>
            </a:r>
            <a:r>
              <a:rPr lang="en-US" sz="2000" dirty="0" smtClean="0"/>
              <a:t>-Hellman discussed in many textbooks. See Katz &amp; </a:t>
            </a:r>
            <a:r>
              <a:rPr lang="en-US" sz="2000" dirty="0" err="1" smtClean="0"/>
              <a:t>Lindell</a:t>
            </a:r>
            <a:r>
              <a:rPr lang="en-US" sz="2000" dirty="0" smtClean="0"/>
              <a:t> Sec. 8.3 </a:t>
            </a:r>
          </a:p>
        </p:txBody>
      </p:sp>
    </p:spTree>
    <p:extLst>
      <p:ext uri="{BB962C8B-B14F-4D97-AF65-F5344CB8AC3E}">
        <p14:creationId xmlns:p14="http://schemas.microsoft.com/office/powerpoint/2010/main" val="2486412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Factoring composites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p,q</a:t>
            </a:r>
            <a:r>
              <a:rPr lang="en-US" dirty="0" smtClean="0"/>
              <a:t> for  N = 901?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9462" y="2971800"/>
            <a:ext cx="3671538" cy="230832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Factor(N):</a:t>
            </a:r>
          </a:p>
          <a:p>
            <a:r>
              <a:rPr lang="en-US" sz="2400" dirty="0" smtClean="0"/>
              <a:t>for </a:t>
            </a:r>
            <a:r>
              <a:rPr lang="en-US" sz="2400" dirty="0" err="1" smtClean="0"/>
              <a:t>i</a:t>
            </a:r>
            <a:r>
              <a:rPr lang="en-US" sz="2400" dirty="0" smtClean="0"/>
              <a:t> = 2 , … ,  </a:t>
            </a:r>
            <a:r>
              <a:rPr lang="en-US" sz="2400" dirty="0" err="1" smtClean="0"/>
              <a:t>sqrt</a:t>
            </a:r>
            <a:r>
              <a:rPr lang="en-US" sz="2400" dirty="0" smtClean="0"/>
              <a:t>(N) do</a:t>
            </a:r>
          </a:p>
          <a:p>
            <a:r>
              <a:rPr lang="en-US" sz="2400" dirty="0" smtClean="0"/>
              <a:t>	if N mod </a:t>
            </a:r>
            <a:r>
              <a:rPr lang="en-US" sz="2400" dirty="0" err="1" smtClean="0"/>
              <a:t>i</a:t>
            </a:r>
            <a:r>
              <a:rPr lang="en-US" sz="2400" dirty="0" smtClean="0"/>
              <a:t> = 0 then </a:t>
            </a:r>
          </a:p>
          <a:p>
            <a:r>
              <a:rPr lang="en-US" sz="2400" dirty="0" smtClean="0"/>
              <a:t>		p = </a:t>
            </a:r>
            <a:r>
              <a:rPr lang="en-US" sz="2400" dirty="0" err="1" smtClean="0"/>
              <a:t>i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	q = N / p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Return (</a:t>
            </a:r>
            <a:r>
              <a:rPr lang="en-US" sz="2400" dirty="0" err="1" smtClean="0"/>
              <a:t>p,q</a:t>
            </a:r>
            <a:r>
              <a:rPr lang="en-US" sz="2400" dirty="0" smtClean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66672" y="3121098"/>
            <a:ext cx="395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Woops… we can always factor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648200" y="3805535"/>
            <a:ext cx="34106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But not always efficiently:</a:t>
            </a:r>
          </a:p>
          <a:p>
            <a:r>
              <a:rPr lang="en-US" sz="2400" dirty="0" smtClean="0"/>
              <a:t>Run time is </a:t>
            </a:r>
            <a:r>
              <a:rPr lang="en-US" sz="2400" dirty="0" err="1" smtClean="0"/>
              <a:t>sqrt</a:t>
            </a:r>
            <a:r>
              <a:rPr lang="en-US" sz="2400" dirty="0" smtClean="0"/>
              <a:t>(N)</a:t>
            </a:r>
          </a:p>
          <a:p>
            <a:endParaRPr lang="en-US" sz="2400" dirty="0"/>
          </a:p>
          <a:p>
            <a:r>
              <a:rPr lang="en-US" sz="2400" dirty="0">
                <a:latin typeface="Apple Chancery"/>
                <a:cs typeface="Apple Chancery"/>
              </a:rPr>
              <a:t>O</a:t>
            </a:r>
            <a:r>
              <a:rPr lang="en-US" sz="2400" dirty="0" smtClean="0"/>
              <a:t>(</a:t>
            </a:r>
            <a:r>
              <a:rPr lang="en-US" sz="2400" dirty="0" err="1" smtClean="0"/>
              <a:t>sqrt</a:t>
            </a:r>
            <a:r>
              <a:rPr lang="en-US" sz="2400" dirty="0" smtClean="0"/>
              <a:t>(N)) = </a:t>
            </a:r>
            <a:r>
              <a:rPr lang="en-US" sz="2400" dirty="0" smtClean="0">
                <a:latin typeface="Apple Chancery"/>
                <a:cs typeface="Apple Chancery"/>
              </a:rPr>
              <a:t>O</a:t>
            </a:r>
            <a:r>
              <a:rPr lang="en-US" sz="2400" dirty="0" smtClean="0"/>
              <a:t>(e</a:t>
            </a:r>
            <a:r>
              <a:rPr lang="en-US" sz="2400" baseline="30000" dirty="0" smtClean="0"/>
              <a:t>0.5 </a:t>
            </a:r>
            <a:r>
              <a:rPr lang="en-US" sz="2400" baseline="30000" dirty="0" err="1" smtClean="0"/>
              <a:t>ln</a:t>
            </a:r>
            <a:r>
              <a:rPr lang="en-US" sz="2400" baseline="30000" dirty="0" smtClean="0"/>
              <a:t>(N)</a:t>
            </a:r>
            <a:r>
              <a:rPr lang="en-US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45816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Factoring composites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37651"/>
              </p:ext>
            </p:extLst>
          </p:nvPr>
        </p:nvGraphicFramePr>
        <p:xfrm>
          <a:off x="990600" y="1798993"/>
          <a:ext cx="7391400" cy="30016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5700"/>
                <a:gridCol w="3695700"/>
              </a:tblGrid>
              <a:tr h="575071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Algorithm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Time</a:t>
                      </a:r>
                      <a:r>
                        <a:rPr lang="en-US" sz="2400" b="1" baseline="0" dirty="0" smtClean="0"/>
                        <a:t> to factor N</a:t>
                      </a:r>
                      <a:endParaRPr lang="en-US" sz="2400" b="1" dirty="0"/>
                    </a:p>
                  </a:txBody>
                  <a:tcPr/>
                </a:tc>
              </a:tr>
              <a:tr h="57507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Naïve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pple Chancery"/>
                          <a:cs typeface="Apple Chancery"/>
                        </a:rPr>
                        <a:t>O</a:t>
                      </a:r>
                      <a:r>
                        <a:rPr lang="en-US" sz="2400" dirty="0" smtClean="0"/>
                        <a:t>(e</a:t>
                      </a:r>
                      <a:r>
                        <a:rPr lang="en-US" sz="2400" baseline="30000" dirty="0" smtClean="0"/>
                        <a:t>0.5 </a:t>
                      </a:r>
                      <a:r>
                        <a:rPr lang="en-US" sz="2400" baseline="30000" dirty="0" err="1" smtClean="0"/>
                        <a:t>ln</a:t>
                      </a:r>
                      <a:r>
                        <a:rPr lang="en-US" sz="2400" baseline="30000" dirty="0" smtClean="0"/>
                        <a:t>(N)</a:t>
                      </a:r>
                      <a:r>
                        <a:rPr lang="en-US" sz="2400" dirty="0" smtClean="0"/>
                        <a:t>)</a:t>
                      </a:r>
                      <a:endParaRPr lang="en-US" sz="2400" dirty="0"/>
                    </a:p>
                  </a:txBody>
                  <a:tcPr/>
                </a:tc>
              </a:tr>
              <a:tr h="99258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Quadratic</a:t>
                      </a:r>
                      <a:r>
                        <a:rPr lang="en-US" sz="2400" baseline="0" dirty="0" smtClean="0"/>
                        <a:t> sieve (QS)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pple Chancery"/>
                          <a:cs typeface="Apple Chancery"/>
                        </a:rPr>
                        <a:t>O</a:t>
                      </a:r>
                      <a:r>
                        <a:rPr lang="en-US" sz="2400" dirty="0" smtClean="0"/>
                        <a:t>(</a:t>
                      </a:r>
                      <a:r>
                        <a:rPr lang="en-US" sz="2400" baseline="0" dirty="0" err="1" smtClean="0"/>
                        <a:t>e</a:t>
                      </a:r>
                      <a:r>
                        <a:rPr lang="en-US" sz="2400" baseline="30000" dirty="0" err="1" smtClean="0"/>
                        <a:t>c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 = d (</a:t>
                      </a:r>
                      <a:r>
                        <a:rPr lang="en-US" sz="2400" dirty="0" err="1" smtClean="0"/>
                        <a:t>ln</a:t>
                      </a:r>
                      <a:r>
                        <a:rPr lang="en-US" sz="2400" baseline="0" dirty="0" smtClean="0"/>
                        <a:t> N)</a:t>
                      </a:r>
                      <a:r>
                        <a:rPr lang="en-US" sz="2400" baseline="30000" dirty="0" smtClean="0"/>
                        <a:t>1/2</a:t>
                      </a:r>
                      <a:r>
                        <a:rPr lang="en-US" sz="2400" baseline="0" dirty="0" smtClean="0"/>
                        <a:t> (</a:t>
                      </a:r>
                      <a:r>
                        <a:rPr lang="en-US" sz="2400" baseline="0" dirty="0" err="1" smtClean="0"/>
                        <a:t>ln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ln</a:t>
                      </a:r>
                      <a:r>
                        <a:rPr lang="en-US" sz="2400" baseline="0" dirty="0" smtClean="0"/>
                        <a:t> N)</a:t>
                      </a:r>
                      <a:r>
                        <a:rPr lang="en-US" sz="2400" baseline="30000" dirty="0" smtClean="0"/>
                        <a:t>1/2</a:t>
                      </a:r>
                      <a:endParaRPr lang="en-US" sz="2400" dirty="0" smtClean="0"/>
                    </a:p>
                  </a:txBody>
                  <a:tcPr/>
                </a:tc>
              </a:tr>
              <a:tr h="57507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Number Field Sieve</a:t>
                      </a:r>
                      <a:r>
                        <a:rPr lang="en-US" sz="2400" baseline="0" dirty="0" smtClean="0"/>
                        <a:t> (NFS)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pple Chancery"/>
                          <a:cs typeface="Apple Chancery"/>
                        </a:rPr>
                        <a:t>O</a:t>
                      </a:r>
                      <a:r>
                        <a:rPr lang="en-US" sz="2400" dirty="0" smtClean="0"/>
                        <a:t>(</a:t>
                      </a:r>
                      <a:r>
                        <a:rPr lang="en-US" sz="2400" baseline="0" dirty="0" err="1" smtClean="0"/>
                        <a:t>e</a:t>
                      </a:r>
                      <a:r>
                        <a:rPr lang="en-US" sz="2400" baseline="30000" dirty="0" err="1" smtClean="0"/>
                        <a:t>c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 = 1.92 (</a:t>
                      </a:r>
                      <a:r>
                        <a:rPr lang="en-US" sz="2400" dirty="0" err="1" smtClean="0"/>
                        <a:t>ln</a:t>
                      </a:r>
                      <a:r>
                        <a:rPr lang="en-US" sz="2400" baseline="0" dirty="0" smtClean="0"/>
                        <a:t> N)</a:t>
                      </a:r>
                      <a:r>
                        <a:rPr lang="en-US" sz="2400" baseline="30000" dirty="0" smtClean="0"/>
                        <a:t>1/3</a:t>
                      </a:r>
                      <a:r>
                        <a:rPr lang="en-US" sz="2400" baseline="0" dirty="0" smtClean="0"/>
                        <a:t> (</a:t>
                      </a:r>
                      <a:r>
                        <a:rPr lang="en-US" sz="2400" baseline="0" dirty="0" err="1" smtClean="0"/>
                        <a:t>ln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ln</a:t>
                      </a:r>
                      <a:r>
                        <a:rPr lang="en-US" sz="2400" baseline="0" dirty="0" smtClean="0"/>
                        <a:t> N)</a:t>
                      </a:r>
                      <a:r>
                        <a:rPr lang="en-US" sz="2400" baseline="30000" dirty="0" smtClean="0"/>
                        <a:t>2/3</a:t>
                      </a:r>
                      <a:endParaRPr lang="en-US" sz="2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030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Factoring records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547627"/>
              </p:ext>
            </p:extLst>
          </p:nvPr>
        </p:nvGraphicFramePr>
        <p:xfrm>
          <a:off x="838200" y="1454478"/>
          <a:ext cx="7391400" cy="46116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7850"/>
                <a:gridCol w="1847850"/>
                <a:gridCol w="1847850"/>
                <a:gridCol w="1847850"/>
              </a:tblGrid>
              <a:tr h="575071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Challenge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Year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Algorithm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Time</a:t>
                      </a:r>
                      <a:endParaRPr lang="en-US" sz="2400" b="1" dirty="0"/>
                    </a:p>
                  </a:txBody>
                  <a:tcPr/>
                </a:tc>
              </a:tr>
              <a:tr h="57507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RSA-400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1993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QS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830 MIPS</a:t>
                      </a:r>
                      <a:r>
                        <a:rPr lang="en-US" sz="2400" baseline="0" dirty="0" smtClean="0"/>
                        <a:t> years</a:t>
                      </a:r>
                      <a:endParaRPr lang="en-US" sz="2400" dirty="0"/>
                    </a:p>
                  </a:txBody>
                  <a:tcPr/>
                </a:tc>
              </a:tr>
              <a:tr h="99258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RSA-478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1994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QS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5000 MIPS</a:t>
                      </a:r>
                      <a:r>
                        <a:rPr lang="en-US" sz="2400" baseline="0" dirty="0" smtClean="0"/>
                        <a:t> years</a:t>
                      </a:r>
                      <a:endParaRPr lang="en-US" sz="2400" dirty="0" smtClean="0"/>
                    </a:p>
                  </a:txBody>
                  <a:tcPr/>
                </a:tc>
              </a:tr>
              <a:tr h="57507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RSA-515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1999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NFS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8000 MIPS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years</a:t>
                      </a:r>
                    </a:p>
                  </a:txBody>
                  <a:tcPr/>
                </a:tc>
              </a:tr>
              <a:tr h="57507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RSA-768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2009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NFS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~2.5 years</a:t>
                      </a:r>
                    </a:p>
                  </a:txBody>
                  <a:tcPr/>
                </a:tc>
              </a:tr>
              <a:tr h="57507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RSA-512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2015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NFS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$75 on EC2 / 4 hours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78695" y="6243935"/>
            <a:ext cx="6317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RSA-x is an RSA challenge modulus of size x bits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2979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of RSA PKCS#1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Passive adversary sees (</a:t>
            </a:r>
            <a:r>
              <a:rPr lang="en-US" dirty="0" err="1" smtClean="0"/>
              <a:t>N,e</a:t>
            </a:r>
            <a:r>
              <a:rPr lang="en-US" dirty="0" smtClean="0"/>
              <a:t>),C</a:t>
            </a:r>
          </a:p>
          <a:p>
            <a:r>
              <a:rPr lang="en-US" dirty="0" smtClean="0"/>
              <a:t>Attacker would like to invert C</a:t>
            </a:r>
          </a:p>
          <a:p>
            <a:r>
              <a:rPr lang="en-US" dirty="0" smtClean="0"/>
              <a:t>Possible attacks?</a:t>
            </a:r>
          </a:p>
          <a:p>
            <a:pPr lvl="1"/>
            <a:r>
              <a:rPr lang="en-US" dirty="0" smtClean="0"/>
              <a:t>Pick |N| &gt; 1024  and factoring will fail</a:t>
            </a:r>
          </a:p>
          <a:p>
            <a:pPr lvl="1"/>
            <a:r>
              <a:rPr lang="en-US" dirty="0" smtClean="0"/>
              <a:t>Active attacks?</a:t>
            </a:r>
          </a:p>
        </p:txBody>
      </p:sp>
    </p:spTree>
    <p:extLst>
      <p:ext uri="{BB962C8B-B14F-4D97-AF65-F5344CB8AC3E}">
        <p14:creationId xmlns:p14="http://schemas.microsoft.com/office/powerpoint/2010/main" val="1731321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Bleichanbacher</a:t>
            </a:r>
            <a:r>
              <a:rPr lang="en-US" dirty="0" smtClean="0"/>
              <a:t> attack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4648200"/>
            <a:ext cx="64458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We can take a target C and decrypt it using </a:t>
            </a:r>
          </a:p>
          <a:p>
            <a:r>
              <a:rPr lang="en-US" sz="2800" dirty="0" smtClean="0"/>
              <a:t>a sequence of chosen </a:t>
            </a:r>
            <a:r>
              <a:rPr lang="en-US" sz="2800" dirty="0" err="1" smtClean="0"/>
              <a:t>ciphertexts</a:t>
            </a:r>
            <a:r>
              <a:rPr lang="en-US" sz="2800" dirty="0" smtClean="0"/>
              <a:t> C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… , </a:t>
            </a:r>
            <a:r>
              <a:rPr lang="en-US" sz="2800" dirty="0" err="1" smtClean="0"/>
              <a:t>C</a:t>
            </a:r>
            <a:r>
              <a:rPr lang="en-US" sz="2800" baseline="-25000" dirty="0" err="1" smtClean="0"/>
              <a:t>q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where q ≈ 1 million</a:t>
            </a:r>
            <a:endParaRPr lang="en-US" sz="2800" dirty="0"/>
          </a:p>
        </p:txBody>
      </p:sp>
      <p:pic>
        <p:nvPicPr>
          <p:cNvPr id="8" name="Picture 3" descr="C:\Documents and Settings\rist\Local Settings\Temporary Internet Files\Content.IE5\CNYX6FYV\MCj0435242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1053802"/>
            <a:ext cx="779079" cy="1541463"/>
          </a:xfrm>
          <a:prstGeom prst="rect">
            <a:avLst/>
          </a:prstGeom>
          <a:noFill/>
        </p:spPr>
      </p:pic>
      <p:pic>
        <p:nvPicPr>
          <p:cNvPr id="22" name="Picture 5" descr="C:\Documents and Settings\rist\Local Settings\Temporary Internet Files\Content.IE5\RRKU6J6Q\MCj0349121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716431"/>
            <a:ext cx="1260475" cy="1145326"/>
          </a:xfrm>
          <a:prstGeom prst="rect">
            <a:avLst/>
          </a:prstGeom>
          <a:noFill/>
        </p:spPr>
      </p:pic>
      <p:cxnSp>
        <p:nvCxnSpPr>
          <p:cNvPr id="23" name="Straight Arrow Connector 22"/>
          <p:cNvCxnSpPr/>
          <p:nvPr/>
        </p:nvCxnSpPr>
        <p:spPr>
          <a:xfrm flipV="1">
            <a:off x="2514600" y="2286000"/>
            <a:ext cx="2133600" cy="66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14330" y="1752600"/>
            <a:ext cx="452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r>
              <a:rPr lang="en-US" sz="2400" baseline="-25000" dirty="0" smtClean="0"/>
              <a:t>1</a:t>
            </a:r>
            <a:endParaRPr lang="en-US" sz="2400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2514600" y="2812702"/>
            <a:ext cx="2133600" cy="66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90800" y="2362200"/>
            <a:ext cx="2043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padding error?</a:t>
            </a:r>
            <a:endParaRPr lang="en-US" sz="2400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2514600" y="3653135"/>
            <a:ext cx="2133600" cy="66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214330" y="3119735"/>
            <a:ext cx="452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r>
              <a:rPr lang="en-US" sz="2400" baseline="-25000" dirty="0"/>
              <a:t>2</a:t>
            </a:r>
            <a:endParaRPr lang="en-US" sz="2400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2514600" y="4179837"/>
            <a:ext cx="2133600" cy="66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743200" y="3729335"/>
            <a:ext cx="2043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padding error?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6200" y="2209800"/>
            <a:ext cx="2420554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I’ve just learned</a:t>
            </a:r>
          </a:p>
          <a:p>
            <a:r>
              <a:rPr lang="en-US" sz="2400" dirty="0" smtClean="0"/>
              <a:t>some information</a:t>
            </a:r>
          </a:p>
          <a:p>
            <a:r>
              <a:rPr lang="en-US" sz="2400" dirty="0" smtClean="0"/>
              <a:t>about C</a:t>
            </a:r>
            <a:r>
              <a:rPr lang="en-US" sz="2400" baseline="-25000" dirty="0" smtClean="0"/>
              <a:t>1</a:t>
            </a:r>
            <a:r>
              <a:rPr lang="en-US" sz="2400" baseline="30000" dirty="0" smtClean="0"/>
              <a:t>d</a:t>
            </a:r>
            <a:r>
              <a:rPr lang="en-US" sz="2400" dirty="0" smtClean="0"/>
              <a:t> mod N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4724400" y="2187476"/>
            <a:ext cx="4419600" cy="230832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Dec((</a:t>
            </a:r>
            <a:r>
              <a:rPr lang="en-US" sz="2400" u="sng" dirty="0" err="1" smtClean="0"/>
              <a:t>N,d</a:t>
            </a:r>
            <a:r>
              <a:rPr lang="en-US" sz="2400" u="sng" dirty="0" smtClean="0"/>
              <a:t>), C )</a:t>
            </a:r>
          </a:p>
          <a:p>
            <a:r>
              <a:rPr lang="en-US" sz="2400" dirty="0" smtClean="0"/>
              <a:t>X = C</a:t>
            </a:r>
            <a:r>
              <a:rPr lang="en-US" sz="2400" baseline="30000" dirty="0" smtClean="0"/>
              <a:t>d</a:t>
            </a:r>
            <a:r>
              <a:rPr lang="en-US" sz="2400" dirty="0" smtClean="0"/>
              <a:t> mod N    ;  </a:t>
            </a:r>
            <a:r>
              <a:rPr lang="en-US" sz="2400" dirty="0" err="1" smtClean="0"/>
              <a:t>aa</a:t>
            </a:r>
            <a:r>
              <a:rPr lang="en-US" sz="2400" dirty="0" smtClean="0"/>
              <a:t>||bb||w = X</a:t>
            </a:r>
          </a:p>
          <a:p>
            <a:r>
              <a:rPr lang="en-US" sz="2400" dirty="0" smtClean="0"/>
              <a:t>If (</a:t>
            </a:r>
            <a:r>
              <a:rPr lang="en-US" sz="2400" dirty="0" err="1" smtClean="0"/>
              <a:t>aa</a:t>
            </a:r>
            <a:r>
              <a:rPr lang="en-US" sz="2400" dirty="0" smtClean="0"/>
              <a:t> ≠ 00) or (bb </a:t>
            </a:r>
            <a:r>
              <a:rPr lang="en-US" sz="2400" dirty="0"/>
              <a:t>≠</a:t>
            </a:r>
            <a:r>
              <a:rPr lang="en-US" sz="2400" dirty="0" smtClean="0"/>
              <a:t> 02) or (00   w)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Return error</a:t>
            </a:r>
          </a:p>
          <a:p>
            <a:r>
              <a:rPr lang="en-US" sz="2400" dirty="0" smtClean="0"/>
              <a:t>pad || 00 || M = w</a:t>
            </a:r>
          </a:p>
          <a:p>
            <a:r>
              <a:rPr lang="en-US" sz="2400" dirty="0" smtClean="0"/>
              <a:t>Return M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352800" y="4343400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0416" y="3041650"/>
            <a:ext cx="120650" cy="2349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" y="6172200"/>
            <a:ext cx="6805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[</a:t>
            </a:r>
            <a:r>
              <a:rPr lang="en-US" sz="2400" dirty="0" err="1" smtClean="0"/>
              <a:t>Bardou</a:t>
            </a:r>
            <a:r>
              <a:rPr lang="en-US" sz="2400" dirty="0" smtClean="0"/>
              <a:t> et al. 2012]  q = 9400 </a:t>
            </a:r>
            <a:r>
              <a:rPr lang="en-US" sz="2400" dirty="0" err="1" smtClean="0"/>
              <a:t>ciphertexts</a:t>
            </a:r>
            <a:r>
              <a:rPr lang="en-US" sz="2400" dirty="0" smtClean="0"/>
              <a:t> on average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6442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0" grpId="0"/>
      <p:bldP spid="32" grpId="0"/>
      <p:bldP spid="34" grpId="0"/>
      <p:bldP spid="9" grpId="0"/>
      <p:bldP spid="37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to this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Ad-hoc fix: Don</a:t>
            </a:r>
            <a:r>
              <a:rPr lang="fr-FR" dirty="0" smtClean="0"/>
              <a:t>’</a:t>
            </a:r>
            <a:r>
              <a:rPr lang="en-US" dirty="0" smtClean="0"/>
              <a:t>t leak whether padding was wrong or not</a:t>
            </a:r>
          </a:p>
          <a:p>
            <a:pPr lvl="1"/>
            <a:r>
              <a:rPr lang="en-US" dirty="0" smtClean="0"/>
              <a:t>This is harder than it looks (timing attacks, control-flow side channel attacks, etc.)</a:t>
            </a:r>
          </a:p>
          <a:p>
            <a:pPr lvl="1"/>
            <a:r>
              <a:rPr lang="en-US" dirty="0" smtClean="0"/>
              <a:t>What was used in TLS 1.0, 1.1, 1.2, XML encryption, elsewhere </a:t>
            </a:r>
          </a:p>
          <a:p>
            <a:r>
              <a:rPr lang="en-US" dirty="0" smtClean="0"/>
              <a:t>Better:</a:t>
            </a:r>
          </a:p>
          <a:p>
            <a:pPr lvl="1"/>
            <a:r>
              <a:rPr lang="en-US" dirty="0" smtClean="0"/>
              <a:t>use chosen-</a:t>
            </a:r>
            <a:r>
              <a:rPr lang="en-US" dirty="0" err="1" smtClean="0"/>
              <a:t>ciphertext</a:t>
            </a:r>
            <a:r>
              <a:rPr lang="en-US" dirty="0" smtClean="0"/>
              <a:t> secure encryption</a:t>
            </a:r>
          </a:p>
          <a:p>
            <a:pPr lvl="1"/>
            <a:r>
              <a:rPr lang="en-US" dirty="0" smtClean="0"/>
              <a:t>OAEP is common choice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370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RSA is example of trapdoor one-way function</a:t>
            </a:r>
          </a:p>
          <a:p>
            <a:pPr lvl="1"/>
            <a:r>
              <a:rPr lang="en-US" dirty="0" smtClean="0"/>
              <a:t>Security conjectured. Relies on factoring being hard</a:t>
            </a:r>
          </a:p>
          <a:p>
            <a:r>
              <a:rPr lang="en-US" dirty="0" smtClean="0"/>
              <a:t>RSA security scales somewhat poorly with size of primes</a:t>
            </a:r>
          </a:p>
          <a:p>
            <a:r>
              <a:rPr lang="en-US" dirty="0" smtClean="0"/>
              <a:t>RSA PKCS#1 v1.5 is insecure due to padding oracle attacks. Don’t use it in new systems.</a:t>
            </a:r>
          </a:p>
          <a:p>
            <a:pPr lvl="1"/>
            <a:r>
              <a:rPr lang="en-US" dirty="0" smtClean="0"/>
              <a:t>Use OAEP instead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036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TLS handshake for</a:t>
            </a:r>
            <a:br>
              <a:rPr lang="en-US" dirty="0" smtClean="0"/>
            </a:br>
            <a:r>
              <a:rPr lang="en-US" dirty="0" err="1" smtClean="0"/>
              <a:t>Diffie</a:t>
            </a:r>
            <a:r>
              <a:rPr lang="en-US" dirty="0" smtClean="0"/>
              <a:t>-Hellman Key Exchange</a:t>
            </a:r>
            <a:endParaRPr lang="en-US" dirty="0"/>
          </a:p>
        </p:txBody>
      </p:sp>
      <p:pic>
        <p:nvPicPr>
          <p:cNvPr id="4" name="Picture 3" descr="C:\Documents and Settings\rist\Local Settings\Temporary Internet Files\Content.IE5\CNYX6FYV\MCj0435242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4947" y="228600"/>
            <a:ext cx="533400" cy="1055370"/>
          </a:xfrm>
          <a:prstGeom prst="rect">
            <a:avLst/>
          </a:prstGeom>
          <a:noFill/>
        </p:spPr>
      </p:pic>
      <p:pic>
        <p:nvPicPr>
          <p:cNvPr id="5" name="Picture 4" descr="C:\Documents and Settings\rist\Local Settings\Temporary Internet Files\Content.IE5\CNYX6FYV\MCj0435242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4800"/>
            <a:ext cx="457200" cy="90460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63455" y="1055610"/>
            <a:ext cx="72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77200" y="10668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39624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PMS = </a:t>
            </a:r>
            <a:r>
              <a:rPr lang="en-US" dirty="0" err="1" smtClean="0"/>
              <a:t>g</a:t>
            </a:r>
            <a:r>
              <a:rPr lang="en-US" baseline="30000" dirty="0" err="1" smtClean="0"/>
              <a:t>xy</a:t>
            </a:r>
            <a:endParaRPr lang="en-US" dirty="0" smtClean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057400" y="21336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44606" y="1764268"/>
            <a:ext cx="476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ClientHello</a:t>
            </a:r>
            <a:r>
              <a:rPr lang="en-US" dirty="0" smtClean="0"/>
              <a:t>, </a:t>
            </a:r>
            <a:r>
              <a:rPr lang="en-US" dirty="0" err="1" smtClean="0"/>
              <a:t>MaxVer</a:t>
            </a:r>
            <a:r>
              <a:rPr lang="en-US" dirty="0" smtClean="0"/>
              <a:t>, </a:t>
            </a:r>
            <a:r>
              <a:rPr lang="en-US" dirty="0" err="1" smtClean="0"/>
              <a:t>Nc</a:t>
            </a:r>
            <a:r>
              <a:rPr lang="en-US" dirty="0" smtClean="0"/>
              <a:t>, Ciphers/</a:t>
            </a:r>
            <a:r>
              <a:rPr lang="en-US" dirty="0" err="1" smtClean="0"/>
              <a:t>CompMethods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070194" y="27432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57400" y="2362200"/>
            <a:ext cx="520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ServerHello</a:t>
            </a:r>
            <a:r>
              <a:rPr lang="en-US" dirty="0" smtClean="0"/>
              <a:t>, </a:t>
            </a:r>
            <a:r>
              <a:rPr lang="en-US" dirty="0" err="1" smtClean="0"/>
              <a:t>Ver</a:t>
            </a:r>
            <a:r>
              <a:rPr lang="en-US" dirty="0" smtClean="0"/>
              <a:t>, Ns, </a:t>
            </a:r>
            <a:r>
              <a:rPr lang="en-US" dirty="0" err="1" smtClean="0"/>
              <a:t>SessionID</a:t>
            </a:r>
            <a:r>
              <a:rPr lang="en-US" dirty="0" smtClean="0"/>
              <a:t>, Cipher/</a:t>
            </a:r>
            <a:r>
              <a:rPr lang="en-US" dirty="0" err="1" smtClean="0"/>
              <a:t>CompMethod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057400" y="31242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82745" y="2743200"/>
            <a:ext cx="299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CERT = (</a:t>
            </a:r>
            <a:r>
              <a:rPr lang="en-US" dirty="0" err="1" smtClean="0"/>
              <a:t>pk</a:t>
            </a:r>
            <a:r>
              <a:rPr lang="en-US" baseline="-25000" dirty="0" err="1" smtClean="0"/>
              <a:t>s</a:t>
            </a:r>
            <a:r>
              <a:rPr lang="en-US" dirty="0" smtClean="0"/>
              <a:t> , signature over it)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869" y="2362200"/>
            <a:ext cx="1615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CERT</a:t>
            </a:r>
          </a:p>
          <a:p>
            <a:r>
              <a:rPr lang="en-US" dirty="0" smtClean="0"/>
              <a:t>using CA public</a:t>
            </a:r>
          </a:p>
          <a:p>
            <a:r>
              <a:rPr lang="en-US" dirty="0" smtClean="0"/>
              <a:t>verification key</a:t>
            </a:r>
          </a:p>
          <a:p>
            <a:r>
              <a:rPr lang="en-US" dirty="0" smtClean="0"/>
              <a:t>Check </a:t>
            </a:r>
            <a:r>
              <a:rPr lang="en-US" dirty="0" err="1" smtClean="0"/>
              <a:t>σ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1905000"/>
            <a:ext cx="1650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random </a:t>
            </a:r>
            <a:r>
              <a:rPr lang="en-US" dirty="0" err="1" smtClean="0"/>
              <a:t>Nc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0" y="1600200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391400" y="228600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random Ns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8809" y="3620869"/>
            <a:ext cx="1556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random y</a:t>
            </a:r>
          </a:p>
          <a:p>
            <a:r>
              <a:rPr lang="en-US" dirty="0" smtClean="0"/>
              <a:t>Y = </a:t>
            </a:r>
            <a:r>
              <a:rPr lang="en-US" dirty="0" err="1" smtClean="0"/>
              <a:t>g</a:t>
            </a:r>
            <a:r>
              <a:rPr lang="en-US" baseline="30000" dirty="0" err="1" smtClean="0"/>
              <a:t>y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070194" y="40386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82894" y="3657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057400" y="49530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05923" y="4267200"/>
            <a:ext cx="5275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ChangeCipherSpec</a:t>
            </a:r>
            <a:r>
              <a:rPr lang="en-US" dirty="0" smtClean="0"/>
              <a:t>, </a:t>
            </a:r>
          </a:p>
          <a:p>
            <a:r>
              <a:rPr lang="en-US" dirty="0" smtClean="0"/>
              <a:t>{ Finished, PRF(MS, “Client finished” || H(transcript)) }  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057400" y="5751731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33600" y="5029200"/>
            <a:ext cx="5339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ChangeCipherSpec</a:t>
            </a:r>
            <a:r>
              <a:rPr lang="en-US" dirty="0" smtClean="0"/>
              <a:t>, </a:t>
            </a:r>
          </a:p>
          <a:p>
            <a:r>
              <a:rPr lang="en-US" dirty="0" smtClean="0"/>
              <a:t>{ Finished, PRF(MS, “Server finished” || H(transcript’)) }  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514600" y="6172200"/>
            <a:ext cx="445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 &lt;- PRF(PMS, “master secret” || </a:t>
            </a:r>
            <a:r>
              <a:rPr lang="en-US" dirty="0" err="1" smtClean="0"/>
              <a:t>Nc</a:t>
            </a:r>
            <a:r>
              <a:rPr lang="en-US" dirty="0" smtClean="0"/>
              <a:t> || Ns 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1588" y="5248870"/>
            <a:ext cx="1750675" cy="92333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Bracket notation</a:t>
            </a:r>
          </a:p>
          <a:p>
            <a:r>
              <a:rPr lang="en-US" dirty="0" smtClean="0"/>
              <a:t>means contents </a:t>
            </a:r>
          </a:p>
          <a:p>
            <a:r>
              <a:rPr lang="en-US" dirty="0" smtClean="0"/>
              <a:t>encrypted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1219200" y="4800600"/>
            <a:ext cx="886723" cy="448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2057400" y="35052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682745" y="3124200"/>
            <a:ext cx="3396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, g , X ,   </a:t>
            </a:r>
            <a:r>
              <a:rPr lang="en-US" dirty="0" err="1" smtClean="0"/>
              <a:t>σ</a:t>
            </a:r>
            <a:r>
              <a:rPr lang="en-US" dirty="0" smtClean="0"/>
              <a:t>  = Sign(</a:t>
            </a:r>
            <a:r>
              <a:rPr lang="en-US" dirty="0" err="1" smtClean="0"/>
              <a:t>sk</a:t>
            </a:r>
            <a:r>
              <a:rPr lang="en-US" baseline="-25000" dirty="0" err="1" smtClean="0"/>
              <a:t>s</a:t>
            </a:r>
            <a:r>
              <a:rPr lang="en-US" dirty="0" smtClean="0"/>
              <a:t>, p || g || X) 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391400" y="2678668"/>
            <a:ext cx="1505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random x</a:t>
            </a:r>
          </a:p>
          <a:p>
            <a:r>
              <a:rPr lang="en-US" dirty="0" smtClean="0"/>
              <a:t>X = </a:t>
            </a:r>
            <a:r>
              <a:rPr lang="en-US" dirty="0" err="1" smtClean="0"/>
              <a:t>g</a:t>
            </a:r>
            <a:r>
              <a:rPr lang="en-US" baseline="30000" dirty="0" err="1" smtClean="0"/>
              <a:t>x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6200" y="44196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PMS = </a:t>
            </a:r>
            <a:r>
              <a:rPr lang="en-US" dirty="0" err="1" smtClean="0"/>
              <a:t>g</a:t>
            </a:r>
            <a:r>
              <a:rPr lang="en-US" baseline="30000" dirty="0" err="1" smtClean="0"/>
              <a:t>xy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7644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later long-term secret keys of server are compromised, prior sessions remain secure</a:t>
            </a:r>
          </a:p>
          <a:p>
            <a:pPr lvl="1"/>
            <a:r>
              <a:rPr lang="en-US" dirty="0" smtClean="0"/>
              <a:t>I.e., security against future compromises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607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Diffie</a:t>
            </a:r>
            <a:r>
              <a:rPr lang="en-US" dirty="0" smtClean="0"/>
              <a:t>-Hellman math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2987" y="1676400"/>
            <a:ext cx="7039657" cy="3539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Let p be a large prime number</a:t>
            </a:r>
          </a:p>
          <a:p>
            <a:r>
              <a:rPr lang="en-US" sz="2800" dirty="0" smtClean="0"/>
              <a:t>Fix the group G  =  </a:t>
            </a:r>
            <a:r>
              <a:rPr lang="en-US" sz="2800" b="1" dirty="0" err="1" smtClean="0"/>
              <a:t>Z</a:t>
            </a:r>
            <a:r>
              <a:rPr lang="en-US" sz="2800" baseline="-25000" dirty="0" err="1"/>
              <a:t>p</a:t>
            </a:r>
            <a:r>
              <a:rPr lang="en-US" sz="2800" dirty="0" smtClean="0"/>
              <a:t>  = {1,2,3,…, p-1}</a:t>
            </a:r>
          </a:p>
          <a:p>
            <a:endParaRPr lang="en-US" sz="2800" b="1" dirty="0"/>
          </a:p>
          <a:p>
            <a:r>
              <a:rPr lang="en-US" sz="2800" dirty="0" smtClean="0"/>
              <a:t>Then G  is </a:t>
            </a:r>
            <a:r>
              <a:rPr lang="en-US" sz="2800" i="1" dirty="0" smtClean="0"/>
              <a:t>cyclic</a:t>
            </a:r>
            <a:r>
              <a:rPr lang="en-US" sz="2800" dirty="0" smtClean="0"/>
              <a:t>. This means one can give a </a:t>
            </a:r>
          </a:p>
          <a:p>
            <a:r>
              <a:rPr lang="en-US" sz="2800" dirty="0" smtClean="0"/>
              <a:t>member g    G  , called the generator, such that  </a:t>
            </a:r>
            <a:endParaRPr lang="en-US" sz="2800" b="1" i="1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Example:  p = 7. Is 2 or 3 a generator for </a:t>
            </a:r>
            <a:r>
              <a:rPr lang="en-US" sz="2800" b="1" dirty="0" smtClean="0"/>
              <a:t>Z</a:t>
            </a:r>
            <a:r>
              <a:rPr lang="en-US" sz="2800" baseline="-25000" dirty="0" smtClean="0"/>
              <a:t>7  </a:t>
            </a:r>
            <a:r>
              <a:rPr lang="en-US" sz="2800" dirty="0" smtClean="0"/>
              <a:t>?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3357969" y="2133600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581400"/>
            <a:ext cx="175491" cy="203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38400" y="3962400"/>
            <a:ext cx="3531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 = { g</a:t>
            </a:r>
            <a:r>
              <a:rPr lang="en-US" sz="2800" baseline="30000" dirty="0" smtClean="0"/>
              <a:t>0</a:t>
            </a:r>
            <a:r>
              <a:rPr lang="en-US" sz="2800" dirty="0" smtClean="0"/>
              <a:t>, g</a:t>
            </a:r>
            <a:r>
              <a:rPr lang="en-US" sz="2800" baseline="30000" dirty="0" smtClean="0"/>
              <a:t>1</a:t>
            </a:r>
            <a:r>
              <a:rPr lang="en-US" sz="2800" dirty="0" smtClean="0"/>
              <a:t>,  g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, … , g</a:t>
            </a:r>
            <a:r>
              <a:rPr lang="en-US" sz="2800" baseline="30000" dirty="0" smtClean="0"/>
              <a:t>p-1 </a:t>
            </a:r>
            <a:r>
              <a:rPr lang="en-US" dirty="0" smtClean="0"/>
              <a:t>}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787631"/>
              </p:ext>
            </p:extLst>
          </p:nvPr>
        </p:nvGraphicFramePr>
        <p:xfrm>
          <a:off x="1371600" y="5406905"/>
          <a:ext cx="674835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1095"/>
                <a:gridCol w="609600"/>
                <a:gridCol w="729936"/>
                <a:gridCol w="843544"/>
                <a:gridCol w="843544"/>
                <a:gridCol w="843544"/>
                <a:gridCol w="843544"/>
                <a:gridCol w="8435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x</a:t>
                      </a:r>
                      <a:r>
                        <a:rPr lang="en-US" baseline="0" dirty="0" smtClean="0"/>
                        <a:t> mod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3</a:t>
                      </a:r>
                      <a:r>
                        <a:rPr lang="en-US" baseline="30000" dirty="0" smtClean="0"/>
                        <a:t>x</a:t>
                      </a:r>
                      <a:r>
                        <a:rPr lang="en-US" baseline="0" dirty="0" smtClean="0"/>
                        <a:t> mod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482169" y="4648200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8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TLS handshake for</a:t>
            </a:r>
            <a:br>
              <a:rPr lang="en-US" dirty="0" smtClean="0"/>
            </a:br>
            <a:r>
              <a:rPr lang="en-US" dirty="0" smtClean="0"/>
              <a:t>RSA transport</a:t>
            </a:r>
            <a:endParaRPr lang="en-US" dirty="0"/>
          </a:p>
        </p:txBody>
      </p:sp>
      <p:pic>
        <p:nvPicPr>
          <p:cNvPr id="4" name="Picture 3" descr="C:\Documents and Settings\rist\Local Settings\Temporary Internet Files\Content.IE5\CNYX6FYV\MCj0435242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4947" y="228600"/>
            <a:ext cx="533400" cy="1055370"/>
          </a:xfrm>
          <a:prstGeom prst="rect">
            <a:avLst/>
          </a:prstGeom>
          <a:noFill/>
        </p:spPr>
      </p:pic>
      <p:pic>
        <p:nvPicPr>
          <p:cNvPr id="5" name="Picture 4" descr="C:\Documents and Settings\rist\Local Settings\Temporary Internet Files\Content.IE5\CNYX6FYV\MCj0435242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4800"/>
            <a:ext cx="457200" cy="90460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39655" y="1055610"/>
            <a:ext cx="72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51805" y="10668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3962400"/>
            <a:ext cx="1555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PMS &lt;- D(</a:t>
            </a:r>
            <a:r>
              <a:rPr lang="en-US" dirty="0" err="1" smtClean="0"/>
              <a:t>sk,C</a:t>
            </a:r>
            <a:r>
              <a:rPr lang="en-US" dirty="0" smtClean="0"/>
              <a:t>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057400" y="21336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44606" y="1764268"/>
            <a:ext cx="476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ClientHello</a:t>
            </a:r>
            <a:r>
              <a:rPr lang="en-US" dirty="0" smtClean="0"/>
              <a:t>, </a:t>
            </a:r>
            <a:r>
              <a:rPr lang="en-US" dirty="0" err="1" smtClean="0"/>
              <a:t>MaxVer</a:t>
            </a:r>
            <a:r>
              <a:rPr lang="en-US" dirty="0" smtClean="0"/>
              <a:t>, </a:t>
            </a:r>
            <a:r>
              <a:rPr lang="en-US" dirty="0" err="1" smtClean="0"/>
              <a:t>Nc</a:t>
            </a:r>
            <a:r>
              <a:rPr lang="en-US" dirty="0" smtClean="0"/>
              <a:t>, Ciphers/</a:t>
            </a:r>
            <a:r>
              <a:rPr lang="en-US" dirty="0" err="1" smtClean="0"/>
              <a:t>CompMethods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070194" y="27432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57400" y="2362200"/>
            <a:ext cx="520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ServerHello</a:t>
            </a:r>
            <a:r>
              <a:rPr lang="en-US" dirty="0" smtClean="0"/>
              <a:t>, </a:t>
            </a:r>
            <a:r>
              <a:rPr lang="en-US" dirty="0" err="1" smtClean="0"/>
              <a:t>Ver</a:t>
            </a:r>
            <a:r>
              <a:rPr lang="en-US" dirty="0" smtClean="0"/>
              <a:t>, Ns, </a:t>
            </a:r>
            <a:r>
              <a:rPr lang="en-US" dirty="0" err="1" smtClean="0"/>
              <a:t>SessionID</a:t>
            </a:r>
            <a:r>
              <a:rPr lang="en-US" dirty="0" smtClean="0"/>
              <a:t>, Cipher/</a:t>
            </a:r>
            <a:r>
              <a:rPr lang="en-US" dirty="0" err="1" smtClean="0"/>
              <a:t>CompMethod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057400" y="32766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82745" y="2895600"/>
            <a:ext cx="3641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CERT = (</a:t>
            </a:r>
            <a:r>
              <a:rPr lang="en-US" dirty="0" err="1" smtClean="0"/>
              <a:t>pk</a:t>
            </a:r>
            <a:r>
              <a:rPr lang="en-US" dirty="0"/>
              <a:t> </a:t>
            </a:r>
            <a:r>
              <a:rPr lang="en-US" dirty="0" smtClean="0"/>
              <a:t>of bank, signature over it)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869" y="2743200"/>
            <a:ext cx="1607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CERT</a:t>
            </a:r>
          </a:p>
          <a:p>
            <a:r>
              <a:rPr lang="en-US" dirty="0" smtClean="0"/>
              <a:t>using CA public</a:t>
            </a:r>
          </a:p>
          <a:p>
            <a:r>
              <a:rPr lang="en-US" dirty="0" smtClean="0"/>
              <a:t>verification key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1905000"/>
            <a:ext cx="1650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random </a:t>
            </a:r>
            <a:r>
              <a:rPr lang="en-US" dirty="0" err="1" smtClean="0"/>
              <a:t>Nc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0" y="1600200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391400" y="228600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random Ns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8809" y="3886200"/>
            <a:ext cx="1826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random PMS</a:t>
            </a:r>
          </a:p>
          <a:p>
            <a:r>
              <a:rPr lang="en-US" dirty="0" smtClean="0"/>
              <a:t>C &lt;- E(</a:t>
            </a:r>
            <a:r>
              <a:rPr lang="en-US" dirty="0" err="1" smtClean="0"/>
              <a:t>pk,PMS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070194" y="40386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82894" y="3657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057400" y="49530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05923" y="4267200"/>
            <a:ext cx="5275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ChangeCipherSpec</a:t>
            </a:r>
            <a:r>
              <a:rPr lang="en-US" dirty="0" smtClean="0"/>
              <a:t>, </a:t>
            </a:r>
          </a:p>
          <a:p>
            <a:r>
              <a:rPr lang="en-US" dirty="0" smtClean="0"/>
              <a:t>{ Finished, PRF(MS, “Client finished” || H(transcript)) }  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057400" y="5751731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33600" y="5029200"/>
            <a:ext cx="5339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ChangeCipherSpec</a:t>
            </a:r>
            <a:r>
              <a:rPr lang="en-US" dirty="0" smtClean="0"/>
              <a:t>, </a:t>
            </a:r>
          </a:p>
          <a:p>
            <a:r>
              <a:rPr lang="en-US" dirty="0" smtClean="0"/>
              <a:t>{ Finished, PRF(MS, “Server finished” || H(transcript’)) }  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682745" y="6172200"/>
            <a:ext cx="445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 &lt;- PRF(PMS, “master secret” || </a:t>
            </a:r>
            <a:r>
              <a:rPr lang="en-US" dirty="0" err="1" smtClean="0"/>
              <a:t>Nc</a:t>
            </a:r>
            <a:r>
              <a:rPr lang="en-US" dirty="0" smtClean="0"/>
              <a:t> || Ns 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1588" y="5248870"/>
            <a:ext cx="1750675" cy="92333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Bracket notation</a:t>
            </a:r>
          </a:p>
          <a:p>
            <a:r>
              <a:rPr lang="en-US" dirty="0" smtClean="0"/>
              <a:t>means contents </a:t>
            </a:r>
          </a:p>
          <a:p>
            <a:r>
              <a:rPr lang="en-US" dirty="0" smtClean="0"/>
              <a:t>encrypted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1219200" y="4800600"/>
            <a:ext cx="886723" cy="448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870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Textbook exponentiation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2744212"/>
            <a:ext cx="2185364" cy="193899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u="sng" dirty="0" err="1" smtClean="0"/>
              <a:t>ModExp</a:t>
            </a:r>
            <a:r>
              <a:rPr lang="en-US" sz="2400" u="sng" dirty="0" smtClean="0"/>
              <a:t>(</a:t>
            </a:r>
            <a:r>
              <a:rPr lang="en-US" sz="2400" u="sng" dirty="0" err="1"/>
              <a:t>h</a:t>
            </a:r>
            <a:r>
              <a:rPr lang="en-US" sz="2400" u="sng" dirty="0" err="1" smtClean="0"/>
              <a:t>,x</a:t>
            </a:r>
            <a:r>
              <a:rPr lang="en-US" sz="2400" u="sng" dirty="0" smtClean="0"/>
              <a:t>)</a:t>
            </a:r>
          </a:p>
          <a:p>
            <a:r>
              <a:rPr lang="en-US" sz="2400" dirty="0" smtClean="0"/>
              <a:t>X’ = </a:t>
            </a:r>
            <a:r>
              <a:rPr lang="en-US" sz="2400" dirty="0"/>
              <a:t>h</a:t>
            </a:r>
            <a:endParaRPr lang="en-US" sz="2400" dirty="0" smtClean="0"/>
          </a:p>
          <a:p>
            <a:r>
              <a:rPr lang="en-US" sz="2400" dirty="0" smtClean="0"/>
              <a:t>For </a:t>
            </a:r>
            <a:r>
              <a:rPr lang="en-US" sz="2400" dirty="0" err="1" smtClean="0"/>
              <a:t>i</a:t>
            </a:r>
            <a:r>
              <a:rPr lang="en-US" sz="2400" dirty="0" smtClean="0"/>
              <a:t> = 2 to x  do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X’ = X’*h</a:t>
            </a:r>
          </a:p>
          <a:p>
            <a:r>
              <a:rPr lang="en-US" sz="2400" dirty="0" smtClean="0"/>
              <a:t>Return X’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648200" y="2744212"/>
            <a:ext cx="3581400" cy="3046988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u="sng" dirty="0" err="1" smtClean="0"/>
              <a:t>SqrAndMulExp</a:t>
            </a:r>
            <a:r>
              <a:rPr lang="en-US" sz="2400" u="sng" dirty="0" smtClean="0"/>
              <a:t>(</a:t>
            </a:r>
            <a:r>
              <a:rPr lang="en-US" sz="2400" u="sng" dirty="0" err="1" smtClean="0"/>
              <a:t>h,x</a:t>
            </a:r>
            <a:r>
              <a:rPr lang="en-US" sz="2400" u="sng" dirty="0" smtClean="0"/>
              <a:t>)</a:t>
            </a:r>
          </a:p>
          <a:p>
            <a:r>
              <a:rPr lang="en-US" sz="2400" dirty="0" err="1" smtClean="0"/>
              <a:t>b</a:t>
            </a:r>
            <a:r>
              <a:rPr lang="en-US" sz="2400" baseline="-25000" dirty="0" err="1" smtClean="0"/>
              <a:t>k</a:t>
            </a:r>
            <a:r>
              <a:rPr lang="en-US" sz="2400" dirty="0" smtClean="0"/>
              <a:t>,…,b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= </a:t>
            </a:r>
            <a:r>
              <a:rPr lang="en-US" sz="2400" dirty="0"/>
              <a:t>x</a:t>
            </a:r>
            <a:endParaRPr lang="en-US" sz="2400" dirty="0" smtClean="0"/>
          </a:p>
          <a:p>
            <a:r>
              <a:rPr lang="en-US" sz="2400" dirty="0" smtClean="0"/>
              <a:t>f = 1</a:t>
            </a:r>
          </a:p>
          <a:p>
            <a:r>
              <a:rPr lang="en-US" sz="2400" dirty="0" smtClean="0"/>
              <a:t>For </a:t>
            </a:r>
            <a:r>
              <a:rPr lang="en-US" sz="2400" dirty="0" err="1" smtClean="0"/>
              <a:t>i</a:t>
            </a:r>
            <a:r>
              <a:rPr lang="en-US" sz="2400" dirty="0" smtClean="0"/>
              <a:t> = k down to </a:t>
            </a:r>
            <a:r>
              <a:rPr lang="en-US" sz="2400" dirty="0"/>
              <a:t>0</a:t>
            </a:r>
            <a:r>
              <a:rPr lang="en-US" sz="2400" dirty="0" smtClean="0"/>
              <a:t> do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f = f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 mod N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If b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= 1 then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f = f*h</a:t>
            </a:r>
          </a:p>
          <a:p>
            <a:r>
              <a:rPr lang="en-US" sz="2400" dirty="0" smtClean="0"/>
              <a:t>Return 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0511" y="1447800"/>
            <a:ext cx="50057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Let G  be cyclic group. </a:t>
            </a:r>
          </a:p>
          <a:p>
            <a:r>
              <a:rPr lang="en-US" sz="2400" dirty="0" smtClean="0"/>
              <a:t>How do we compute </a:t>
            </a:r>
            <a:r>
              <a:rPr lang="en-US" sz="2400" dirty="0" err="1" smtClean="0"/>
              <a:t>h</a:t>
            </a:r>
            <a:r>
              <a:rPr lang="en-US" sz="2400" baseline="30000" dirty="0" err="1" smtClean="0"/>
              <a:t>x</a:t>
            </a:r>
            <a:r>
              <a:rPr lang="en-US" sz="2400" dirty="0" smtClean="0"/>
              <a:t>  for any  h    G?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536" y="1981200"/>
            <a:ext cx="175491" cy="203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" y="5029200"/>
            <a:ext cx="26635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Requires time O(|G|) in </a:t>
            </a:r>
          </a:p>
          <a:p>
            <a:r>
              <a:rPr lang="en-US" sz="2000" dirty="0" smtClean="0"/>
              <a:t>worst case.  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539121" y="5920710"/>
            <a:ext cx="36606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Requires time O(k) multiplies and </a:t>
            </a:r>
          </a:p>
          <a:p>
            <a:r>
              <a:rPr lang="en-US" sz="2000" dirty="0" smtClean="0"/>
              <a:t>squares in worst case.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13040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6322" y="152400"/>
            <a:ext cx="3581400" cy="3046988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u="sng" dirty="0" err="1" smtClean="0"/>
              <a:t>SqrAndMulExp</a:t>
            </a:r>
            <a:r>
              <a:rPr lang="en-US" sz="2400" u="sng" dirty="0" smtClean="0"/>
              <a:t>(</a:t>
            </a:r>
            <a:r>
              <a:rPr lang="en-US" sz="2400" u="sng" dirty="0" err="1" smtClean="0"/>
              <a:t>h,x</a:t>
            </a:r>
            <a:r>
              <a:rPr lang="en-US" sz="2400" u="sng" dirty="0" smtClean="0"/>
              <a:t>)</a:t>
            </a:r>
          </a:p>
          <a:p>
            <a:r>
              <a:rPr lang="en-US" sz="2400" dirty="0" err="1" smtClean="0"/>
              <a:t>b</a:t>
            </a:r>
            <a:r>
              <a:rPr lang="en-US" sz="2400" baseline="-25000" dirty="0" err="1" smtClean="0"/>
              <a:t>k</a:t>
            </a:r>
            <a:r>
              <a:rPr lang="en-US" sz="2400" dirty="0" smtClean="0"/>
              <a:t>,…,b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= x</a:t>
            </a:r>
          </a:p>
          <a:p>
            <a:r>
              <a:rPr lang="en-US" sz="2400" dirty="0" smtClean="0"/>
              <a:t>f = 1</a:t>
            </a:r>
          </a:p>
          <a:p>
            <a:r>
              <a:rPr lang="en-US" sz="2400" dirty="0" smtClean="0"/>
              <a:t>For </a:t>
            </a:r>
            <a:r>
              <a:rPr lang="en-US" sz="2400" dirty="0" err="1" smtClean="0"/>
              <a:t>i</a:t>
            </a:r>
            <a:r>
              <a:rPr lang="en-US" sz="2400" dirty="0" smtClean="0"/>
              <a:t> = k down to 0 do</a:t>
            </a:r>
          </a:p>
          <a:p>
            <a:r>
              <a:rPr lang="en-US" sz="2400" dirty="0" smtClean="0"/>
              <a:t>	f = f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 mod N</a:t>
            </a:r>
          </a:p>
          <a:p>
            <a:r>
              <a:rPr lang="en-US" sz="2400" dirty="0" smtClean="0"/>
              <a:t>	If b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= 1 then</a:t>
            </a:r>
          </a:p>
          <a:p>
            <a:r>
              <a:rPr lang="en-US" sz="2400" dirty="0" smtClean="0"/>
              <a:t>		f = f*h</a:t>
            </a:r>
          </a:p>
          <a:p>
            <a:r>
              <a:rPr lang="en-US" sz="2400" dirty="0" smtClean="0"/>
              <a:t>Return 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72534" y="4495800"/>
            <a:ext cx="1454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 = 1 </a:t>
            </a:r>
            <a:r>
              <a:rPr lang="en-US" sz="28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800" dirty="0" smtClean="0"/>
              <a:t> h 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776063" y="5115580"/>
            <a:ext cx="1066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</a:t>
            </a:r>
            <a:r>
              <a:rPr lang="en-US" sz="2800" baseline="-25000" dirty="0"/>
              <a:t>2</a:t>
            </a:r>
            <a:r>
              <a:rPr lang="en-US" sz="2800" dirty="0" smtClean="0"/>
              <a:t> = h</a:t>
            </a:r>
            <a:r>
              <a:rPr lang="en-US" sz="2800" baseline="30000" dirty="0" smtClean="0"/>
              <a:t>2 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804800" y="5648980"/>
            <a:ext cx="1894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= (h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)</a:t>
            </a:r>
            <a:r>
              <a:rPr lang="en-US" sz="2800" baseline="30000" dirty="0" smtClean="0"/>
              <a:t>2 </a:t>
            </a:r>
            <a:r>
              <a:rPr lang="en-US" sz="28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800" dirty="0" smtClean="0"/>
              <a:t> </a:t>
            </a:r>
            <a:r>
              <a:rPr lang="en-US" sz="2800" dirty="0"/>
              <a:t>h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23244" y="4525266"/>
            <a:ext cx="898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 = 1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33400" y="5105400"/>
            <a:ext cx="898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r>
              <a:rPr lang="en-US" sz="2400" baseline="-25000" dirty="0"/>
              <a:t>2</a:t>
            </a:r>
            <a:r>
              <a:rPr lang="en-US" sz="2400" dirty="0" smtClean="0"/>
              <a:t> = 0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5725180"/>
            <a:ext cx="898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= 1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768196" y="6182380"/>
            <a:ext cx="2382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 = (h</a:t>
            </a:r>
            <a:r>
              <a:rPr lang="en-US" sz="2800" baseline="30000" dirty="0" smtClean="0"/>
              <a:t>4 </a:t>
            </a:r>
            <a:r>
              <a:rPr lang="en-US" sz="28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800" dirty="0" smtClean="0"/>
              <a:t> h)</a:t>
            </a:r>
            <a:r>
              <a:rPr lang="en-US" sz="2800" baseline="30000" dirty="0" smtClean="0"/>
              <a:t>2 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800" dirty="0"/>
              <a:t> </a:t>
            </a:r>
            <a:r>
              <a:rPr lang="en-US" sz="2800" dirty="0" smtClean="0"/>
              <a:t>h 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548996" y="6258580"/>
            <a:ext cx="898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= 1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267200" y="6172200"/>
            <a:ext cx="2014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   h</a:t>
            </a:r>
            <a:r>
              <a:rPr lang="en-US" sz="2800" baseline="30000" dirty="0" smtClean="0"/>
              <a:t>8 </a:t>
            </a:r>
            <a:r>
              <a:rPr lang="en-US" sz="28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800" dirty="0" smtClean="0"/>
              <a:t> h</a:t>
            </a:r>
            <a:r>
              <a:rPr lang="en-US" sz="2800" baseline="30000" dirty="0" smtClean="0"/>
              <a:t>2 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800" dirty="0"/>
              <a:t> </a:t>
            </a:r>
            <a:r>
              <a:rPr lang="en-US" sz="2800" dirty="0" smtClean="0"/>
              <a:t>h 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548996" y="3505200"/>
            <a:ext cx="4756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</a:t>
            </a:r>
            <a:r>
              <a:rPr lang="en-US" sz="3600" baseline="30000" dirty="0" smtClean="0"/>
              <a:t>11</a:t>
            </a:r>
            <a:r>
              <a:rPr lang="en-US" sz="3600" dirty="0" smtClean="0"/>
              <a:t> =   h</a:t>
            </a:r>
            <a:r>
              <a:rPr lang="en-US" sz="3600" baseline="30000" dirty="0" smtClean="0"/>
              <a:t>8+2+1  </a:t>
            </a:r>
            <a:r>
              <a:rPr lang="en-US" sz="3600" dirty="0" smtClean="0"/>
              <a:t>= h</a:t>
            </a:r>
            <a:r>
              <a:rPr lang="en-US" sz="3600" baseline="30000" dirty="0" smtClean="0"/>
              <a:t>8  </a:t>
            </a:r>
            <a:r>
              <a:rPr lang="en-US" sz="3600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3600" dirty="0"/>
              <a:t> </a:t>
            </a:r>
            <a:r>
              <a:rPr lang="en-US" sz="3600" dirty="0" smtClean="0"/>
              <a:t>h</a:t>
            </a:r>
            <a:r>
              <a:rPr lang="en-US" sz="3600" baseline="30000" dirty="0" smtClean="0"/>
              <a:t>2 </a:t>
            </a:r>
            <a:r>
              <a:rPr lang="en-US" sz="3600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3600" dirty="0"/>
              <a:t> </a:t>
            </a:r>
            <a:r>
              <a:rPr lang="en-US" sz="3600" dirty="0" smtClean="0"/>
              <a:t>h 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236" y="400620"/>
            <a:ext cx="1855564" cy="9681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033" y="1676400"/>
            <a:ext cx="4511835" cy="106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6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9800" y="5312614"/>
            <a:ext cx="340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324600" y="5312614"/>
            <a:ext cx="457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g</a:t>
            </a:r>
            <a:r>
              <a:rPr lang="en-US" sz="2800" baseline="30000" dirty="0" err="1" smtClean="0"/>
              <a:t>x</a:t>
            </a:r>
            <a:endParaRPr lang="en-US" sz="2800" dirty="0"/>
          </a:p>
        </p:txBody>
      </p:sp>
      <p:cxnSp>
        <p:nvCxnSpPr>
          <p:cNvPr id="6" name="Curved Connector 5"/>
          <p:cNvCxnSpPr>
            <a:stCxn id="4" idx="0"/>
            <a:endCxn id="5" idx="0"/>
          </p:cNvCxnSpPr>
          <p:nvPr/>
        </p:nvCxnSpPr>
        <p:spPr>
          <a:xfrm rot="5400000" flipH="1" flipV="1">
            <a:off x="4466585" y="3225920"/>
            <a:ext cx="12700" cy="4173389"/>
          </a:xfrm>
          <a:prstGeom prst="curvedConnector3">
            <a:avLst>
              <a:gd name="adj1" fmla="val 5133472"/>
            </a:avLst>
          </a:prstGeom>
          <a:ln w="38100" cmpd="sng">
            <a:solidFill>
              <a:srgbClr val="4F81BD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6"/>
          <p:cNvCxnSpPr>
            <a:stCxn id="5" idx="2"/>
            <a:endCxn id="4" idx="2"/>
          </p:cNvCxnSpPr>
          <p:nvPr/>
        </p:nvCxnSpPr>
        <p:spPr>
          <a:xfrm rot="5400000">
            <a:off x="4466586" y="3749140"/>
            <a:ext cx="12700" cy="4173389"/>
          </a:xfrm>
          <a:prstGeom prst="curvedConnector3">
            <a:avLst>
              <a:gd name="adj1" fmla="val 3962268"/>
            </a:avLst>
          </a:prstGeom>
          <a:ln w="38100" cmpd="sng">
            <a:solidFill>
              <a:srgbClr val="4F81BD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83424" y="4036368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easy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191000" y="6320135"/>
            <a:ext cx="762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hard</a:t>
            </a:r>
            <a:endParaRPr lang="en-US" sz="2400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The discrete log problem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2987" y="1676400"/>
            <a:ext cx="852028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Fix a cyclic group G with generator g</a:t>
            </a:r>
          </a:p>
          <a:p>
            <a:endParaRPr lang="en-US" sz="2800" b="1" dirty="0" smtClean="0"/>
          </a:p>
          <a:p>
            <a:r>
              <a:rPr lang="en-US" sz="2800" dirty="0" smtClean="0"/>
              <a:t>Pick x at random from </a:t>
            </a:r>
            <a:r>
              <a:rPr lang="en-US" sz="2800" b="1" dirty="0" smtClean="0"/>
              <a:t>Z</a:t>
            </a:r>
            <a:r>
              <a:rPr lang="en-US" sz="2800" baseline="-25000" dirty="0" smtClean="0"/>
              <a:t>|G|</a:t>
            </a:r>
          </a:p>
          <a:p>
            <a:endParaRPr lang="en-US" sz="2800" dirty="0" smtClean="0"/>
          </a:p>
          <a:p>
            <a:r>
              <a:rPr lang="en-US" sz="2800" dirty="0" smtClean="0"/>
              <a:t>Give adversary g, X = </a:t>
            </a:r>
            <a:r>
              <a:rPr lang="en-US" sz="2800" dirty="0" err="1" smtClean="0"/>
              <a:t>g</a:t>
            </a:r>
            <a:r>
              <a:rPr lang="en-US" sz="2800" baseline="30000" dirty="0" err="1" smtClean="0"/>
              <a:t>x</a:t>
            </a:r>
            <a:r>
              <a:rPr lang="en-US" sz="2800" dirty="0" smtClean="0"/>
              <a:t> . Adversary’s goal is to compute 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36968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discrete log problem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2987" y="1676400"/>
            <a:ext cx="860136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Fix a cyclic group G with generator g</a:t>
            </a:r>
          </a:p>
          <a:p>
            <a:endParaRPr lang="en-US" sz="2800" b="1" dirty="0" smtClean="0"/>
          </a:p>
          <a:p>
            <a:r>
              <a:rPr lang="en-US" sz="2800" dirty="0" smtClean="0"/>
              <a:t>Pick x at random from </a:t>
            </a:r>
            <a:r>
              <a:rPr lang="en-US" sz="2800" b="1" dirty="0" smtClean="0"/>
              <a:t>Z</a:t>
            </a:r>
            <a:r>
              <a:rPr lang="en-US" sz="2800" baseline="-25000" dirty="0" smtClean="0"/>
              <a:t>|G|</a:t>
            </a:r>
          </a:p>
          <a:p>
            <a:endParaRPr lang="en-US" sz="2800" dirty="0" smtClean="0"/>
          </a:p>
          <a:p>
            <a:r>
              <a:rPr lang="en-US" sz="2800" dirty="0" smtClean="0"/>
              <a:t>Give adversary g, X = </a:t>
            </a:r>
            <a:r>
              <a:rPr lang="en-US" sz="2800" dirty="0" err="1" smtClean="0"/>
              <a:t>g</a:t>
            </a:r>
            <a:r>
              <a:rPr lang="en-US" sz="2800" baseline="30000" dirty="0" err="1" smtClean="0"/>
              <a:t>x</a:t>
            </a:r>
            <a:r>
              <a:rPr lang="en-US" sz="2800" dirty="0" smtClean="0"/>
              <a:t> . Adversary’s goal is to compute x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4343400"/>
            <a:ext cx="3671538" cy="156966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pple Chancery"/>
                <a:cs typeface="Apple Chancery"/>
              </a:rPr>
              <a:t> </a:t>
            </a:r>
            <a:r>
              <a:rPr lang="en-US" sz="2400" u="sng" dirty="0" smtClean="0">
                <a:latin typeface="Apple Chancery"/>
                <a:cs typeface="Apple Chancery"/>
              </a:rPr>
              <a:t>A</a:t>
            </a:r>
            <a:r>
              <a:rPr lang="en-US" sz="2400" u="sng" dirty="0" smtClean="0"/>
              <a:t>(</a:t>
            </a:r>
            <a:r>
              <a:rPr lang="en-US" sz="2400" u="sng" dirty="0"/>
              <a:t>X</a:t>
            </a:r>
            <a:r>
              <a:rPr lang="en-US" sz="2400" u="sng" dirty="0" smtClean="0"/>
              <a:t>):</a:t>
            </a:r>
          </a:p>
          <a:p>
            <a:r>
              <a:rPr lang="en-US" sz="2400" dirty="0" smtClean="0"/>
              <a:t>for </a:t>
            </a:r>
            <a:r>
              <a:rPr lang="en-US" sz="2400" dirty="0" err="1" smtClean="0"/>
              <a:t>i</a:t>
            </a:r>
            <a:r>
              <a:rPr lang="en-US" sz="2400" dirty="0" smtClean="0"/>
              <a:t> = 2 , … ,  |G|-1 do</a:t>
            </a:r>
          </a:p>
          <a:p>
            <a:r>
              <a:rPr lang="en-US" sz="2400" dirty="0" smtClean="0"/>
              <a:t>	if X  = </a:t>
            </a:r>
            <a:r>
              <a:rPr lang="en-US" sz="2400" dirty="0" err="1" smtClean="0"/>
              <a:t>g</a:t>
            </a:r>
            <a:r>
              <a:rPr lang="en-US" sz="2400" baseline="30000" dirty="0" err="1" smtClean="0"/>
              <a:t>i</a:t>
            </a:r>
            <a:r>
              <a:rPr lang="en-US" sz="2400" dirty="0" smtClean="0"/>
              <a:t> then </a:t>
            </a:r>
          </a:p>
          <a:p>
            <a:r>
              <a:rPr lang="en-US" sz="2400" dirty="0" smtClean="0"/>
              <a:t>		Return </a:t>
            </a:r>
            <a:r>
              <a:rPr lang="en-US" sz="2400" dirty="0" err="1" smtClean="0"/>
              <a:t>i</a:t>
            </a:r>
            <a:endParaRPr lang="en-US" sz="24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4585938" y="4115812"/>
            <a:ext cx="436615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Very slow for large groups!</a:t>
            </a:r>
          </a:p>
          <a:p>
            <a:r>
              <a:rPr lang="en-US" sz="2400" dirty="0" smtClean="0">
                <a:latin typeface="Apple Chancery"/>
                <a:cs typeface="Apple Chancery"/>
              </a:rPr>
              <a:t>        O</a:t>
            </a:r>
            <a:r>
              <a:rPr lang="en-US" sz="2400" dirty="0" smtClean="0"/>
              <a:t>(|G|) </a:t>
            </a:r>
          </a:p>
          <a:p>
            <a:endParaRPr lang="en-US" sz="2400" dirty="0"/>
          </a:p>
          <a:p>
            <a:r>
              <a:rPr lang="en-US" sz="2400" dirty="0" smtClean="0"/>
              <a:t>Baby-step giant-step is better:</a:t>
            </a:r>
          </a:p>
          <a:p>
            <a:r>
              <a:rPr lang="en-US" sz="2400" dirty="0" smtClean="0">
                <a:latin typeface="Apple Chancery"/>
                <a:cs typeface="Apple Chancery"/>
              </a:rPr>
              <a:t>            O</a:t>
            </a:r>
            <a:r>
              <a:rPr lang="en-US" sz="2400" dirty="0" smtClean="0"/>
              <a:t>(|G|</a:t>
            </a:r>
            <a:r>
              <a:rPr lang="en-US" sz="2400" baseline="30000" dirty="0" smtClean="0"/>
              <a:t>0.5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Nothing faster is known for some</a:t>
            </a:r>
          </a:p>
          <a:p>
            <a:r>
              <a:rPr lang="en-US" sz="2400" dirty="0" smtClean="0"/>
              <a:t>groups.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27112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Diffie</a:t>
            </a:r>
            <a:r>
              <a:rPr lang="en-US" dirty="0" smtClean="0"/>
              <a:t>-Hellman Key Exchange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9293" y="2602468"/>
            <a:ext cx="26592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Pick random x from </a:t>
            </a:r>
            <a:r>
              <a:rPr lang="en-US" sz="2000" b="1" dirty="0" smtClean="0"/>
              <a:t>Z</a:t>
            </a:r>
            <a:r>
              <a:rPr lang="en-US" sz="2000" baseline="-25000" dirty="0" smtClean="0"/>
              <a:t>|G|</a:t>
            </a:r>
          </a:p>
          <a:p>
            <a:r>
              <a:rPr lang="en-US" sz="2000" dirty="0" smtClean="0"/>
              <a:t>X = </a:t>
            </a:r>
            <a:r>
              <a:rPr lang="en-US" sz="2000" dirty="0" err="1" smtClean="0"/>
              <a:t>g</a:t>
            </a:r>
            <a:r>
              <a:rPr lang="en-US" sz="2000" baseline="30000" dirty="0" err="1" smtClean="0"/>
              <a:t>x</a:t>
            </a:r>
            <a:endParaRPr lang="en-US" sz="2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352800" y="2188823"/>
            <a:ext cx="2057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14800" y="1846709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52800" y="2932914"/>
            <a:ext cx="2057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14800" y="25908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2702" y="3733800"/>
            <a:ext cx="1254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 = H(</a:t>
            </a:r>
            <a:r>
              <a:rPr lang="en-US" sz="2400" dirty="0" err="1" smtClean="0"/>
              <a:t>Y</a:t>
            </a:r>
            <a:r>
              <a:rPr lang="en-US" sz="2400" baseline="30000" dirty="0" err="1" smtClean="0"/>
              <a:t>x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14" name="Picture 2" descr="C:\Documents and Settings\rist\Local Settings\Temporary Internet Files\Content.IE5\QB8JK7EN\MCj0441538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6495" y="1371600"/>
            <a:ext cx="1207394" cy="1190624"/>
          </a:xfrm>
          <a:prstGeom prst="rect">
            <a:avLst/>
          </a:prstGeom>
          <a:noFill/>
        </p:spPr>
      </p:pic>
      <p:pic>
        <p:nvPicPr>
          <p:cNvPr id="15" name="Picture 3" descr="C:\Documents and Settings\rist\Local Settings\Temporary Internet Files\Content.IE5\CNYX6FYV\MCj0435242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1447800"/>
            <a:ext cx="779079" cy="1541463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5715000" y="2602468"/>
            <a:ext cx="2664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Pick random y from </a:t>
            </a:r>
            <a:r>
              <a:rPr lang="en-US" sz="2000" b="1" dirty="0" smtClean="0"/>
              <a:t>Z</a:t>
            </a:r>
            <a:r>
              <a:rPr lang="en-US" sz="2000" baseline="-25000" dirty="0" smtClean="0"/>
              <a:t>|G|</a:t>
            </a:r>
          </a:p>
          <a:p>
            <a:r>
              <a:rPr lang="en-US" sz="2000" dirty="0"/>
              <a:t>Y</a:t>
            </a:r>
            <a:r>
              <a:rPr lang="en-US" sz="2000" dirty="0" smtClean="0"/>
              <a:t> = </a:t>
            </a:r>
            <a:r>
              <a:rPr lang="en-US" sz="2000" dirty="0" err="1" smtClean="0"/>
              <a:t>g</a:t>
            </a:r>
            <a:r>
              <a:rPr lang="en-US" sz="2000" baseline="30000" dirty="0" err="1" smtClean="0"/>
              <a:t>y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6441930" y="3729335"/>
            <a:ext cx="1268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 = H(</a:t>
            </a:r>
            <a:r>
              <a:rPr lang="en-US" sz="2400" dirty="0" err="1" smtClean="0"/>
              <a:t>X</a:t>
            </a:r>
            <a:r>
              <a:rPr lang="en-US" sz="2400" baseline="30000" dirty="0" err="1" smtClean="0"/>
              <a:t>y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329461" y="4654866"/>
            <a:ext cx="3225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Get the same key. Why?  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66103" y="4648200"/>
            <a:ext cx="2229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Y</a:t>
            </a:r>
            <a:r>
              <a:rPr lang="en-US" sz="2400" baseline="30000" dirty="0" err="1" smtClean="0"/>
              <a:t>x</a:t>
            </a:r>
            <a:r>
              <a:rPr lang="en-US" sz="2400" baseline="30000" dirty="0" smtClean="0"/>
              <a:t>  </a:t>
            </a:r>
            <a:r>
              <a:rPr lang="en-US" sz="2400" dirty="0" smtClean="0"/>
              <a:t>= </a:t>
            </a:r>
            <a:r>
              <a:rPr lang="en-US" sz="2400" dirty="0" err="1" smtClean="0"/>
              <a:t>g</a:t>
            </a:r>
            <a:r>
              <a:rPr lang="en-US" sz="2400" baseline="30000" dirty="0" err="1" smtClean="0"/>
              <a:t>yx</a:t>
            </a:r>
            <a:r>
              <a:rPr lang="en-US" sz="2400" dirty="0" smtClean="0"/>
              <a:t> = </a:t>
            </a:r>
            <a:r>
              <a:rPr lang="en-US" sz="2400" dirty="0" err="1" smtClean="0"/>
              <a:t>g</a:t>
            </a:r>
            <a:r>
              <a:rPr lang="en-US" sz="2400" baseline="30000" dirty="0" err="1" smtClean="0"/>
              <a:t>xy</a:t>
            </a:r>
            <a:r>
              <a:rPr lang="en-US" sz="2400" dirty="0" smtClean="0"/>
              <a:t> = </a:t>
            </a:r>
            <a:r>
              <a:rPr lang="en-US" sz="2400" dirty="0" err="1" smtClean="0"/>
              <a:t>X</a:t>
            </a:r>
            <a:r>
              <a:rPr lang="en-US" sz="2400" baseline="30000" dirty="0" err="1" smtClean="0"/>
              <a:t>y</a:t>
            </a:r>
            <a:r>
              <a:rPr lang="en-US" sz="2400" dirty="0" smtClean="0"/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9819" y="5486400"/>
            <a:ext cx="6368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type of security does this protocol provide?</a:t>
            </a:r>
          </a:p>
        </p:txBody>
      </p:sp>
    </p:spTree>
    <p:extLst>
      <p:ext uri="{BB962C8B-B14F-4D97-AF65-F5344CB8AC3E}">
        <p14:creationId xmlns:p14="http://schemas.microsoft.com/office/powerpoint/2010/main" val="3182753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Computational </a:t>
            </a:r>
            <a:r>
              <a:rPr lang="en-US" dirty="0" err="1" smtClean="0"/>
              <a:t>Diffie</a:t>
            </a:r>
            <a:r>
              <a:rPr lang="en-US" dirty="0" smtClean="0"/>
              <a:t>-Hellman Problem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2987" y="1676400"/>
            <a:ext cx="546205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Fix a cyclic group G with generator g</a:t>
            </a:r>
          </a:p>
          <a:p>
            <a:endParaRPr lang="en-US" sz="2800" b="1" dirty="0" smtClean="0"/>
          </a:p>
          <a:p>
            <a:r>
              <a:rPr lang="en-US" sz="2800" dirty="0" smtClean="0"/>
              <a:t>Pick </a:t>
            </a:r>
            <a:r>
              <a:rPr lang="en-US" sz="2800" dirty="0" err="1" smtClean="0"/>
              <a:t>x,y</a:t>
            </a:r>
            <a:r>
              <a:rPr lang="en-US" sz="2800" dirty="0" smtClean="0"/>
              <a:t> both at random </a:t>
            </a:r>
            <a:r>
              <a:rPr lang="en-US" sz="2800" b="1" dirty="0" smtClean="0"/>
              <a:t>Z</a:t>
            </a:r>
            <a:r>
              <a:rPr lang="en-US" sz="2800" baseline="-25000" dirty="0" smtClean="0"/>
              <a:t>|G|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Give adversary  g, X = </a:t>
            </a:r>
            <a:r>
              <a:rPr lang="en-US" sz="2800" dirty="0" err="1" smtClean="0"/>
              <a:t>g</a:t>
            </a:r>
            <a:r>
              <a:rPr lang="en-US" sz="2800" baseline="30000" dirty="0" err="1" smtClean="0"/>
              <a:t>x</a:t>
            </a:r>
            <a:r>
              <a:rPr lang="en-US" sz="2800" dirty="0" smtClean="0"/>
              <a:t> , Y = </a:t>
            </a:r>
            <a:r>
              <a:rPr lang="en-US" sz="2800" dirty="0" err="1" smtClean="0"/>
              <a:t>g</a:t>
            </a:r>
            <a:r>
              <a:rPr lang="en-US" sz="2800" baseline="30000" dirty="0" err="1" smtClean="0"/>
              <a:t>y</a:t>
            </a:r>
            <a:r>
              <a:rPr lang="en-US" sz="2800" dirty="0" smtClean="0"/>
              <a:t>. </a:t>
            </a:r>
          </a:p>
          <a:p>
            <a:r>
              <a:rPr lang="en-US" sz="2800" dirty="0" smtClean="0"/>
              <a:t>Adversary must compute </a:t>
            </a:r>
            <a:r>
              <a:rPr lang="en-US" sz="2800" dirty="0" err="1" smtClean="0"/>
              <a:t>g</a:t>
            </a:r>
            <a:r>
              <a:rPr lang="en-US" sz="2800" baseline="30000" dirty="0" err="1" smtClean="0"/>
              <a:t>xy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21511" y="4863405"/>
            <a:ext cx="718728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For most groups, best known algorithm finds </a:t>
            </a:r>
          </a:p>
          <a:p>
            <a:r>
              <a:rPr lang="en-US" sz="2800" dirty="0" smtClean="0"/>
              <a:t>discrete log of X or Y. </a:t>
            </a:r>
          </a:p>
          <a:p>
            <a:r>
              <a:rPr lang="en-US" sz="2800" dirty="0" smtClean="0"/>
              <a:t>But we have no proof that this is best approach.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3252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TLS handshake for</a:t>
            </a:r>
            <a:br>
              <a:rPr lang="en-US" dirty="0" smtClean="0"/>
            </a:br>
            <a:r>
              <a:rPr lang="en-US" dirty="0" err="1" smtClean="0"/>
              <a:t>Diffie</a:t>
            </a:r>
            <a:r>
              <a:rPr lang="en-US" dirty="0" smtClean="0"/>
              <a:t>-Hellman Key Exchange</a:t>
            </a:r>
            <a:endParaRPr lang="en-US" dirty="0"/>
          </a:p>
        </p:txBody>
      </p:sp>
      <p:pic>
        <p:nvPicPr>
          <p:cNvPr id="4" name="Picture 3" descr="C:\Documents and Settings\rist\Local Settings\Temporary Internet Files\Content.IE5\CNYX6FYV\MCj0435242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4947" y="228600"/>
            <a:ext cx="533400" cy="1055370"/>
          </a:xfrm>
          <a:prstGeom prst="rect">
            <a:avLst/>
          </a:prstGeom>
          <a:noFill/>
        </p:spPr>
      </p:pic>
      <p:pic>
        <p:nvPicPr>
          <p:cNvPr id="5" name="Picture 4" descr="C:\Documents and Settings\rist\Local Settings\Temporary Internet Files\Content.IE5\CNYX6FYV\MCj0435242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4800"/>
            <a:ext cx="457200" cy="90460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63455" y="1055610"/>
            <a:ext cx="72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77200" y="10668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39624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PMS = </a:t>
            </a:r>
            <a:r>
              <a:rPr lang="en-US" dirty="0" err="1" smtClean="0"/>
              <a:t>g</a:t>
            </a:r>
            <a:r>
              <a:rPr lang="en-US" baseline="30000" dirty="0" err="1" smtClean="0"/>
              <a:t>xy</a:t>
            </a:r>
            <a:endParaRPr lang="en-US" dirty="0" smtClean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057400" y="21336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44606" y="1764268"/>
            <a:ext cx="476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ClientHello</a:t>
            </a:r>
            <a:r>
              <a:rPr lang="en-US" dirty="0" smtClean="0"/>
              <a:t>, </a:t>
            </a:r>
            <a:r>
              <a:rPr lang="en-US" dirty="0" err="1" smtClean="0"/>
              <a:t>MaxVer</a:t>
            </a:r>
            <a:r>
              <a:rPr lang="en-US" dirty="0" smtClean="0"/>
              <a:t>, </a:t>
            </a:r>
            <a:r>
              <a:rPr lang="en-US" dirty="0" err="1" smtClean="0"/>
              <a:t>Nc</a:t>
            </a:r>
            <a:r>
              <a:rPr lang="en-US" dirty="0" smtClean="0"/>
              <a:t>, Ciphers/</a:t>
            </a:r>
            <a:r>
              <a:rPr lang="en-US" dirty="0" err="1" smtClean="0"/>
              <a:t>CompMethods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070194" y="27432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57400" y="2362200"/>
            <a:ext cx="520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ServerHello</a:t>
            </a:r>
            <a:r>
              <a:rPr lang="en-US" dirty="0" smtClean="0"/>
              <a:t>, </a:t>
            </a:r>
            <a:r>
              <a:rPr lang="en-US" dirty="0" err="1" smtClean="0"/>
              <a:t>Ver</a:t>
            </a:r>
            <a:r>
              <a:rPr lang="en-US" dirty="0" smtClean="0"/>
              <a:t>, Ns, </a:t>
            </a:r>
            <a:r>
              <a:rPr lang="en-US" dirty="0" err="1" smtClean="0"/>
              <a:t>SessionID</a:t>
            </a:r>
            <a:r>
              <a:rPr lang="en-US" dirty="0" smtClean="0"/>
              <a:t>, Cipher/</a:t>
            </a:r>
            <a:r>
              <a:rPr lang="en-US" dirty="0" err="1" smtClean="0"/>
              <a:t>CompMethod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057400" y="31242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82745" y="2743200"/>
            <a:ext cx="299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CERT = (</a:t>
            </a:r>
            <a:r>
              <a:rPr lang="en-US" dirty="0" err="1" smtClean="0"/>
              <a:t>pk</a:t>
            </a:r>
            <a:r>
              <a:rPr lang="en-US" baseline="-25000" dirty="0" err="1" smtClean="0"/>
              <a:t>s</a:t>
            </a:r>
            <a:r>
              <a:rPr lang="en-US" dirty="0" smtClean="0"/>
              <a:t> , signature over it)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869" y="2362200"/>
            <a:ext cx="1615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CERT</a:t>
            </a:r>
          </a:p>
          <a:p>
            <a:r>
              <a:rPr lang="en-US" dirty="0" smtClean="0"/>
              <a:t>using CA public</a:t>
            </a:r>
          </a:p>
          <a:p>
            <a:r>
              <a:rPr lang="en-US" dirty="0" smtClean="0"/>
              <a:t>verification key</a:t>
            </a:r>
          </a:p>
          <a:p>
            <a:r>
              <a:rPr lang="en-US" dirty="0" smtClean="0"/>
              <a:t>Check </a:t>
            </a:r>
            <a:r>
              <a:rPr lang="en-US" dirty="0" err="1" smtClean="0"/>
              <a:t>σ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1905000"/>
            <a:ext cx="1650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random </a:t>
            </a:r>
            <a:r>
              <a:rPr lang="en-US" dirty="0" err="1" smtClean="0"/>
              <a:t>Nc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0" y="1600200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391400" y="228600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random Ns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8809" y="3620869"/>
            <a:ext cx="1556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random y</a:t>
            </a:r>
          </a:p>
          <a:p>
            <a:r>
              <a:rPr lang="en-US" dirty="0" smtClean="0"/>
              <a:t>Y = </a:t>
            </a:r>
            <a:r>
              <a:rPr lang="en-US" dirty="0" err="1" smtClean="0"/>
              <a:t>g</a:t>
            </a:r>
            <a:r>
              <a:rPr lang="en-US" baseline="30000" dirty="0" err="1" smtClean="0"/>
              <a:t>y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070194" y="40386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82894" y="3657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057400" y="49530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05923" y="4267200"/>
            <a:ext cx="5275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ChangeCipherSpec</a:t>
            </a:r>
            <a:r>
              <a:rPr lang="en-US" dirty="0" smtClean="0"/>
              <a:t>, </a:t>
            </a:r>
          </a:p>
          <a:p>
            <a:r>
              <a:rPr lang="en-US" dirty="0" smtClean="0"/>
              <a:t>{ Finished, PRF(MS, “Client finished” || H(transcript)) }  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057400" y="5751731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33600" y="5029200"/>
            <a:ext cx="5339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ChangeCipherSpec</a:t>
            </a:r>
            <a:r>
              <a:rPr lang="en-US" dirty="0" smtClean="0"/>
              <a:t>, </a:t>
            </a:r>
          </a:p>
          <a:p>
            <a:r>
              <a:rPr lang="en-US" dirty="0" smtClean="0"/>
              <a:t>{ Finished, PRF(MS, “Server finished” || H(transcript’)) }  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514600" y="6172200"/>
            <a:ext cx="445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 &lt;- PRF(PMS, “master secret” || </a:t>
            </a:r>
            <a:r>
              <a:rPr lang="en-US" dirty="0" err="1" smtClean="0"/>
              <a:t>Nc</a:t>
            </a:r>
            <a:r>
              <a:rPr lang="en-US" dirty="0" smtClean="0"/>
              <a:t> || Ns 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1588" y="5248870"/>
            <a:ext cx="1750675" cy="92333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Bracket notation</a:t>
            </a:r>
          </a:p>
          <a:p>
            <a:r>
              <a:rPr lang="en-US" dirty="0" smtClean="0"/>
              <a:t>means contents </a:t>
            </a:r>
          </a:p>
          <a:p>
            <a:r>
              <a:rPr lang="en-US" dirty="0" smtClean="0"/>
              <a:t>encrypted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1219200" y="4800600"/>
            <a:ext cx="886723" cy="448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2057400" y="35052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682745" y="3124200"/>
            <a:ext cx="3396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, g , X ,   </a:t>
            </a:r>
            <a:r>
              <a:rPr lang="en-US" dirty="0" err="1" smtClean="0"/>
              <a:t>σ</a:t>
            </a:r>
            <a:r>
              <a:rPr lang="en-US" dirty="0" smtClean="0"/>
              <a:t>  = Sign(</a:t>
            </a:r>
            <a:r>
              <a:rPr lang="en-US" dirty="0" err="1" smtClean="0"/>
              <a:t>sk</a:t>
            </a:r>
            <a:r>
              <a:rPr lang="en-US" baseline="-25000" dirty="0" err="1" smtClean="0"/>
              <a:t>s</a:t>
            </a:r>
            <a:r>
              <a:rPr lang="en-US" dirty="0" smtClean="0"/>
              <a:t>, p || g || X) 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391400" y="2678668"/>
            <a:ext cx="1505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random x</a:t>
            </a:r>
          </a:p>
          <a:p>
            <a:r>
              <a:rPr lang="en-US" dirty="0" smtClean="0"/>
              <a:t>X = </a:t>
            </a:r>
            <a:r>
              <a:rPr lang="en-US" dirty="0" err="1" smtClean="0"/>
              <a:t>g</a:t>
            </a:r>
            <a:r>
              <a:rPr lang="en-US" baseline="30000" dirty="0" err="1" smtClean="0"/>
              <a:t>x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6200" y="44196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PMS = </a:t>
            </a:r>
            <a:r>
              <a:rPr lang="en-US" dirty="0" err="1" smtClean="0"/>
              <a:t>g</a:t>
            </a:r>
            <a:r>
              <a:rPr lang="en-US" baseline="30000" dirty="0" err="1" smtClean="0"/>
              <a:t>xy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8685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9800" y="4171846"/>
            <a:ext cx="371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24600" y="4171846"/>
            <a:ext cx="932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f</a:t>
            </a:r>
            <a:r>
              <a:rPr lang="en-US" sz="2800" baseline="-25000" dirty="0" err="1" smtClean="0"/>
              <a:t>pk</a:t>
            </a:r>
            <a:r>
              <a:rPr lang="en-US" sz="2800" dirty="0" smtClean="0"/>
              <a:t>(X)</a:t>
            </a:r>
            <a:endParaRPr lang="en-US" sz="2800" dirty="0"/>
          </a:p>
        </p:txBody>
      </p:sp>
      <p:cxnSp>
        <p:nvCxnSpPr>
          <p:cNvPr id="7" name="Curved Connector 6"/>
          <p:cNvCxnSpPr>
            <a:stCxn id="4" idx="0"/>
            <a:endCxn id="5" idx="0"/>
          </p:cNvCxnSpPr>
          <p:nvPr/>
        </p:nvCxnSpPr>
        <p:spPr>
          <a:xfrm rot="5400000" flipH="1" flipV="1">
            <a:off x="4593202" y="1973964"/>
            <a:ext cx="12700" cy="4395764"/>
          </a:xfrm>
          <a:prstGeom prst="curvedConnector3">
            <a:avLst>
              <a:gd name="adj1" fmla="val 5404835"/>
            </a:avLst>
          </a:prstGeom>
          <a:ln w="38100" cmpd="sng">
            <a:solidFill>
              <a:srgbClr val="4F81BD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5" idx="2"/>
            <a:endCxn id="4" idx="2"/>
          </p:cNvCxnSpPr>
          <p:nvPr/>
        </p:nvCxnSpPr>
        <p:spPr>
          <a:xfrm rot="5400000">
            <a:off x="4593202" y="2497184"/>
            <a:ext cx="12700" cy="4395764"/>
          </a:xfrm>
          <a:prstGeom prst="curvedConnector3">
            <a:avLst>
              <a:gd name="adj1" fmla="val 5521142"/>
            </a:avLst>
          </a:prstGeom>
          <a:ln w="38100" cmpd="sng">
            <a:solidFill>
              <a:srgbClr val="4F81BD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08963" y="2895600"/>
            <a:ext cx="1982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easy given </a:t>
            </a:r>
            <a:r>
              <a:rPr lang="en-US" sz="2400" dirty="0" err="1" smtClean="0"/>
              <a:t>N,e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685163" y="5410200"/>
            <a:ext cx="19905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hard given </a:t>
            </a:r>
            <a:r>
              <a:rPr lang="en-US" sz="2400" dirty="0" err="1" smtClean="0"/>
              <a:t>N,e</a:t>
            </a:r>
            <a:endParaRPr lang="en-US" sz="2400" dirty="0" smtClean="0"/>
          </a:p>
          <a:p>
            <a:r>
              <a:rPr lang="en-US" sz="2400" dirty="0" smtClean="0"/>
              <a:t>easy given </a:t>
            </a:r>
            <a:r>
              <a:rPr lang="en-US" sz="2400" dirty="0" err="1" smtClean="0"/>
              <a:t>N,d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2209800" y="304800"/>
            <a:ext cx="4756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RSA  trapdoor permutation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398689" y="1081055"/>
            <a:ext cx="1595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pk</a:t>
            </a:r>
            <a:r>
              <a:rPr lang="en-US" sz="2800" dirty="0" smtClean="0"/>
              <a:t> = (</a:t>
            </a:r>
            <a:r>
              <a:rPr lang="en-US" sz="2800" dirty="0" err="1" smtClean="0"/>
              <a:t>N,e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401670" y="1066800"/>
            <a:ext cx="1557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s</a:t>
            </a:r>
            <a:r>
              <a:rPr lang="en-US" sz="2800" dirty="0" err="1" smtClean="0"/>
              <a:t>k</a:t>
            </a:r>
            <a:r>
              <a:rPr lang="en-US" sz="2800" dirty="0" smtClean="0"/>
              <a:t> = (</a:t>
            </a:r>
            <a:r>
              <a:rPr lang="en-US" sz="2800" dirty="0" err="1" smtClean="0"/>
              <a:t>N,</a:t>
            </a:r>
            <a:r>
              <a:rPr lang="en-US" sz="2800" dirty="0" err="1"/>
              <a:t>d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995152" y="1081055"/>
            <a:ext cx="3396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with  </a:t>
            </a:r>
            <a:r>
              <a:rPr lang="en-US" sz="2800" dirty="0" err="1" smtClean="0"/>
              <a:t>ed</a:t>
            </a:r>
            <a:r>
              <a:rPr lang="en-US" sz="2800" dirty="0" smtClean="0"/>
              <a:t> </a:t>
            </a:r>
            <a:r>
              <a:rPr lang="en-US" sz="2800" dirty="0"/>
              <a:t>mod </a:t>
            </a:r>
            <a:r>
              <a:rPr lang="en-US" sz="2800" dirty="0" err="1"/>
              <a:t>φ</a:t>
            </a:r>
            <a:r>
              <a:rPr lang="en-US" sz="2800" dirty="0"/>
              <a:t>(N) = 1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" y="1838980"/>
            <a:ext cx="2675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f</a:t>
            </a:r>
            <a:r>
              <a:rPr lang="en-US" sz="2800" baseline="-25000" dirty="0" err="1" smtClean="0"/>
              <a:t>N,e</a:t>
            </a:r>
            <a:r>
              <a:rPr lang="en-US" sz="2800" dirty="0" smtClean="0"/>
              <a:t>(x) = </a:t>
            </a:r>
            <a:r>
              <a:rPr lang="en-US" sz="2800" dirty="0" err="1" smtClean="0"/>
              <a:t>x</a:t>
            </a:r>
            <a:r>
              <a:rPr lang="en-US" sz="2800" baseline="30000" dirty="0" err="1" smtClean="0"/>
              <a:t>e</a:t>
            </a:r>
            <a:r>
              <a:rPr lang="en-US" sz="2800" dirty="0" smtClean="0"/>
              <a:t> mod N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3886200" y="1838980"/>
            <a:ext cx="2762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g</a:t>
            </a:r>
            <a:r>
              <a:rPr lang="en-US" sz="2800" baseline="-25000" dirty="0" err="1" smtClean="0"/>
              <a:t>N,d</a:t>
            </a:r>
            <a:r>
              <a:rPr lang="en-US" sz="2800" dirty="0" smtClean="0"/>
              <a:t>(y) = </a:t>
            </a:r>
            <a:r>
              <a:rPr lang="en-US" sz="2800" dirty="0" err="1"/>
              <a:t>y</a:t>
            </a:r>
            <a:r>
              <a:rPr lang="en-US" sz="2800" baseline="30000" dirty="0" err="1" smtClean="0"/>
              <a:t>d</a:t>
            </a:r>
            <a:r>
              <a:rPr lang="en-US" sz="2800" dirty="0" smtClean="0"/>
              <a:t> mod 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69171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2 large primes  p, q  . Let N = </a:t>
            </a:r>
            <a:r>
              <a:rPr lang="en-US" dirty="0" err="1" smtClean="0"/>
              <a:t>pq</a:t>
            </a:r>
            <a:endParaRPr lang="en-US" dirty="0" smtClean="0"/>
          </a:p>
          <a:p>
            <a:pPr lvl="1"/>
            <a:r>
              <a:rPr lang="en-US" dirty="0" smtClean="0"/>
              <a:t>random integers + </a:t>
            </a:r>
            <a:r>
              <a:rPr lang="en-US" dirty="0" err="1" smtClean="0"/>
              <a:t>primality</a:t>
            </a:r>
            <a:r>
              <a:rPr lang="en-US" dirty="0" smtClean="0"/>
              <a:t> testing</a:t>
            </a:r>
          </a:p>
          <a:p>
            <a:r>
              <a:rPr lang="en-US" dirty="0" smtClean="0"/>
              <a:t>Choose e (usually 65,537)</a:t>
            </a:r>
          </a:p>
          <a:p>
            <a:pPr lvl="1"/>
            <a:r>
              <a:rPr lang="en-US" dirty="0" smtClean="0"/>
              <a:t>Compute d using </a:t>
            </a:r>
            <a:r>
              <a:rPr lang="en-US" dirty="0" err="1"/>
              <a:t>φ</a:t>
            </a:r>
            <a:r>
              <a:rPr lang="en-US" dirty="0"/>
              <a:t>(N) = (p-1)(q-1)</a:t>
            </a:r>
            <a:r>
              <a:rPr lang="en-US" dirty="0" smtClean="0"/>
              <a:t> </a:t>
            </a:r>
          </a:p>
          <a:p>
            <a:r>
              <a:rPr lang="en-US" dirty="0" err="1"/>
              <a:t>p</a:t>
            </a:r>
            <a:r>
              <a:rPr lang="en-US" dirty="0" err="1" smtClean="0"/>
              <a:t>k</a:t>
            </a:r>
            <a:r>
              <a:rPr lang="en-US" dirty="0" smtClean="0"/>
              <a:t> = (</a:t>
            </a:r>
            <a:r>
              <a:rPr lang="en-US" dirty="0" err="1" smtClean="0"/>
              <a:t>N,e</a:t>
            </a:r>
            <a:r>
              <a:rPr lang="en-US" dirty="0" smtClean="0"/>
              <a:t>)  and </a:t>
            </a:r>
            <a:r>
              <a:rPr lang="en-US" dirty="0" err="1" smtClean="0"/>
              <a:t>sk</a:t>
            </a:r>
            <a:r>
              <a:rPr lang="en-US" dirty="0" smtClean="0"/>
              <a:t> = (</a:t>
            </a:r>
            <a:r>
              <a:rPr lang="en-US" dirty="0" err="1" smtClean="0"/>
              <a:t>N,d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Often store </a:t>
            </a:r>
            <a:r>
              <a:rPr lang="en-US" dirty="0" err="1" smtClean="0"/>
              <a:t>p,q</a:t>
            </a:r>
            <a:r>
              <a:rPr lang="en-US" dirty="0" smtClean="0"/>
              <a:t> with </a:t>
            </a:r>
            <a:r>
              <a:rPr lang="en-US" dirty="0" err="1" smtClean="0"/>
              <a:t>sk</a:t>
            </a:r>
            <a:r>
              <a:rPr lang="en-US" dirty="0" smtClean="0"/>
              <a:t> to use Chinese Remainder Theorem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040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Public-key encryption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76400" y="4038600"/>
            <a:ext cx="9906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Enc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172200" y="4038600"/>
            <a:ext cx="9906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Dec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886200" y="1981200"/>
            <a:ext cx="9906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Kg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598189" y="1524000"/>
            <a:ext cx="1583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 generation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8" idx="1"/>
          </p:cNvCxnSpPr>
          <p:nvPr/>
        </p:nvCxnSpPr>
        <p:spPr>
          <a:xfrm>
            <a:off x="3429000" y="24384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116094" y="2209800"/>
            <a:ext cx="445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R</a:t>
            </a:r>
            <a:r>
              <a:rPr lang="en-US" sz="2400" baseline="-25000" dirty="0" err="1" smtClean="0"/>
              <a:t>k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419600" y="2895600"/>
            <a:ext cx="304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33800" y="327213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pk</a:t>
            </a:r>
            <a:endParaRPr lang="en-US" sz="2400" dirty="0"/>
          </a:p>
        </p:txBody>
      </p:sp>
      <p:cxnSp>
        <p:nvCxnSpPr>
          <p:cNvPr id="19" name="Elbow Connector 18"/>
          <p:cNvCxnSpPr>
            <a:stCxn id="17" idx="1"/>
            <a:endCxn id="6" idx="0"/>
          </p:cNvCxnSpPr>
          <p:nvPr/>
        </p:nvCxnSpPr>
        <p:spPr>
          <a:xfrm rot="10800000" flipV="1">
            <a:off x="2171700" y="3502968"/>
            <a:ext cx="1562100" cy="53563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35" idx="3"/>
            <a:endCxn id="7" idx="0"/>
          </p:cNvCxnSpPr>
          <p:nvPr/>
        </p:nvCxnSpPr>
        <p:spPr>
          <a:xfrm>
            <a:off x="5057911" y="3507433"/>
            <a:ext cx="1609589" cy="53116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219200" y="4262735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06294" y="4034135"/>
            <a:ext cx="351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</a:t>
            </a:r>
            <a:endParaRPr lang="en-US" sz="2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227306" y="4719935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8200" y="4491335"/>
            <a:ext cx="447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</a:t>
            </a:r>
            <a:endParaRPr lang="en-US" sz="24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675106" y="4495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133591" y="4267200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715000" y="4495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66227" y="4267200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162800" y="4495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652227" y="4122003"/>
            <a:ext cx="8220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 or </a:t>
            </a:r>
          </a:p>
          <a:p>
            <a:r>
              <a:rPr lang="en-US" sz="2400" dirty="0" smtClean="0"/>
              <a:t>error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3581740" y="5040868"/>
            <a:ext cx="167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 is a </a:t>
            </a:r>
            <a:r>
              <a:rPr lang="en-US" dirty="0" err="1" smtClean="0"/>
              <a:t>ciphertext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09600" y="5695890"/>
            <a:ext cx="8292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Correctness:  D( </a:t>
            </a:r>
            <a:r>
              <a:rPr lang="en-US" sz="2000" dirty="0" err="1" smtClean="0"/>
              <a:t>sk</a:t>
            </a:r>
            <a:r>
              <a:rPr lang="en-US" sz="2000" dirty="0" smtClean="0"/>
              <a:t> , E(</a:t>
            </a:r>
            <a:r>
              <a:rPr lang="en-US" sz="2000" dirty="0" err="1" smtClean="0"/>
              <a:t>pk,M,R</a:t>
            </a:r>
            <a:r>
              <a:rPr lang="en-US" sz="2000" dirty="0" smtClean="0"/>
              <a:t>) ) = M  with probability 1 over randomness used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4612957" y="3276600"/>
            <a:ext cx="444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k</a:t>
            </a:r>
            <a:endParaRPr lang="en-US" sz="2400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4114800" y="2895600"/>
            <a:ext cx="304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529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PKCS #1 RSA encryption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13436" y="3002064"/>
            <a:ext cx="9906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Enc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6236" y="3226199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3330" y="2997599"/>
            <a:ext cx="351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64342" y="3683399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5236" y="3454799"/>
            <a:ext cx="447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12142" y="3459264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70627" y="3230664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1021542" y="5105400"/>
            <a:ext cx="9906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Dec</a:t>
            </a:r>
            <a:endParaRPr lang="en-US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64342" y="55626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5569" y="5334000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012142" y="55626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01569" y="5188803"/>
            <a:ext cx="8220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 or </a:t>
            </a:r>
          </a:p>
          <a:p>
            <a:r>
              <a:rPr lang="en-US" sz="2400" dirty="0" smtClean="0"/>
              <a:t>error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1066800" y="2309566"/>
            <a:ext cx="799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 err="1" smtClean="0"/>
              <a:t>N,e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447800" y="2692799"/>
            <a:ext cx="0" cy="3137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43000" y="4408437"/>
            <a:ext cx="808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 err="1" smtClean="0"/>
              <a:t>N,d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523762" y="4791670"/>
            <a:ext cx="0" cy="3137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04800" y="914400"/>
            <a:ext cx="713673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Kg outputs (</a:t>
            </a:r>
            <a:r>
              <a:rPr lang="en-US" sz="2800" dirty="0" err="1" smtClean="0"/>
              <a:t>N,e</a:t>
            </a:r>
            <a:r>
              <a:rPr lang="en-US" sz="2800" dirty="0" smtClean="0"/>
              <a:t>),(</a:t>
            </a:r>
            <a:r>
              <a:rPr lang="en-US" sz="2800" dirty="0" err="1" smtClean="0"/>
              <a:t>N,d</a:t>
            </a:r>
            <a:r>
              <a:rPr lang="en-US" sz="2800" dirty="0" smtClean="0"/>
              <a:t>)   where |N|</a:t>
            </a:r>
            <a:r>
              <a:rPr lang="en-US" sz="2800" baseline="-25000" dirty="0" smtClean="0"/>
              <a:t>8</a:t>
            </a:r>
            <a:r>
              <a:rPr lang="en-US" sz="2800" dirty="0" smtClean="0"/>
              <a:t> = n </a:t>
            </a:r>
          </a:p>
          <a:p>
            <a:r>
              <a:rPr lang="en-US" sz="2800" dirty="0" smtClean="0"/>
              <a:t>Let B = </a:t>
            </a:r>
            <a:r>
              <a:rPr lang="en-US" sz="2800" dirty="0"/>
              <a:t>{0,1}</a:t>
            </a:r>
            <a:r>
              <a:rPr lang="en-US" sz="2800" baseline="30000" dirty="0"/>
              <a:t>8 </a:t>
            </a:r>
            <a:r>
              <a:rPr lang="en-US" sz="2800" dirty="0"/>
              <a:t>/ {00} </a:t>
            </a:r>
            <a:r>
              <a:rPr lang="en-US" sz="2800" dirty="0" smtClean="0"/>
              <a:t> be set of all bytes except 00</a:t>
            </a:r>
          </a:p>
          <a:p>
            <a:r>
              <a:rPr lang="en-US" sz="2800" dirty="0" smtClean="0"/>
              <a:t>Want to encrypt messages of length |M|</a:t>
            </a:r>
            <a:r>
              <a:rPr lang="en-US" sz="2800" baseline="-25000" dirty="0" smtClean="0"/>
              <a:t>8</a:t>
            </a:r>
            <a:r>
              <a:rPr lang="en-US" sz="2800" dirty="0" smtClean="0"/>
              <a:t> = m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676796" y="2328208"/>
            <a:ext cx="4858872" cy="193899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u="sng" dirty="0" err="1" smtClean="0"/>
              <a:t>Enc</a:t>
            </a:r>
            <a:r>
              <a:rPr lang="en-US" sz="2400" u="sng" dirty="0" smtClean="0"/>
              <a:t>((</a:t>
            </a:r>
            <a:r>
              <a:rPr lang="en-US" sz="2400" u="sng" dirty="0" err="1" smtClean="0"/>
              <a:t>N,e</a:t>
            </a:r>
            <a:r>
              <a:rPr lang="en-US" sz="2400" u="sng" dirty="0" smtClean="0"/>
              <a:t>), M, R)</a:t>
            </a:r>
          </a:p>
          <a:p>
            <a:r>
              <a:rPr lang="en-US" sz="2400" dirty="0" smtClean="0"/>
              <a:t>pad =  first n - m - 3 bytes from R that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are in B</a:t>
            </a:r>
          </a:p>
          <a:p>
            <a:r>
              <a:rPr lang="en-US" sz="2400" dirty="0" smtClean="0"/>
              <a:t>X = 00 || 02 || pad || 00 || M</a:t>
            </a:r>
          </a:p>
          <a:p>
            <a:r>
              <a:rPr lang="en-US" sz="2400" dirty="0" smtClean="0"/>
              <a:t>Return </a:t>
            </a:r>
            <a:r>
              <a:rPr lang="en-US" sz="2400" dirty="0" err="1" smtClean="0"/>
              <a:t>X</a:t>
            </a:r>
            <a:r>
              <a:rPr lang="en-US" sz="2400" baseline="30000" dirty="0" err="1" smtClean="0"/>
              <a:t>e</a:t>
            </a:r>
            <a:r>
              <a:rPr lang="en-US" sz="2400" dirty="0" smtClean="0"/>
              <a:t> mod N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3676796" y="4364504"/>
            <a:ext cx="4858872" cy="230832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Dec((</a:t>
            </a:r>
            <a:r>
              <a:rPr lang="en-US" sz="2400" u="sng" dirty="0" err="1" smtClean="0"/>
              <a:t>N,d</a:t>
            </a:r>
            <a:r>
              <a:rPr lang="en-US" sz="2400" u="sng" dirty="0" smtClean="0"/>
              <a:t>), C )</a:t>
            </a:r>
          </a:p>
          <a:p>
            <a:r>
              <a:rPr lang="en-US" sz="2400" dirty="0" smtClean="0"/>
              <a:t>X = C</a:t>
            </a:r>
            <a:r>
              <a:rPr lang="en-US" sz="2400" baseline="30000" dirty="0" smtClean="0"/>
              <a:t>d</a:t>
            </a:r>
            <a:r>
              <a:rPr lang="en-US" sz="2400" dirty="0" smtClean="0"/>
              <a:t> mod N    ;  </a:t>
            </a:r>
            <a:r>
              <a:rPr lang="en-US" sz="2400" dirty="0" err="1" smtClean="0"/>
              <a:t>aa</a:t>
            </a:r>
            <a:r>
              <a:rPr lang="en-US" sz="2400" dirty="0" smtClean="0"/>
              <a:t>||bb||w = X</a:t>
            </a:r>
          </a:p>
          <a:p>
            <a:r>
              <a:rPr lang="en-US" sz="2400" dirty="0" smtClean="0"/>
              <a:t>If (</a:t>
            </a:r>
            <a:r>
              <a:rPr lang="en-US" sz="2400" dirty="0" err="1" smtClean="0"/>
              <a:t>aa</a:t>
            </a:r>
            <a:r>
              <a:rPr lang="en-US" sz="2400" dirty="0" smtClean="0"/>
              <a:t> ≠ 00) or (bb </a:t>
            </a:r>
            <a:r>
              <a:rPr lang="en-US" sz="2400" dirty="0"/>
              <a:t>≠</a:t>
            </a:r>
            <a:r>
              <a:rPr lang="en-US" sz="2400" dirty="0" smtClean="0"/>
              <a:t> 02) or (00   w)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Return error</a:t>
            </a:r>
          </a:p>
          <a:p>
            <a:r>
              <a:rPr lang="en-US" sz="2400" dirty="0" smtClean="0"/>
              <a:t>pad || 00 || M = w</a:t>
            </a:r>
          </a:p>
          <a:p>
            <a:r>
              <a:rPr lang="en-US" sz="2400" dirty="0" smtClean="0"/>
              <a:t>Return M</a:t>
            </a:r>
            <a:endParaRPr lang="en-US" sz="240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150" y="5216525"/>
            <a:ext cx="120650" cy="23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152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TLS handshake for</a:t>
            </a:r>
            <a:br>
              <a:rPr lang="en-US" dirty="0" smtClean="0"/>
            </a:br>
            <a:r>
              <a:rPr lang="en-US" dirty="0" smtClean="0"/>
              <a:t>RSA transport</a:t>
            </a:r>
            <a:endParaRPr lang="en-US" dirty="0"/>
          </a:p>
        </p:txBody>
      </p:sp>
      <p:pic>
        <p:nvPicPr>
          <p:cNvPr id="4" name="Picture 3" descr="C:\Documents and Settings\rist\Local Settings\Temporary Internet Files\Content.IE5\CNYX6FYV\MCj0435242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4947" y="228600"/>
            <a:ext cx="533400" cy="1055370"/>
          </a:xfrm>
          <a:prstGeom prst="rect">
            <a:avLst/>
          </a:prstGeom>
          <a:noFill/>
        </p:spPr>
      </p:pic>
      <p:pic>
        <p:nvPicPr>
          <p:cNvPr id="5" name="Picture 4" descr="C:\Documents and Settings\rist\Local Settings\Temporary Internet Files\Content.IE5\CNYX6FYV\MCj0435242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4800"/>
            <a:ext cx="457200" cy="90460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4949" y="1055610"/>
            <a:ext cx="158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Bank customer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77200" y="1066800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3962400"/>
            <a:ext cx="1555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PMS &lt;- D(</a:t>
            </a:r>
            <a:r>
              <a:rPr lang="en-US" dirty="0" err="1" smtClean="0"/>
              <a:t>sk,C</a:t>
            </a:r>
            <a:r>
              <a:rPr lang="en-US" dirty="0" smtClean="0"/>
              <a:t>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057400" y="21336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44606" y="1764268"/>
            <a:ext cx="476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ClientHello</a:t>
            </a:r>
            <a:r>
              <a:rPr lang="en-US" dirty="0" smtClean="0"/>
              <a:t>, </a:t>
            </a:r>
            <a:r>
              <a:rPr lang="en-US" dirty="0" err="1" smtClean="0"/>
              <a:t>MaxVer</a:t>
            </a:r>
            <a:r>
              <a:rPr lang="en-US" dirty="0" smtClean="0"/>
              <a:t>, </a:t>
            </a:r>
            <a:r>
              <a:rPr lang="en-US" dirty="0" err="1" smtClean="0"/>
              <a:t>Nc</a:t>
            </a:r>
            <a:r>
              <a:rPr lang="en-US" dirty="0" smtClean="0"/>
              <a:t>, Ciphers/</a:t>
            </a:r>
            <a:r>
              <a:rPr lang="en-US" dirty="0" err="1" smtClean="0"/>
              <a:t>CompMethods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070194" y="27432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57400" y="2362200"/>
            <a:ext cx="520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ServerHello</a:t>
            </a:r>
            <a:r>
              <a:rPr lang="en-US" dirty="0" smtClean="0"/>
              <a:t>, </a:t>
            </a:r>
            <a:r>
              <a:rPr lang="en-US" dirty="0" err="1" smtClean="0"/>
              <a:t>Ver</a:t>
            </a:r>
            <a:r>
              <a:rPr lang="en-US" dirty="0" smtClean="0"/>
              <a:t>, Ns, </a:t>
            </a:r>
            <a:r>
              <a:rPr lang="en-US" dirty="0" err="1" smtClean="0"/>
              <a:t>SessionID</a:t>
            </a:r>
            <a:r>
              <a:rPr lang="en-US" dirty="0" smtClean="0"/>
              <a:t>, Cipher/</a:t>
            </a:r>
            <a:r>
              <a:rPr lang="en-US" dirty="0" err="1" smtClean="0"/>
              <a:t>CompMethod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057400" y="32766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82745" y="2895600"/>
            <a:ext cx="3641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CERT = (</a:t>
            </a:r>
            <a:r>
              <a:rPr lang="en-US" dirty="0" err="1" smtClean="0"/>
              <a:t>pk</a:t>
            </a:r>
            <a:r>
              <a:rPr lang="en-US" dirty="0"/>
              <a:t> </a:t>
            </a:r>
            <a:r>
              <a:rPr lang="en-US" dirty="0" smtClean="0"/>
              <a:t>of bank, signature over it)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869" y="2743200"/>
            <a:ext cx="1607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CERT</a:t>
            </a:r>
          </a:p>
          <a:p>
            <a:r>
              <a:rPr lang="en-US" dirty="0" smtClean="0"/>
              <a:t>using CA public</a:t>
            </a:r>
          </a:p>
          <a:p>
            <a:r>
              <a:rPr lang="en-US" dirty="0" smtClean="0"/>
              <a:t>verification key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1905000"/>
            <a:ext cx="1650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random </a:t>
            </a:r>
            <a:r>
              <a:rPr lang="en-US" dirty="0" err="1" smtClean="0"/>
              <a:t>Nc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0" y="1600200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391400" y="228600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random Ns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8809" y="3886200"/>
            <a:ext cx="1826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random PMS</a:t>
            </a:r>
          </a:p>
          <a:p>
            <a:r>
              <a:rPr lang="en-US" dirty="0" smtClean="0"/>
              <a:t>C &lt;- E(</a:t>
            </a:r>
            <a:r>
              <a:rPr lang="en-US" dirty="0" err="1" smtClean="0"/>
              <a:t>pk,PMS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070194" y="40386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82894" y="3657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057400" y="49530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05923" y="4267200"/>
            <a:ext cx="5275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ChangeCipherSpec</a:t>
            </a:r>
            <a:r>
              <a:rPr lang="en-US" dirty="0" smtClean="0"/>
              <a:t>, </a:t>
            </a:r>
          </a:p>
          <a:p>
            <a:r>
              <a:rPr lang="en-US" dirty="0" smtClean="0"/>
              <a:t>{ Finished, PRF(MS, “Client finished” || H(transcript)) }  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057400" y="5751731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33600" y="5029200"/>
            <a:ext cx="5339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ChangeCipherSpec</a:t>
            </a:r>
            <a:r>
              <a:rPr lang="en-US" dirty="0" smtClean="0"/>
              <a:t>, </a:t>
            </a:r>
          </a:p>
          <a:p>
            <a:r>
              <a:rPr lang="en-US" dirty="0" smtClean="0"/>
              <a:t>{ Finished, PRF(MS, “Server finished” || H(transcript’)) }  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682745" y="6172200"/>
            <a:ext cx="425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 &lt;- PRF(PS, “master secret” || </a:t>
            </a:r>
            <a:r>
              <a:rPr lang="en-US" dirty="0" err="1" smtClean="0"/>
              <a:t>Nc</a:t>
            </a:r>
            <a:r>
              <a:rPr lang="en-US" dirty="0" smtClean="0"/>
              <a:t> || Ns 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1588" y="5248870"/>
            <a:ext cx="1750675" cy="92333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Bracket notation</a:t>
            </a:r>
          </a:p>
          <a:p>
            <a:r>
              <a:rPr lang="en-US" dirty="0" smtClean="0"/>
              <a:t>means contents </a:t>
            </a:r>
          </a:p>
          <a:p>
            <a:r>
              <a:rPr lang="en-US" dirty="0" smtClean="0"/>
              <a:t>encrypted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1219200" y="4800600"/>
            <a:ext cx="886723" cy="448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Left Arrow 30"/>
          <p:cNvSpPr/>
          <p:nvPr/>
        </p:nvSpPr>
        <p:spPr>
          <a:xfrm rot="1969689">
            <a:off x="918499" y="4440123"/>
            <a:ext cx="576822" cy="600670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Arrow 32"/>
          <p:cNvSpPr/>
          <p:nvPr/>
        </p:nvSpPr>
        <p:spPr>
          <a:xfrm rot="1969689">
            <a:off x="8412674" y="4281476"/>
            <a:ext cx="576822" cy="600670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84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of RSA PKCS#1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Passive adversary sees (</a:t>
            </a:r>
            <a:r>
              <a:rPr lang="en-US" dirty="0" err="1" smtClean="0"/>
              <a:t>N,e</a:t>
            </a:r>
            <a:r>
              <a:rPr lang="en-US" dirty="0" smtClean="0"/>
              <a:t>),C</a:t>
            </a:r>
          </a:p>
          <a:p>
            <a:r>
              <a:rPr lang="en-US" dirty="0" smtClean="0"/>
              <a:t>Attacker would like to invert C</a:t>
            </a:r>
          </a:p>
          <a:p>
            <a:r>
              <a:rPr lang="en-US" dirty="0" smtClean="0"/>
              <a:t>Possible attacks?</a:t>
            </a:r>
          </a:p>
        </p:txBody>
      </p:sp>
    </p:spTree>
    <p:extLst>
      <p:ext uri="{BB962C8B-B14F-4D97-AF65-F5344CB8AC3E}">
        <p14:creationId xmlns:p14="http://schemas.microsoft.com/office/powerpoint/2010/main" val="544118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52400"/>
            <a:ext cx="7449702" cy="553473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66800" y="5646003"/>
            <a:ext cx="723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don’t know if inverse is true,  whether inverting RSA implies  ability to factor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886200" y="4191000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Learning </a:t>
            </a:r>
            <a:r>
              <a:rPr lang="en-US" sz="2400" dirty="0" err="1" smtClean="0"/>
              <a:t>p,q</a:t>
            </a:r>
            <a:r>
              <a:rPr lang="en-US" sz="2400" dirty="0" smtClean="0"/>
              <a:t> from N is </a:t>
            </a:r>
          </a:p>
          <a:p>
            <a:r>
              <a:rPr lang="en-US" sz="2400" dirty="0" smtClean="0"/>
              <a:t>the factoring problem</a:t>
            </a:r>
          </a:p>
        </p:txBody>
      </p:sp>
    </p:spTree>
    <p:extLst>
      <p:ext uri="{BB962C8B-B14F-4D97-AF65-F5344CB8AC3E}">
        <p14:creationId xmlns:p14="http://schemas.microsoft.com/office/powerpoint/2010/main" val="1043886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</TotalTime>
  <Words>2088</Words>
  <Application>Microsoft Macintosh PowerPoint</Application>
  <PresentationFormat>On-screen Show (4:3)</PresentationFormat>
  <Paragraphs>392</Paragraphs>
  <Slides>26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Today in Cryptography (5830)</vt:lpstr>
      <vt:lpstr>TLS handshake for RSA transport</vt:lpstr>
      <vt:lpstr>PowerPoint Presentation</vt:lpstr>
      <vt:lpstr>Summary</vt:lpstr>
      <vt:lpstr>Public-key encryption</vt:lpstr>
      <vt:lpstr>PKCS #1 RSA encryption</vt:lpstr>
      <vt:lpstr>TLS handshake for RSA transport</vt:lpstr>
      <vt:lpstr>Security of RSA PKCS#1</vt:lpstr>
      <vt:lpstr>PowerPoint Presentation</vt:lpstr>
      <vt:lpstr>Factoring composites</vt:lpstr>
      <vt:lpstr>Factoring composites</vt:lpstr>
      <vt:lpstr>Factoring records</vt:lpstr>
      <vt:lpstr>Security of RSA PKCS#1</vt:lpstr>
      <vt:lpstr>Bleichanbacher attack</vt:lpstr>
      <vt:lpstr>Response to this attack</vt:lpstr>
      <vt:lpstr>Summary</vt:lpstr>
      <vt:lpstr>TLS handshake for Diffie-Hellman Key Exchange</vt:lpstr>
      <vt:lpstr>Forward security</vt:lpstr>
      <vt:lpstr>Diffie-Hellman math</vt:lpstr>
      <vt:lpstr>Textbook exponentiation</vt:lpstr>
      <vt:lpstr>PowerPoint Presentation</vt:lpstr>
      <vt:lpstr>The discrete log problem</vt:lpstr>
      <vt:lpstr>The discrete log problem</vt:lpstr>
      <vt:lpstr>Diffie-Hellman Key Exchange</vt:lpstr>
      <vt:lpstr>Computational Diffie-Hellman Problem</vt:lpstr>
      <vt:lpstr>TLS handshake for Diffie-Hellman Key Exchange</vt:lpstr>
    </vt:vector>
  </TitlesOfParts>
  <Company>University of Wisconsin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 in Cryptography (5830)</dc:title>
  <dc:creator>Thomas Ristenpart</dc:creator>
  <cp:lastModifiedBy>Thomas Ristenpart</cp:lastModifiedBy>
  <cp:revision>9</cp:revision>
  <dcterms:created xsi:type="dcterms:W3CDTF">2016-03-22T16:59:47Z</dcterms:created>
  <dcterms:modified xsi:type="dcterms:W3CDTF">2016-03-23T12:58:10Z</dcterms:modified>
</cp:coreProperties>
</file>