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258" r:id="rId3"/>
    <p:sldId id="265" r:id="rId4"/>
    <p:sldId id="268" r:id="rId5"/>
    <p:sldId id="266" r:id="rId6"/>
    <p:sldId id="267" r:id="rId7"/>
    <p:sldId id="264" r:id="rId8"/>
    <p:sldId id="262" r:id="rId9"/>
    <p:sldId id="271" r:id="rId10"/>
    <p:sldId id="269" r:id="rId11"/>
    <p:sldId id="273" r:id="rId12"/>
    <p:sldId id="263" r:id="rId13"/>
    <p:sldId id="270" r:id="rId14"/>
    <p:sldId id="272" r:id="rId15"/>
    <p:sldId id="278" r:id="rId16"/>
    <p:sldId id="277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erences.sigcomm.org/imc/2013/papers/imc257-durumericAemb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5473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Digital signatures</a:t>
            </a:r>
          </a:p>
          <a:p>
            <a:r>
              <a:rPr lang="en-US" sz="2800" dirty="0" smtClean="0"/>
              <a:t>RSA signatures and full domain hash</a:t>
            </a:r>
          </a:p>
          <a:p>
            <a:r>
              <a:rPr lang="en-US" sz="2800" dirty="0" err="1" smtClean="0"/>
              <a:t>Schnorr</a:t>
            </a:r>
            <a:r>
              <a:rPr lang="en-US" sz="2800" dirty="0" smtClean="0"/>
              <a:t> signatures, DSA</a:t>
            </a:r>
          </a:p>
          <a:p>
            <a:r>
              <a:rPr lang="en-US" sz="2800" dirty="0" smtClean="0"/>
              <a:t>PKI</a:t>
            </a:r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DSA (digital signature algorithm)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0004" y="1295400"/>
            <a:ext cx="703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prime q and p </a:t>
            </a:r>
            <a:r>
              <a:rPr lang="en-US" sz="2400" dirty="0" err="1" smtClean="0"/>
              <a:t>s.t.</a:t>
            </a:r>
            <a:r>
              <a:rPr lang="en-US" sz="2400" dirty="0"/>
              <a:t> </a:t>
            </a:r>
            <a:r>
              <a:rPr lang="en-US" sz="2400" dirty="0" smtClean="0"/>
              <a:t>p-1 | q . Set g = h</a:t>
            </a:r>
            <a:r>
              <a:rPr lang="en-US" sz="2400" baseline="30000" dirty="0" smtClean="0"/>
              <a:t>(p-1)/q</a:t>
            </a:r>
            <a:r>
              <a:rPr lang="en-US" sz="2400" dirty="0" smtClean="0"/>
              <a:t> mod p</a:t>
            </a:r>
          </a:p>
          <a:p>
            <a:r>
              <a:rPr lang="en-US" sz="2400" dirty="0" err="1" smtClean="0"/>
              <a:t>sk</a:t>
            </a:r>
            <a:r>
              <a:rPr lang="en-US" sz="2400" dirty="0" smtClean="0"/>
              <a:t> = k   chosen in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pk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2400" baseline="30000" dirty="0" err="1"/>
              <a:t>k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2328208"/>
            <a:ext cx="614152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Sign(k, M 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 &lt;-$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 until  R = (g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 mod p ) mod q ≠ 0</a:t>
            </a:r>
          </a:p>
          <a:p>
            <a:r>
              <a:rPr lang="en-US" sz="2400" dirty="0" smtClean="0"/>
              <a:t>s &lt;- k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 H(M) + k R ) mod q    (start over if s = 0)</a:t>
            </a:r>
          </a:p>
          <a:p>
            <a:r>
              <a:rPr lang="en-US" sz="2400" dirty="0" smtClean="0"/>
              <a:t>Return (R,s)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191000"/>
            <a:ext cx="6065328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Ver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 = </a:t>
            </a:r>
            <a:r>
              <a:rPr lang="en-US" sz="2400" u="sng" dirty="0" err="1" smtClean="0"/>
              <a:t>g</a:t>
            </a:r>
            <a:r>
              <a:rPr lang="en-US" sz="2400" u="sng" baseline="30000" dirty="0" err="1" smtClean="0"/>
              <a:t>k</a:t>
            </a:r>
            <a:r>
              <a:rPr lang="en-US" sz="2400" u="sng" dirty="0" smtClean="0"/>
              <a:t>, M, (R,s) )</a:t>
            </a:r>
          </a:p>
          <a:p>
            <a:r>
              <a:rPr lang="en-US" sz="2400" dirty="0" smtClean="0"/>
              <a:t>If R,s not in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endParaRPr lang="en-US" sz="2400" baseline="-25000" dirty="0" smtClean="0"/>
          </a:p>
          <a:p>
            <a:r>
              <a:rPr lang="en-US" sz="2400" dirty="0" smtClean="0"/>
              <a:t>w &lt;- 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mod q   ;   u1 = H(m) * w mod q </a:t>
            </a:r>
          </a:p>
          <a:p>
            <a:r>
              <a:rPr lang="en-US" sz="2400" dirty="0" smtClean="0"/>
              <a:t>u2 = R*w mod q   ;   v = (g</a:t>
            </a:r>
            <a:r>
              <a:rPr lang="en-US" sz="2400" baseline="30000" dirty="0" smtClean="0"/>
              <a:t>u1 </a:t>
            </a:r>
            <a:r>
              <a:rPr lang="en-US" sz="2400" dirty="0" smtClean="0"/>
              <a:t>pk</a:t>
            </a:r>
            <a:r>
              <a:rPr lang="en-US" sz="2400" baseline="30000" dirty="0" smtClean="0"/>
              <a:t>u2</a:t>
            </a:r>
            <a:r>
              <a:rPr lang="en-US" sz="2400" dirty="0" smtClean="0"/>
              <a:t>  mod p) mod q</a:t>
            </a:r>
          </a:p>
          <a:p>
            <a:r>
              <a:rPr lang="en-US" sz="2400" dirty="0" smtClean="0"/>
              <a:t>If v = R then Return 1</a:t>
            </a:r>
          </a:p>
          <a:p>
            <a:r>
              <a:rPr lang="en-US" sz="2400" dirty="0" smtClean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57729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server,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Certificate Authorities and </a:t>
            </a:r>
            <a:br>
              <a:rPr lang="en-US" dirty="0" smtClean="0"/>
            </a:br>
            <a:r>
              <a:rPr lang="en-US" dirty="0" smtClean="0"/>
              <a:t>Public-key Infrastructure</a:t>
            </a:r>
            <a:endParaRPr lang="en-US" dirty="0"/>
          </a:p>
        </p:txBody>
      </p:sp>
      <p:pic>
        <p:nvPicPr>
          <p:cNvPr id="4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335337"/>
            <a:ext cx="1207394" cy="1190624"/>
          </a:xfrm>
          <a:prstGeom prst="rect">
            <a:avLst/>
          </a:prstGeom>
          <a:noFill/>
        </p:spPr>
      </p:pic>
      <p:pic>
        <p:nvPicPr>
          <p:cNvPr id="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026" y="3411537"/>
            <a:ext cx="779079" cy="15414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600626" y="3030537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http://amazon.com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676400"/>
            <a:ext cx="2298700" cy="94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1481" y="1619603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pk,sk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5026" y="4953000"/>
            <a:ext cx="91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’,</a:t>
            </a:r>
            <a:r>
              <a:rPr lang="en-US" dirty="0" err="1" smtClean="0"/>
              <a:t>sk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2514600"/>
            <a:ext cx="914400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133600"/>
            <a:ext cx="2327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 me a certificate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pk</a:t>
            </a:r>
            <a:r>
              <a:rPr lang="en-US" sz="2000" dirty="0" smtClean="0"/>
              <a:t>’,  please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27432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3319" y="2590800"/>
            <a:ext cx="1941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(</a:t>
            </a:r>
            <a:r>
              <a:rPr lang="en-US" sz="2400" dirty="0" err="1" smtClean="0"/>
              <a:t>pk</a:t>
            </a:r>
            <a:r>
              <a:rPr lang="en-US" sz="2400" dirty="0" smtClean="0"/>
              <a:t>’,data)</a:t>
            </a:r>
          </a:p>
          <a:p>
            <a:r>
              <a:rPr lang="en-US" sz="2400" dirty="0" smtClean="0"/>
              <a:t>S = Sign(</a:t>
            </a:r>
            <a:r>
              <a:rPr lang="en-US" sz="2400" dirty="0" err="1" smtClean="0"/>
              <a:t>sk,M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76673" y="304800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590800" y="4343399"/>
            <a:ext cx="3962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5200" y="3886200"/>
            <a:ext cx="155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’, data, 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715" y="4906833"/>
            <a:ext cx="255640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= (</a:t>
            </a:r>
            <a:r>
              <a:rPr lang="en-US" sz="2400" dirty="0" err="1" smtClean="0"/>
              <a:t>pk</a:t>
            </a:r>
            <a:r>
              <a:rPr lang="en-US" sz="2400" dirty="0" smtClean="0"/>
              <a:t>’,data)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Ver</a:t>
            </a:r>
            <a:r>
              <a:rPr lang="en-US" sz="2400" dirty="0" smtClean="0"/>
              <a:t>(</a:t>
            </a:r>
            <a:r>
              <a:rPr lang="en-US" sz="2400" dirty="0" err="1"/>
              <a:t>p</a:t>
            </a:r>
            <a:r>
              <a:rPr lang="en-US" sz="2400" dirty="0" err="1" smtClean="0"/>
              <a:t>k,M,S</a:t>
            </a:r>
            <a:r>
              <a:rPr lang="en-US" sz="2400" dirty="0" smtClean="0"/>
              <a:t>)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trust </a:t>
            </a:r>
            <a:r>
              <a:rPr lang="en-US" sz="2400" dirty="0" err="1" smtClean="0"/>
              <a:t>pk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283594" y="2517107"/>
            <a:ext cx="1000330" cy="81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39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50487" y="5562600"/>
            <a:ext cx="5233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prevents man-in-the-middle (</a:t>
            </a:r>
            <a:r>
              <a:rPr lang="en-US" sz="2400" dirty="0" err="1" smtClean="0"/>
              <a:t>MitM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attacks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41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2" grpId="0"/>
      <p:bldP spid="23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59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5400"/>
            <a:ext cx="87503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04800"/>
            <a:ext cx="2021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Free CAs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810000"/>
            <a:ext cx="5372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Revocation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Certificates must often be revoked</a:t>
            </a:r>
          </a:p>
          <a:p>
            <a:endParaRPr lang="en-US" dirty="0"/>
          </a:p>
          <a:p>
            <a:pPr lvl="1"/>
            <a:r>
              <a:rPr lang="en-US" dirty="0" smtClean="0"/>
              <a:t>Short expirations</a:t>
            </a:r>
          </a:p>
          <a:p>
            <a:endParaRPr lang="en-US" dirty="0"/>
          </a:p>
          <a:p>
            <a:pPr lvl="1"/>
            <a:r>
              <a:rPr lang="en-US" dirty="0" smtClean="0"/>
              <a:t>CRLs (Certificate revocation lists)</a:t>
            </a:r>
          </a:p>
          <a:p>
            <a:endParaRPr lang="en-US" dirty="0"/>
          </a:p>
          <a:p>
            <a:pPr lvl="1"/>
            <a:r>
              <a:rPr lang="en-US" dirty="0" smtClean="0"/>
              <a:t>OCSP (online certificate status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Web PKI Ecosystem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http://conferences.sigcomm.org/imc/2013/papers/imc257-durumericAemb.pdf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~1800 CAs that can sign </a:t>
            </a:r>
            <a:r>
              <a:rPr lang="en-US" i="1" dirty="0" smtClean="0"/>
              <a:t>any </a:t>
            </a:r>
            <a:r>
              <a:rPr lang="en-US" dirty="0" smtClean="0"/>
              <a:t>domain controlled by 683 organizations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8115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6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276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Digital signatures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718" y="1143000"/>
            <a:ext cx="113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S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4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2895600"/>
            <a:ext cx="799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Two algorithms: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Key generation outputs (</a:t>
            </a:r>
            <a:r>
              <a:rPr lang="en-US" sz="2400" dirty="0" err="1" smtClean="0"/>
              <a:t>pk,sk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Sign (</a:t>
            </a:r>
            <a:r>
              <a:rPr lang="en-US" sz="2400" dirty="0" err="1" smtClean="0"/>
              <a:t>sk,Msg</a:t>
            </a:r>
            <a:r>
              <a:rPr lang="en-US" sz="2400" dirty="0" smtClean="0"/>
              <a:t>)  outputs a signature S    (may be randomized)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Verify(</a:t>
            </a:r>
            <a:r>
              <a:rPr lang="en-US" sz="2400" dirty="0" err="1" smtClean="0"/>
              <a:t>pk,Msg,S</a:t>
            </a:r>
            <a:r>
              <a:rPr lang="en-US" sz="2400" dirty="0" smtClean="0"/>
              <a:t>) outputs 0/1</a:t>
            </a:r>
            <a:r>
              <a:rPr lang="en-US" sz="2400" dirty="0"/>
              <a:t> </a:t>
            </a:r>
            <a:r>
              <a:rPr lang="en-US" sz="2400" dirty="0" smtClean="0"/>
              <a:t> (invalid / valid)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385" y="4495800"/>
            <a:ext cx="678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Verify(</a:t>
            </a:r>
            <a:r>
              <a:rPr lang="en-US" sz="2400" dirty="0" err="1" smtClean="0"/>
              <a:t>pk,Msg,Sign</a:t>
            </a:r>
            <a:r>
              <a:rPr lang="en-US" sz="2400" dirty="0" smtClean="0"/>
              <a:t>(</a:t>
            </a:r>
            <a:r>
              <a:rPr lang="en-US" sz="2400" dirty="0" err="1" smtClean="0"/>
              <a:t>sk,Msg</a:t>
            </a:r>
            <a:r>
              <a:rPr lang="en-US" sz="2400" dirty="0" smtClean="0"/>
              <a:t>)) = 1  always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85" y="5100935"/>
            <a:ext cx="866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No computationally efficient attacker can forge signatures for a new message even when attacker gets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(Msg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) , (Msg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), … , (</a:t>
            </a:r>
            <a:r>
              <a:rPr lang="en-US" sz="2400" dirty="0" err="1" smtClean="0"/>
              <a:t>Msg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, </a:t>
            </a:r>
            <a:r>
              <a:rPr lang="en-US" sz="2400" dirty="0" err="1"/>
              <a:t>S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for messages of his choosing and reasonably large q.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71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9812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8189" y="1524000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4290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6094" y="2209800"/>
            <a:ext cx="4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272135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sk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17" idx="1"/>
            <a:endCxn id="6" idx="0"/>
          </p:cNvCxnSpPr>
          <p:nvPr/>
        </p:nvCxnSpPr>
        <p:spPr>
          <a:xfrm rot="10800000" flipV="1">
            <a:off x="2171700" y="3502968"/>
            <a:ext cx="1562100" cy="535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7" idx="0"/>
          </p:cNvCxnSpPr>
          <p:nvPr/>
        </p:nvCxnSpPr>
        <p:spPr>
          <a:xfrm>
            <a:off x="5105400" y="3507433"/>
            <a:ext cx="1562100" cy="5311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9200" y="4262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6294" y="4034135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7306" y="47199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491335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75106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3591" y="4267200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6227" y="4495800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628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2227" y="4262735"/>
            <a:ext cx="75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/ 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957" y="3276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1148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150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43391" y="41148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486400"/>
            <a:ext cx="8191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Anyone with public key can verify a signature</a:t>
            </a:r>
          </a:p>
          <a:p>
            <a:r>
              <a:rPr lang="en-US" sz="2400" dirty="0" smtClean="0"/>
              <a:t>Only holder of secret key should be able to generate a signature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07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276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Digital signatures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718" y="1143000"/>
            <a:ext cx="114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4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66982" y="3458768"/>
            <a:ext cx="4530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“Raw” RSA as a signature scheme: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1001" y="4139183"/>
            <a:ext cx="560131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generation gives (</a:t>
            </a:r>
            <a:r>
              <a:rPr lang="en-US" sz="2400" dirty="0" err="1" smtClean="0"/>
              <a:t>N,e</a:t>
            </a:r>
            <a:r>
              <a:rPr lang="en-US" sz="2400" dirty="0" smtClean="0"/>
              <a:t>) , 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Sign((</a:t>
            </a:r>
            <a:r>
              <a:rPr lang="en-US" sz="2400" dirty="0" err="1" smtClean="0"/>
              <a:t>N,d</a:t>
            </a:r>
            <a:r>
              <a:rPr lang="en-US" sz="2400" dirty="0" smtClean="0"/>
              <a:t>),M)  = </a:t>
            </a:r>
            <a:r>
              <a:rPr lang="en-US" sz="2400" dirty="0" err="1" smtClean="0"/>
              <a:t>M</a:t>
            </a:r>
            <a:r>
              <a:rPr lang="en-US" sz="2400" baseline="30000" dirty="0" err="1" smtClean="0"/>
              <a:t>d</a:t>
            </a:r>
            <a:r>
              <a:rPr lang="en-US" sz="2400" dirty="0" smtClean="0"/>
              <a:t> mod N</a:t>
            </a:r>
          </a:p>
          <a:p>
            <a:r>
              <a:rPr lang="en-US" sz="2400" dirty="0" smtClean="0"/>
              <a:t>Verify((</a:t>
            </a:r>
            <a:r>
              <a:rPr lang="en-US" sz="2400" dirty="0" err="1" smtClean="0"/>
              <a:t>N,e</a:t>
            </a:r>
            <a:r>
              <a:rPr lang="en-US" sz="2400" dirty="0" smtClean="0"/>
              <a:t>),M,S) checks if   S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mod N  =  M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83325" y="5486400"/>
            <a:ext cx="15039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Secure?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4063" y="5486400"/>
            <a:ext cx="7996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518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PKCS #1 RSA signing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914400"/>
            <a:ext cx="713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N,e</a:t>
            </a:r>
            <a:r>
              <a:rPr lang="en-US" sz="2800" dirty="0" smtClean="0"/>
              <a:t>),(</a:t>
            </a:r>
            <a:r>
              <a:rPr lang="en-US" sz="2800" dirty="0" err="1" smtClean="0"/>
              <a:t>N,d</a:t>
            </a:r>
            <a:r>
              <a:rPr lang="en-US" sz="2800" dirty="0" smtClean="0"/>
              <a:t>)   where |N|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n </a:t>
            </a:r>
          </a:p>
          <a:p>
            <a:r>
              <a:rPr lang="en-US" sz="2800" dirty="0" smtClean="0"/>
              <a:t>Let B = </a:t>
            </a:r>
            <a:r>
              <a:rPr lang="en-US" sz="2800" dirty="0"/>
              <a:t>{0,1}</a:t>
            </a:r>
            <a:r>
              <a:rPr lang="en-US" sz="2800" baseline="30000" dirty="0"/>
              <a:t>8 </a:t>
            </a:r>
            <a:r>
              <a:rPr lang="en-US" sz="2800" dirty="0"/>
              <a:t>/ {00} </a:t>
            </a:r>
            <a:r>
              <a:rPr lang="en-US" sz="2800" dirty="0" smtClean="0"/>
              <a:t> be set of all bytes except 00</a:t>
            </a:r>
          </a:p>
          <a:p>
            <a:r>
              <a:rPr lang="en-US" sz="2800" dirty="0" smtClean="0"/>
              <a:t>Want to encrypt messages of length |M|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6796" y="2328208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Sign((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M , R)</a:t>
            </a:r>
          </a:p>
          <a:p>
            <a:r>
              <a:rPr lang="en-US" sz="2400" dirty="0" smtClean="0"/>
              <a:t>pad =  first n - m - 2 bytes from R that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are in B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 = 00 || 01 || pad || 00 || H(M)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d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76796" y="4364504"/>
            <a:ext cx="4858872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Verify((</a:t>
            </a:r>
            <a:r>
              <a:rPr lang="en-US" sz="2400" u="sng" dirty="0" err="1" smtClean="0"/>
              <a:t>N,e</a:t>
            </a:r>
            <a:r>
              <a:rPr lang="en-US" sz="2400" u="sng" dirty="0" smtClean="0"/>
              <a:t>), M, S 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 = </a:t>
            </a:r>
            <a:r>
              <a:rPr lang="en-US" sz="2400" dirty="0" err="1" smtClean="0"/>
              <a:t>C</a:t>
            </a:r>
            <a:r>
              <a:rPr lang="en-US" sz="2400" baseline="30000" dirty="0" err="1"/>
              <a:t>e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Y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01) or (00 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</a:t>
            </a:r>
            <a:r>
              <a:rPr lang="en-US" sz="2400" dirty="0"/>
              <a:t>h</a:t>
            </a:r>
            <a:r>
              <a:rPr lang="en-US" sz="2400" dirty="0" smtClean="0"/>
              <a:t> = w</a:t>
            </a:r>
          </a:p>
          <a:p>
            <a:r>
              <a:rPr lang="en-US" sz="2400" dirty="0" smtClean="0"/>
              <a:t>Return H(M) = h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5216525"/>
            <a:ext cx="120650" cy="2349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219200" y="30480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1295400" y="5100935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Ver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295400" y="2281535"/>
            <a:ext cx="80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51" name="Elbow Connector 50"/>
          <p:cNvCxnSpPr>
            <a:stCxn id="50" idx="2"/>
            <a:endCxn id="48" idx="0"/>
          </p:cNvCxnSpPr>
          <p:nvPr/>
        </p:nvCxnSpPr>
        <p:spPr>
          <a:xfrm rot="16200000" flipH="1">
            <a:off x="1554671" y="2888171"/>
            <a:ext cx="304800" cy="14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1" idx="2"/>
            <a:endCxn id="49" idx="0"/>
          </p:cNvCxnSpPr>
          <p:nvPr/>
        </p:nvCxnSpPr>
        <p:spPr>
          <a:xfrm rot="5400000">
            <a:off x="1628571" y="4938805"/>
            <a:ext cx="32425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0106" y="3276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" y="30480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17906" y="3505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76391" y="3276600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38200" y="5786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427" y="5558135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286000" y="55581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75427" y="5325070"/>
            <a:ext cx="75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/ 1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1544478" y="43150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38200" y="5405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591" y="5177135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62000" y="38055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2894" y="3576935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2619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 oracle attacks that work against RSA PKCS#1 </a:t>
            </a:r>
            <a:r>
              <a:rPr lang="en-US" dirty="0"/>
              <a:t>v</a:t>
            </a:r>
            <a:r>
              <a:rPr lang="en-US" dirty="0" smtClean="0"/>
              <a:t>1.5 decryption work against similar implementations of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Full Domain Hash RSA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2900065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95400" y="49530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Ver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133600"/>
            <a:ext cx="80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17" idx="2"/>
            <a:endCxn id="6" idx="0"/>
          </p:cNvCxnSpPr>
          <p:nvPr/>
        </p:nvCxnSpPr>
        <p:spPr>
          <a:xfrm rot="16200000" flipH="1">
            <a:off x="1554671" y="2740236"/>
            <a:ext cx="304800" cy="14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2"/>
            <a:endCxn id="7" idx="0"/>
          </p:cNvCxnSpPr>
          <p:nvPr/>
        </p:nvCxnSpPr>
        <p:spPr>
          <a:xfrm rot="5400000">
            <a:off x="1628571" y="4790870"/>
            <a:ext cx="32425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0106" y="3352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31242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17906" y="335726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6391" y="3128665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9427" y="5410200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86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5427" y="5177135"/>
            <a:ext cx="75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 / 1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4478" y="4167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8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6591" y="50292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0004" y="1600200"/>
            <a:ext cx="42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Kg outputs </a:t>
            </a:r>
            <a:r>
              <a:rPr lang="en-US" sz="2400" dirty="0" err="1" smtClean="0"/>
              <a:t>pk</a:t>
            </a:r>
            <a:r>
              <a:rPr lang="en-US" sz="2400" dirty="0" smtClean="0"/>
              <a:t> = (</a:t>
            </a:r>
            <a:r>
              <a:rPr lang="en-US" sz="2400" dirty="0" err="1" smtClean="0"/>
              <a:t>N,e</a:t>
            </a:r>
            <a:r>
              <a:rPr lang="en-US" sz="2400" dirty="0" smtClean="0"/>
              <a:t>) , </a:t>
            </a:r>
            <a:r>
              <a:rPr lang="en-US" sz="2400" dirty="0" err="1" smtClean="0"/>
              <a:t>sk</a:t>
            </a:r>
            <a:r>
              <a:rPr lang="en-US" sz="2400" dirty="0" smtClean="0"/>
              <a:t> = 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76796" y="2328208"/>
            <a:ext cx="4858872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Sign((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M )</a:t>
            </a:r>
          </a:p>
          <a:p>
            <a:r>
              <a:rPr lang="en-US" sz="2400" dirty="0" smtClean="0"/>
              <a:t>X = 00 || H(1||M) || … || H(k||M)</a:t>
            </a:r>
          </a:p>
          <a:p>
            <a:r>
              <a:rPr lang="en-US" sz="2400" dirty="0" smtClean="0"/>
              <a:t>S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d</a:t>
            </a:r>
            <a:r>
              <a:rPr lang="en-US" sz="2400" dirty="0" smtClean="0"/>
              <a:t> mod N</a:t>
            </a:r>
          </a:p>
          <a:p>
            <a:r>
              <a:rPr lang="en-US" sz="2400" dirty="0" smtClean="0"/>
              <a:t>Return 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76796" y="4191000"/>
            <a:ext cx="4858872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Ver</a:t>
            </a:r>
            <a:r>
              <a:rPr lang="en-US" sz="2400" u="sng" dirty="0" smtClean="0"/>
              <a:t>((</a:t>
            </a:r>
            <a:r>
              <a:rPr lang="en-US" sz="2400" u="sng" dirty="0" err="1" smtClean="0"/>
              <a:t>N,e</a:t>
            </a:r>
            <a:r>
              <a:rPr lang="en-US" sz="2400" u="sng" dirty="0" smtClean="0"/>
              <a:t>), M, S )</a:t>
            </a:r>
          </a:p>
          <a:p>
            <a:r>
              <a:rPr lang="en-US" sz="2400" dirty="0" smtClean="0"/>
              <a:t>X = S</a:t>
            </a:r>
            <a:r>
              <a:rPr lang="en-US" sz="2400" baseline="30000" dirty="0" smtClean="0"/>
              <a:t>e</a:t>
            </a:r>
            <a:r>
              <a:rPr lang="en-US" sz="2400" dirty="0" smtClean="0"/>
              <a:t> mod N    </a:t>
            </a:r>
          </a:p>
          <a:p>
            <a:r>
              <a:rPr lang="en-US" sz="2400" dirty="0" smtClean="0"/>
              <a:t>X’ = 00 || H(1||M) || … || H(k||M)</a:t>
            </a:r>
          </a:p>
          <a:p>
            <a:r>
              <a:rPr lang="en-US" sz="2400" dirty="0" smtClean="0"/>
              <a:t>If X = X’ then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1</a:t>
            </a:r>
          </a:p>
          <a:p>
            <a:r>
              <a:rPr lang="en-US" sz="2400" dirty="0" smtClean="0"/>
              <a:t>Return 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600200"/>
            <a:ext cx="262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 is a hash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9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Schnorr</a:t>
            </a:r>
            <a:r>
              <a:rPr lang="en-US" b="1" dirty="0" smtClean="0"/>
              <a:t> signatures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0004" y="1295400"/>
            <a:ext cx="7176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prime q and we’ll work in multiplicative group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sk</a:t>
            </a:r>
            <a:r>
              <a:rPr lang="en-US" sz="2400" dirty="0" smtClean="0"/>
              <a:t> = k   chosen in </a:t>
            </a:r>
            <a:r>
              <a:rPr lang="en-US" sz="2400" b="1" dirty="0" err="1" smtClean="0"/>
              <a:t>Z</a:t>
            </a:r>
            <a:r>
              <a:rPr lang="en-US" sz="2400" baseline="-25000" dirty="0" err="1" smtClean="0"/>
              <a:t>q</a:t>
            </a: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pk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2400" baseline="30000" dirty="0" err="1"/>
              <a:t>k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326072" y="2328208"/>
            <a:ext cx="6141528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Sign(k, M )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 = g</a:t>
            </a:r>
            <a:r>
              <a:rPr lang="en-US" sz="2400" baseline="30000" dirty="0" smtClean="0"/>
              <a:t>r    </a:t>
            </a:r>
            <a:r>
              <a:rPr lang="en-US" sz="2400" dirty="0" smtClean="0"/>
              <a:t>; e = H(M || R)    ;    s = r - </a:t>
            </a:r>
            <a:r>
              <a:rPr lang="en-US" sz="2400" dirty="0" err="1"/>
              <a:t>x</a:t>
            </a:r>
            <a:r>
              <a:rPr lang="en-US" sz="2400" dirty="0" err="1" smtClean="0"/>
              <a:t>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Return (</a:t>
            </a:r>
            <a:r>
              <a:rPr lang="en-US" sz="2400" dirty="0" err="1" smtClean="0"/>
              <a:t>s,e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26072" y="4191000"/>
            <a:ext cx="606532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Ver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 = </a:t>
            </a:r>
            <a:r>
              <a:rPr lang="en-US" sz="2400" u="sng" dirty="0" err="1" smtClean="0"/>
              <a:t>g</a:t>
            </a:r>
            <a:r>
              <a:rPr lang="en-US" sz="2400" u="sng" baseline="30000" dirty="0" err="1" smtClean="0"/>
              <a:t>k</a:t>
            </a:r>
            <a:r>
              <a:rPr lang="en-US" sz="2400" u="sng" dirty="0" smtClean="0"/>
              <a:t>, M, (</a:t>
            </a:r>
            <a:r>
              <a:rPr lang="en-US" sz="2400" u="sng" dirty="0" err="1" smtClean="0"/>
              <a:t>s,e</a:t>
            </a:r>
            <a:r>
              <a:rPr lang="en-US" sz="2400" u="sng" dirty="0" smtClean="0"/>
              <a:t>) )</a:t>
            </a:r>
          </a:p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v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s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*</a:t>
            </a:r>
            <a:r>
              <a:rPr lang="en-US" sz="2400" baseline="30000" dirty="0" smtClean="0"/>
              <a:t> </a:t>
            </a:r>
            <a:r>
              <a:rPr lang="en-US" sz="2400" dirty="0" err="1" smtClean="0"/>
              <a:t>pk</a:t>
            </a:r>
            <a:r>
              <a:rPr lang="en-US" sz="2400" baseline="30000" dirty="0" err="1" smtClean="0"/>
              <a:t>e</a:t>
            </a:r>
            <a:r>
              <a:rPr lang="en-US" sz="2400" dirty="0" smtClean="0"/>
              <a:t>    ;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= H(M ||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 = e then Return 1</a:t>
            </a:r>
          </a:p>
          <a:p>
            <a:r>
              <a:rPr lang="en-US" sz="2400" dirty="0" smtClean="0"/>
              <a:t>Return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12954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5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1225</Words>
  <Application>Microsoft Macintosh PowerPoint</Application>
  <PresentationFormat>On-screen Show (4:3)</PresentationFormat>
  <Paragraphs>199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Today in Cryptography (5830)</vt:lpstr>
      <vt:lpstr>TLS handshake for RSA transport</vt:lpstr>
      <vt:lpstr>PowerPoint Presentation</vt:lpstr>
      <vt:lpstr>Digital signatures</vt:lpstr>
      <vt:lpstr>PowerPoint Presentation</vt:lpstr>
      <vt:lpstr>PKCS #1 RSA signing</vt:lpstr>
      <vt:lpstr>Digital signature security</vt:lpstr>
      <vt:lpstr>Full Domain Hash RSA</vt:lpstr>
      <vt:lpstr>Schnorr signatures</vt:lpstr>
      <vt:lpstr>DSA (digital signature algorithm)</vt:lpstr>
      <vt:lpstr>TLS handshake for RSA transport</vt:lpstr>
      <vt:lpstr>Certificate Authorities and  Public-key Infrastructure</vt:lpstr>
      <vt:lpstr>PowerPoint Presentation</vt:lpstr>
      <vt:lpstr>PowerPoint Presentation</vt:lpstr>
      <vt:lpstr>Revocation</vt:lpstr>
      <vt:lpstr>The Web PKI Ecosystem</vt:lpstr>
      <vt:lpstr>PowerPoint Presentation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24</cp:revision>
  <dcterms:created xsi:type="dcterms:W3CDTF">2016-03-24T16:05:21Z</dcterms:created>
  <dcterms:modified xsi:type="dcterms:W3CDTF">2016-04-05T13:31:25Z</dcterms:modified>
</cp:coreProperties>
</file>