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81" r:id="rId3"/>
    <p:sldId id="265" r:id="rId4"/>
    <p:sldId id="280" r:id="rId5"/>
    <p:sldId id="271" r:id="rId6"/>
    <p:sldId id="283" r:id="rId7"/>
    <p:sldId id="284" r:id="rId8"/>
    <p:sldId id="269" r:id="rId9"/>
    <p:sldId id="285" r:id="rId10"/>
    <p:sldId id="286" r:id="rId11"/>
    <p:sldId id="263" r:id="rId12"/>
    <p:sldId id="270" r:id="rId13"/>
    <p:sldId id="290" r:id="rId14"/>
    <p:sldId id="287" r:id="rId15"/>
    <p:sldId id="272" r:id="rId16"/>
    <p:sldId id="278" r:id="rId17"/>
    <p:sldId id="277" r:id="rId18"/>
    <p:sldId id="275" r:id="rId19"/>
    <p:sldId id="288" r:id="rId20"/>
    <p:sldId id="289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FDF25-9646-8A40-97CC-28019B68DB7A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D2BAF-E8F6-6B4A-BD10-B0898CBA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D80D-A241-C14B-9413-598C81AE0912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erences.sigcomm.org/imc/2013/papers/imc257-durumericAemb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36728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Digital signatures</a:t>
            </a:r>
          </a:p>
          <a:p>
            <a:r>
              <a:rPr lang="en-US" sz="2800" dirty="0" err="1" smtClean="0"/>
              <a:t>Schnorr</a:t>
            </a:r>
            <a:r>
              <a:rPr lang="en-US" sz="2800" dirty="0" smtClean="0"/>
              <a:t> </a:t>
            </a:r>
            <a:r>
              <a:rPr lang="en-US" sz="2800" dirty="0" smtClean="0"/>
              <a:t>signatures, DSA</a:t>
            </a:r>
          </a:p>
          <a:p>
            <a:r>
              <a:rPr lang="en-US" sz="2800" dirty="0" smtClean="0"/>
              <a:t>PKI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0605" y="5242897"/>
            <a:ext cx="6616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Katz-</a:t>
            </a:r>
            <a:r>
              <a:rPr lang="en-US" dirty="0" err="1" smtClean="0"/>
              <a:t>Lindell</a:t>
            </a:r>
            <a:r>
              <a:rPr lang="en-US" dirty="0"/>
              <a:t> </a:t>
            </a:r>
            <a:r>
              <a:rPr lang="en-US" dirty="0" smtClean="0"/>
              <a:t> Chapter 12</a:t>
            </a:r>
          </a:p>
          <a:p>
            <a:r>
              <a:rPr lang="en-US" dirty="0" smtClean="0"/>
              <a:t>Various PKI sources available on web (some references within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3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schemes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52777"/>
              </p:ext>
            </p:extLst>
          </p:nvPr>
        </p:nvGraphicFramePr>
        <p:xfrm>
          <a:off x="1143000" y="1595121"/>
          <a:ext cx="6477000" cy="457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Proofs?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 PKCS#1 v1.5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Bleichanbacher</a:t>
                      </a:r>
                      <a:r>
                        <a:rPr lang="en-US" baseline="0" dirty="0" smtClean="0"/>
                        <a:t> attacks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TLS, Certificates, 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 PSS (PKCS#1 v2)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reduces to hardness of inverting RSA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Schnorr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Randomness</a:t>
                      </a:r>
                      <a:r>
                        <a:rPr lang="en-US" baseline="0" dirty="0" smtClean="0"/>
                        <a:t> fragility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reduces to discrete log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Randomness</a:t>
                      </a:r>
                      <a:r>
                        <a:rPr lang="en-US" baseline="0" dirty="0" smtClean="0"/>
                        <a:t> fragility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security reduction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Bitcoin</a:t>
                      </a:r>
                      <a:r>
                        <a:rPr lang="en-US" dirty="0" smtClean="0"/>
                        <a:t> (ECC version), TLS, SSH, elsewhere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6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Certificate Authorities and </a:t>
            </a:r>
            <a:br>
              <a:rPr lang="en-US" dirty="0" smtClean="0"/>
            </a:br>
            <a:r>
              <a:rPr lang="en-US" dirty="0" smtClean="0"/>
              <a:t>Public-key Infrastructure</a:t>
            </a:r>
            <a:endParaRPr lang="en-US" dirty="0"/>
          </a:p>
        </p:txBody>
      </p:sp>
      <p:pic>
        <p:nvPicPr>
          <p:cNvPr id="4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335337"/>
            <a:ext cx="1207394" cy="1190624"/>
          </a:xfrm>
          <a:prstGeom prst="rect">
            <a:avLst/>
          </a:prstGeom>
          <a:noFill/>
        </p:spPr>
      </p:pic>
      <p:pic>
        <p:nvPicPr>
          <p:cNvPr id="5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5026" y="3411537"/>
            <a:ext cx="779079" cy="15414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600626" y="3030537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http://amazon.com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676400"/>
            <a:ext cx="2298700" cy="94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1481" y="1619603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pk,sk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5026" y="4953000"/>
            <a:ext cx="91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’,</a:t>
            </a:r>
            <a:r>
              <a:rPr lang="en-US" dirty="0" err="1" smtClean="0"/>
              <a:t>sk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2514600"/>
            <a:ext cx="914400" cy="609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2133600"/>
            <a:ext cx="2327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 me a certificate</a:t>
            </a:r>
          </a:p>
          <a:p>
            <a:r>
              <a:rPr lang="en-US" sz="2000" dirty="0" smtClean="0"/>
              <a:t>for </a:t>
            </a:r>
            <a:r>
              <a:rPr lang="en-US" sz="2000" dirty="0" err="1" smtClean="0"/>
              <a:t>pk</a:t>
            </a:r>
            <a:r>
              <a:rPr lang="en-US" sz="2000" dirty="0" smtClean="0"/>
              <a:t>’,  please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27432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3319" y="2590800"/>
            <a:ext cx="1941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= (</a:t>
            </a:r>
            <a:r>
              <a:rPr lang="en-US" sz="2400" dirty="0" err="1" smtClean="0"/>
              <a:t>pk</a:t>
            </a:r>
            <a:r>
              <a:rPr lang="en-US" sz="2400" dirty="0" smtClean="0"/>
              <a:t>’,data)</a:t>
            </a:r>
          </a:p>
          <a:p>
            <a:r>
              <a:rPr lang="en-US" sz="2400" dirty="0" smtClean="0"/>
              <a:t>S = Sign(</a:t>
            </a:r>
            <a:r>
              <a:rPr lang="en-US" sz="2400" dirty="0" err="1" smtClean="0"/>
              <a:t>sk,M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76673" y="304800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590800" y="4343399"/>
            <a:ext cx="3962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05200" y="3886200"/>
            <a:ext cx="155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’, data, 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715" y="4906833"/>
            <a:ext cx="255640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= (</a:t>
            </a:r>
            <a:r>
              <a:rPr lang="en-US" sz="2400" dirty="0" err="1" smtClean="0"/>
              <a:t>pk</a:t>
            </a:r>
            <a:r>
              <a:rPr lang="en-US" sz="2400" dirty="0" smtClean="0"/>
              <a:t>’,data)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Ver</a:t>
            </a:r>
            <a:r>
              <a:rPr lang="en-US" sz="2400" dirty="0" smtClean="0"/>
              <a:t>(</a:t>
            </a:r>
            <a:r>
              <a:rPr lang="en-US" sz="2400" dirty="0" err="1"/>
              <a:t>p</a:t>
            </a:r>
            <a:r>
              <a:rPr lang="en-US" sz="2400" dirty="0" err="1" smtClean="0"/>
              <a:t>k,M,S</a:t>
            </a:r>
            <a:r>
              <a:rPr lang="en-US" sz="2400" dirty="0" smtClean="0"/>
              <a:t>) then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trust </a:t>
            </a:r>
            <a:r>
              <a:rPr lang="en-US" sz="2400" dirty="0" err="1" smtClean="0"/>
              <a:t>pk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283594" y="2517107"/>
            <a:ext cx="1000330" cy="818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39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50487" y="5562600"/>
            <a:ext cx="5233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prevents man-in-the-middle (</a:t>
            </a:r>
            <a:r>
              <a:rPr lang="en-US" sz="2400" dirty="0" err="1" smtClean="0"/>
              <a:t>MitM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attacks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41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2" grpId="0"/>
      <p:bldP spid="23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59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Certificate chains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22799"/>
            <a:ext cx="5308600" cy="53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checks?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CA’s must check that requestor of cert is who they say they are</a:t>
            </a:r>
          </a:p>
          <a:p>
            <a:endParaRPr lang="en-US" dirty="0"/>
          </a:p>
          <a:p>
            <a:r>
              <a:rPr lang="en-US" dirty="0" smtClean="0"/>
              <a:t>Domain validated</a:t>
            </a:r>
          </a:p>
          <a:p>
            <a:pPr lvl="1"/>
            <a:r>
              <a:rPr lang="en-US" dirty="0" smtClean="0"/>
              <a:t>Prove ownership of domain</a:t>
            </a:r>
          </a:p>
          <a:p>
            <a:pPr lvl="1"/>
            <a:endParaRPr lang="en-US" dirty="0"/>
          </a:p>
          <a:p>
            <a:r>
              <a:rPr lang="en-US" dirty="0" smtClean="0"/>
              <a:t>Extended validation</a:t>
            </a:r>
          </a:p>
          <a:p>
            <a:pPr lvl="1"/>
            <a:r>
              <a:rPr lang="en-US" dirty="0" smtClean="0"/>
              <a:t>Establish legal identity of requestor</a:t>
            </a:r>
          </a:p>
          <a:p>
            <a:pPr lvl="1"/>
            <a:r>
              <a:rPr lang="en-US" dirty="0" smtClean="0"/>
              <a:t>Physical presence of website owner</a:t>
            </a:r>
          </a:p>
          <a:p>
            <a:pPr lvl="1"/>
            <a:r>
              <a:rPr lang="en-US" dirty="0" smtClean="0"/>
              <a:t>Confirm ownership of domain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0039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5400"/>
            <a:ext cx="8750300" cy="208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304800"/>
            <a:ext cx="2021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Free CAs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810000"/>
            <a:ext cx="5372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9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Revocation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Certificates must often be revoked</a:t>
            </a:r>
          </a:p>
          <a:p>
            <a:endParaRPr lang="en-US" dirty="0"/>
          </a:p>
          <a:p>
            <a:pPr lvl="1"/>
            <a:r>
              <a:rPr lang="en-US" dirty="0" smtClean="0"/>
              <a:t>Short expirations</a:t>
            </a:r>
          </a:p>
          <a:p>
            <a:endParaRPr lang="en-US" dirty="0"/>
          </a:p>
          <a:p>
            <a:pPr lvl="1"/>
            <a:r>
              <a:rPr lang="en-US" dirty="0" smtClean="0"/>
              <a:t>CRLs (Certificate revocation lists)</a:t>
            </a:r>
          </a:p>
          <a:p>
            <a:endParaRPr lang="en-US" dirty="0"/>
          </a:p>
          <a:p>
            <a:pPr lvl="1"/>
            <a:r>
              <a:rPr lang="en-US" dirty="0" smtClean="0"/>
              <a:t>OCSP (online certificate status protocol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Client queries CA to check on validity of cert </a:t>
            </a:r>
          </a:p>
          <a:p>
            <a:pPr lvl="3"/>
            <a:r>
              <a:rPr lang="en-US" dirty="0" smtClean="0"/>
              <a:t>privacy concerns, performance / scalability issues</a:t>
            </a:r>
            <a:endParaRPr lang="en-US" dirty="0" smtClean="0"/>
          </a:p>
          <a:p>
            <a:pPr lvl="2"/>
            <a:r>
              <a:rPr lang="en-US" dirty="0" smtClean="0"/>
              <a:t>Stapling: server periodically gets fresh, time-stamped OCSP signature from CA. Sends to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Web PKI Ecosystem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http://conferences.sigcomm.org/imc/2013/papers/imc257-durumericAemb.pdf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~1800 CAs that can sign </a:t>
            </a:r>
            <a:r>
              <a:rPr lang="en-US" i="1" dirty="0" smtClean="0"/>
              <a:t>any </a:t>
            </a:r>
            <a:r>
              <a:rPr lang="en-US" dirty="0" smtClean="0"/>
              <a:t>domain controlled by 683 organizations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611"/>
          <a:stretch/>
        </p:blipFill>
        <p:spPr>
          <a:xfrm>
            <a:off x="508000" y="76200"/>
            <a:ext cx="8115300" cy="3046236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9144000" cy="1077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097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technet.microsoft.com</a:t>
            </a:r>
            <a:r>
              <a:rPr lang="en-US" dirty="0"/>
              <a:t>/library/security/2524375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041" y="5193268"/>
            <a:ext cx="841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nakedsecurity.sophos.com</a:t>
            </a:r>
            <a:r>
              <a:rPr lang="en-US" dirty="0"/>
              <a:t>/2011/03/24/fraudulent-certificates-issued-by-comodo-is-it-time-to-rethink-who-we-trust/</a:t>
            </a:r>
          </a:p>
        </p:txBody>
      </p:sp>
    </p:spTree>
    <p:extLst>
      <p:ext uri="{BB962C8B-B14F-4D97-AF65-F5344CB8AC3E}">
        <p14:creationId xmlns:p14="http://schemas.microsoft.com/office/powerpoint/2010/main" val="47353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Certificate/public-key pinning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knows what cert/</a:t>
            </a:r>
            <a:r>
              <a:rPr lang="en-US" dirty="0" err="1" smtClean="0"/>
              <a:t>pk</a:t>
            </a:r>
            <a:r>
              <a:rPr lang="en-US" dirty="0" smtClean="0"/>
              <a:t> to expect, rejects otherwise</a:t>
            </a:r>
          </a:p>
          <a:p>
            <a:pPr lvl="1"/>
            <a:r>
              <a:rPr lang="en-US" dirty="0" smtClean="0"/>
              <a:t>Pre-install some keys </a:t>
            </a:r>
          </a:p>
          <a:p>
            <a:pPr lvl="1"/>
            <a:r>
              <a:rPr lang="en-US" dirty="0" smtClean="0"/>
              <a:t>HPKP (HTTP Public Key Pinning)</a:t>
            </a:r>
          </a:p>
          <a:p>
            <a:pPr lvl="2"/>
            <a:r>
              <a:rPr lang="en-US" dirty="0" smtClean="0"/>
              <a:t>HTTP header that allows servers to set a hash of public key they will use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992048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/web/updates/2015/09/HPKP-reporting-with-chrome-46?hl=en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46557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Public-Key-Pins:  </a:t>
            </a:r>
          </a:p>
          <a:p>
            <a:r>
              <a:rPr lang="en-US" dirty="0"/>
              <a:t>       pin-sha256="d6qzRu9zOECb90Uez27xWltNsj0e1Md7GkYYkVoZWmM=";  </a:t>
            </a:r>
          </a:p>
          <a:p>
            <a:r>
              <a:rPr lang="en-US" dirty="0"/>
              <a:t>       pin-sha256="LPJNul+wow4m6DsqxbninhsWHlwfp0JecwQzYpOLmCQ=";  </a:t>
            </a:r>
          </a:p>
          <a:p>
            <a:r>
              <a:rPr lang="en-US" dirty="0"/>
              <a:t>       max-age=259200</a:t>
            </a:r>
          </a:p>
        </p:txBody>
      </p:sp>
    </p:spTree>
    <p:extLst>
      <p:ext uri="{BB962C8B-B14F-4D97-AF65-F5344CB8AC3E}">
        <p14:creationId xmlns:p14="http://schemas.microsoft.com/office/powerpoint/2010/main" val="6110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34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124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743200"/>
            <a:ext cx="299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</a:t>
            </a:r>
            <a:r>
              <a:rPr lang="en-US" dirty="0" smtClean="0"/>
              <a:t> 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362200"/>
            <a:ext cx="161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620869"/>
            <a:ext cx="155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y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3505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82745" y="3124200"/>
            <a:ext cx="339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, g , X ,   </a:t>
            </a:r>
            <a:r>
              <a:rPr lang="en-US" dirty="0" err="1" smtClean="0"/>
              <a:t>σ</a:t>
            </a:r>
            <a:r>
              <a:rPr lang="en-US" dirty="0" smtClean="0"/>
              <a:t>  = Sign(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</a:t>
            </a:r>
            <a:r>
              <a:rPr lang="en-US" dirty="0" smtClean="0"/>
              <a:t>, p || g || X)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1400" y="267866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x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" y="4419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53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Certificate transparency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CAs to log the certificates they sign in a public tamper-evident register</a:t>
            </a:r>
          </a:p>
          <a:p>
            <a:pPr lvl="1"/>
            <a:r>
              <a:rPr lang="en-US" dirty="0" smtClean="0"/>
              <a:t>Experimental IETF standard</a:t>
            </a:r>
          </a:p>
          <a:p>
            <a:endParaRPr lang="en-US" dirty="0"/>
          </a:p>
          <a:p>
            <a:r>
              <a:rPr lang="en-US" dirty="0" smtClean="0"/>
              <a:t>Google has been pushing this</a:t>
            </a:r>
          </a:p>
          <a:p>
            <a:pPr lvl="1"/>
            <a:r>
              <a:rPr lang="en-US" dirty="0" smtClean="0"/>
              <a:t>Chrome requires it for “extra validation” certs</a:t>
            </a:r>
          </a:p>
          <a:p>
            <a:pPr lvl="1"/>
            <a:r>
              <a:rPr lang="en-US" dirty="0" err="1" smtClean="0"/>
              <a:t>DigiCert</a:t>
            </a:r>
            <a:r>
              <a:rPr lang="en-US" dirty="0" smtClean="0"/>
              <a:t> has implemented</a:t>
            </a:r>
          </a:p>
        </p:txBody>
      </p:sp>
    </p:spTree>
    <p:extLst>
      <p:ext uri="{BB962C8B-B14F-4D97-AF65-F5344CB8AC3E}">
        <p14:creationId xmlns:p14="http://schemas.microsoft.com/office/powerpoint/2010/main" val="16055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PKI relies on various trust assumptions</a:t>
            </a:r>
          </a:p>
          <a:p>
            <a:pPr lvl="1"/>
            <a:r>
              <a:rPr lang="en-US" dirty="0" smtClean="0"/>
              <a:t>Can be undermined in many ways</a:t>
            </a:r>
          </a:p>
          <a:p>
            <a:endParaRPr lang="en-US" dirty="0"/>
          </a:p>
          <a:p>
            <a:r>
              <a:rPr lang="en-US" dirty="0" smtClean="0"/>
              <a:t>Digital signature schemes power PKI and verifying identities: </a:t>
            </a:r>
          </a:p>
          <a:p>
            <a:pPr lvl="1"/>
            <a:r>
              <a:rPr lang="en-US" dirty="0" err="1" smtClean="0"/>
              <a:t>unforgeability</a:t>
            </a:r>
            <a:r>
              <a:rPr lang="en-US" dirty="0" smtClean="0"/>
              <a:t> under chosen message attack</a:t>
            </a:r>
          </a:p>
          <a:p>
            <a:pPr lvl="1"/>
            <a:r>
              <a:rPr lang="en-US" dirty="0" smtClean="0"/>
              <a:t>RSA based schemes PKCS#1 1.5 and 2.0</a:t>
            </a:r>
          </a:p>
          <a:p>
            <a:pPr lvl="1"/>
            <a:r>
              <a:rPr lang="en-US" dirty="0" err="1" smtClean="0"/>
              <a:t>Schnorr</a:t>
            </a:r>
            <a:r>
              <a:rPr lang="en-US" dirty="0" smtClean="0"/>
              <a:t>, DSA based on discrete log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2769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Digital signatures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3718" y="1143000"/>
            <a:ext cx="113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Msg</a:t>
            </a:r>
            <a:r>
              <a:rPr lang="en-US" sz="2800" dirty="0" smtClean="0"/>
              <a:t>, S</a:t>
            </a:r>
            <a:endParaRPr lang="en-US" sz="28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41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2895600"/>
            <a:ext cx="799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Two algorithms: 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Key generation outputs (</a:t>
            </a:r>
            <a:r>
              <a:rPr lang="en-US" sz="2400" dirty="0" err="1" smtClean="0"/>
              <a:t>pk,sk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Sign (</a:t>
            </a:r>
            <a:r>
              <a:rPr lang="en-US" sz="2400" dirty="0" err="1" smtClean="0"/>
              <a:t>sk,Msg</a:t>
            </a:r>
            <a:r>
              <a:rPr lang="en-US" sz="2400" dirty="0" smtClean="0"/>
              <a:t>)  outputs a signature S    (may be randomized)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Verify(</a:t>
            </a:r>
            <a:r>
              <a:rPr lang="en-US" sz="2400" dirty="0" err="1" smtClean="0"/>
              <a:t>pk,Msg,S</a:t>
            </a:r>
            <a:r>
              <a:rPr lang="en-US" sz="2400" dirty="0" smtClean="0"/>
              <a:t>) outputs 0/1</a:t>
            </a:r>
            <a:r>
              <a:rPr lang="en-US" sz="2400" dirty="0"/>
              <a:t> </a:t>
            </a:r>
            <a:r>
              <a:rPr lang="en-US" sz="2400" dirty="0" smtClean="0"/>
              <a:t> (invalid / valid)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385" y="4495800"/>
            <a:ext cx="6786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Correctness</a:t>
            </a:r>
            <a:r>
              <a:rPr lang="en-US" sz="2400" dirty="0" smtClean="0"/>
              <a:t>:  Verify(</a:t>
            </a:r>
            <a:r>
              <a:rPr lang="en-US" sz="2400" dirty="0" err="1" smtClean="0"/>
              <a:t>pk,Msg,Sign</a:t>
            </a:r>
            <a:r>
              <a:rPr lang="en-US" sz="2400" dirty="0" smtClean="0"/>
              <a:t>(</a:t>
            </a:r>
            <a:r>
              <a:rPr lang="en-US" sz="2400" dirty="0" err="1" smtClean="0"/>
              <a:t>sk,Msg</a:t>
            </a:r>
            <a:r>
              <a:rPr lang="en-US" sz="2400" dirty="0" smtClean="0"/>
              <a:t>)) = 1  always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4385" y="5100935"/>
            <a:ext cx="866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Security</a:t>
            </a:r>
            <a:r>
              <a:rPr lang="en-US" sz="2400" dirty="0" smtClean="0"/>
              <a:t>:  No computationally efficient attacker can forge signatures for a new message even when attacker gets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(Msg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) , (Msg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), … , (</a:t>
            </a:r>
            <a:r>
              <a:rPr lang="en-US" sz="2400" dirty="0" err="1" smtClean="0"/>
              <a:t>Msg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, </a:t>
            </a:r>
            <a:r>
              <a:rPr lang="en-US" sz="2400" dirty="0" err="1"/>
              <a:t>S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for messages of his choosing and reasonably large q.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71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groups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87" y="1447800"/>
            <a:ext cx="7705145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p be a large prime </a:t>
            </a:r>
            <a:r>
              <a:rPr lang="en-US" sz="2800" dirty="0" smtClean="0"/>
              <a:t>number</a:t>
            </a:r>
          </a:p>
          <a:p>
            <a:r>
              <a:rPr lang="en-US" sz="2800" dirty="0" smtClean="0"/>
              <a:t>Let q be a prime such that </a:t>
            </a:r>
            <a:r>
              <a:rPr lang="en-US" sz="2800" dirty="0" smtClean="0"/>
              <a:t>q divides p-1</a:t>
            </a:r>
          </a:p>
          <a:p>
            <a:r>
              <a:rPr lang="en-US" sz="2800" dirty="0" smtClean="0"/>
              <a:t>Example: p = 2q + 1   (so-called safe prime p)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Fix </a:t>
            </a:r>
            <a:r>
              <a:rPr lang="en-US" sz="2800" dirty="0" smtClean="0"/>
              <a:t>the group G  =  </a:t>
            </a:r>
            <a:r>
              <a:rPr lang="en-US" sz="2800" b="1" dirty="0" err="1" smtClean="0"/>
              <a:t>Z</a:t>
            </a:r>
            <a:r>
              <a:rPr lang="en-US" sz="2800" baseline="-25000" dirty="0" err="1"/>
              <a:t>p</a:t>
            </a:r>
            <a:r>
              <a:rPr lang="en-US" sz="2800" dirty="0" smtClean="0"/>
              <a:t>  = {1,2,3,…, p-1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Let g be generator of sub-group of order q: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How to pick g? </a:t>
            </a:r>
          </a:p>
          <a:p>
            <a:r>
              <a:rPr lang="en-US" sz="2800" dirty="0" smtClean="0"/>
              <a:t>g = h</a:t>
            </a:r>
            <a:r>
              <a:rPr lang="en-US" sz="2800" baseline="30000" dirty="0" smtClean="0"/>
              <a:t>(p-1)/q </a:t>
            </a:r>
            <a:r>
              <a:rPr lang="en-US" sz="2800" dirty="0" smtClean="0"/>
              <a:t>mod p   for some h and check g ≠ 1 mod p</a:t>
            </a:r>
          </a:p>
          <a:p>
            <a:r>
              <a:rPr lang="en-US" sz="2800" dirty="0" smtClean="0"/>
              <a:t>If so, try repeat with another h.  Usually use h = 2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09800" y="4146293"/>
            <a:ext cx="4806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 </a:t>
            </a:r>
            <a:r>
              <a:rPr lang="en-US" sz="2800" dirty="0" smtClean="0"/>
              <a:t>g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, g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 g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… , </a:t>
            </a:r>
            <a:r>
              <a:rPr lang="en-US" sz="2800" dirty="0" smtClean="0"/>
              <a:t>g</a:t>
            </a:r>
            <a:r>
              <a:rPr lang="en-US" sz="2800" baseline="30000" dirty="0"/>
              <a:t>q</a:t>
            </a:r>
            <a:r>
              <a:rPr lang="en-US" sz="2800" baseline="30000" dirty="0" smtClean="0"/>
              <a:t>-</a:t>
            </a:r>
            <a:r>
              <a:rPr lang="en-US" sz="2800" baseline="30000" dirty="0" smtClean="0"/>
              <a:t>1 </a:t>
            </a:r>
            <a:r>
              <a:rPr lang="en-US" sz="2800" dirty="0" smtClean="0"/>
              <a:t>}  subset of 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7969" y="32004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3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Schnorr</a:t>
            </a:r>
            <a:r>
              <a:rPr lang="en-US" b="1" dirty="0" smtClean="0"/>
              <a:t> signatures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0004" y="1295400"/>
            <a:ext cx="6288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p,q,g</a:t>
            </a:r>
            <a:r>
              <a:rPr lang="en-US" sz="2400" dirty="0" smtClean="0"/>
              <a:t>  specified </a:t>
            </a:r>
            <a:endParaRPr lang="en-US" sz="2400" dirty="0" smtClean="0"/>
          </a:p>
          <a:p>
            <a:r>
              <a:rPr lang="en-US" sz="2400" dirty="0" err="1" smtClean="0"/>
              <a:t>sk</a:t>
            </a:r>
            <a:r>
              <a:rPr lang="en-US" sz="2400" dirty="0" smtClean="0"/>
              <a:t> = </a:t>
            </a:r>
            <a:r>
              <a:rPr lang="en-US" sz="2400" dirty="0" smtClean="0"/>
              <a:t>x   </a:t>
            </a:r>
            <a:r>
              <a:rPr lang="en-US" sz="2400" dirty="0" smtClean="0"/>
              <a:t>chosen </a:t>
            </a:r>
            <a:r>
              <a:rPr lang="en-US" sz="2400" dirty="0" smtClean="0"/>
              <a:t>randomly from </a:t>
            </a:r>
            <a:r>
              <a:rPr lang="en-US" sz="2400" b="1" dirty="0" err="1" smtClean="0"/>
              <a:t>Z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pk</a:t>
            </a:r>
            <a:r>
              <a:rPr lang="en-US" sz="2400" dirty="0" smtClean="0"/>
              <a:t> </a:t>
            </a:r>
            <a:r>
              <a:rPr lang="en-US" sz="2400" dirty="0" smtClean="0"/>
              <a:t>= X 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26072" y="2328208"/>
            <a:ext cx="614152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Sign</a:t>
            </a:r>
            <a:r>
              <a:rPr lang="en-US" sz="2400" u="sng" dirty="0" smtClean="0"/>
              <a:t>(x, </a:t>
            </a:r>
            <a:r>
              <a:rPr lang="en-US" sz="2400" u="sng" dirty="0" smtClean="0"/>
              <a:t>M )</a:t>
            </a:r>
          </a:p>
          <a:p>
            <a:r>
              <a:rPr lang="en-US" sz="2400" dirty="0" smtClean="0"/>
              <a:t>r &lt;-$ </a:t>
            </a:r>
            <a:r>
              <a:rPr lang="en-US" sz="2400" b="1" dirty="0" err="1"/>
              <a:t>Z</a:t>
            </a:r>
            <a:r>
              <a:rPr lang="en-US" sz="2400" baseline="-25000" dirty="0" err="1"/>
              <a:t>q</a:t>
            </a:r>
            <a:endParaRPr lang="en-US" sz="2400" dirty="0" smtClean="0"/>
          </a:p>
          <a:p>
            <a:r>
              <a:rPr lang="en-US" sz="2400" dirty="0" smtClean="0"/>
              <a:t>R </a:t>
            </a:r>
            <a:r>
              <a:rPr lang="en-US" sz="2400" dirty="0" smtClean="0"/>
              <a:t>= g</a:t>
            </a:r>
            <a:r>
              <a:rPr lang="en-US" sz="2400" baseline="30000" dirty="0" smtClean="0"/>
              <a:t>r    </a:t>
            </a:r>
            <a:r>
              <a:rPr lang="en-US" sz="2400" dirty="0" smtClean="0"/>
              <a:t>; </a:t>
            </a:r>
            <a:r>
              <a:rPr lang="en-US" sz="2400" dirty="0" smtClean="0"/>
              <a:t>   c </a:t>
            </a:r>
            <a:r>
              <a:rPr lang="en-US" sz="2400" dirty="0" smtClean="0"/>
              <a:t>= H(M || R)    ;    </a:t>
            </a:r>
            <a:r>
              <a:rPr lang="en-US" sz="2400" dirty="0"/>
              <a:t>z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r</a:t>
            </a:r>
            <a:r>
              <a:rPr lang="en-US" sz="2400" dirty="0" smtClean="0"/>
              <a:t> + cx  mod q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 smtClean="0"/>
              <a:t>(</a:t>
            </a:r>
            <a:r>
              <a:rPr lang="en-US" sz="2400" dirty="0" err="1"/>
              <a:t>R</a:t>
            </a:r>
            <a:r>
              <a:rPr lang="en-US" sz="2400" dirty="0" err="1" smtClean="0"/>
              <a:t>,</a:t>
            </a:r>
            <a:r>
              <a:rPr lang="en-US" sz="2400" dirty="0" err="1" smtClean="0"/>
              <a:t>z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326072" y="4038600"/>
            <a:ext cx="606532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Ver</a:t>
            </a:r>
            <a:r>
              <a:rPr lang="en-US" sz="2400" u="sng" dirty="0" smtClean="0"/>
              <a:t>(</a:t>
            </a:r>
            <a:r>
              <a:rPr lang="en-US" sz="2400" u="sng" dirty="0" smtClean="0"/>
              <a:t>X</a:t>
            </a:r>
            <a:r>
              <a:rPr lang="en-US" sz="2400" u="sng" dirty="0" smtClean="0"/>
              <a:t>, </a:t>
            </a:r>
            <a:r>
              <a:rPr lang="en-US" sz="2400" u="sng" dirty="0" smtClean="0"/>
              <a:t>M, 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R,z</a:t>
            </a:r>
            <a:r>
              <a:rPr lang="en-US" sz="2400" u="sng" dirty="0" smtClean="0"/>
              <a:t>) 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c = H(M || R)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z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RX</a:t>
            </a:r>
            <a:r>
              <a:rPr lang="en-US" sz="2400" baseline="30000" dirty="0" err="1" smtClean="0"/>
              <a:t>c</a:t>
            </a:r>
            <a:r>
              <a:rPr lang="en-US" sz="2400" dirty="0" smtClean="0"/>
              <a:t>  then Return 1</a:t>
            </a:r>
          </a:p>
          <a:p>
            <a:r>
              <a:rPr lang="en-US" sz="2400" dirty="0" smtClean="0"/>
              <a:t>Return 0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04672" y="5867400"/>
            <a:ext cx="37057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</a:t>
            </a:r>
            <a:r>
              <a:rPr lang="en-US" sz="3200" baseline="30000" dirty="0" err="1" smtClean="0"/>
              <a:t>z</a:t>
            </a:r>
            <a:r>
              <a:rPr lang="en-US" sz="3200" dirty="0" smtClean="0"/>
              <a:t> = g</a:t>
            </a:r>
            <a:r>
              <a:rPr lang="en-US" sz="3200" baseline="30000" dirty="0" smtClean="0"/>
              <a:t>r + cx</a:t>
            </a:r>
            <a:r>
              <a:rPr lang="en-US" sz="3200" dirty="0" smtClean="0"/>
              <a:t> = </a:t>
            </a:r>
            <a:r>
              <a:rPr lang="en-US" sz="3200" dirty="0" err="1" smtClean="0"/>
              <a:t>g</a:t>
            </a:r>
            <a:r>
              <a:rPr lang="en-US" sz="3200" baseline="30000" dirty="0" err="1" smtClean="0"/>
              <a:t>r</a:t>
            </a:r>
            <a:r>
              <a:rPr lang="en-US" sz="3200" dirty="0" err="1" smtClean="0"/>
              <a:t>g</a:t>
            </a:r>
            <a:r>
              <a:rPr lang="en-US" sz="3200" baseline="30000" dirty="0" err="1" smtClean="0"/>
              <a:t>xc</a:t>
            </a:r>
            <a:r>
              <a:rPr lang="en-US" sz="3200" dirty="0" smtClean="0"/>
              <a:t> = </a:t>
            </a:r>
            <a:r>
              <a:rPr lang="en-US" sz="3200" dirty="0" err="1" smtClean="0"/>
              <a:t>RX</a:t>
            </a:r>
            <a:r>
              <a:rPr lang="en-US" sz="3200" baseline="30000" dirty="0" err="1" smtClean="0"/>
              <a:t>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6085" y="5892224"/>
            <a:ext cx="23521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Correctness?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155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of </a:t>
            </a:r>
            <a:r>
              <a:rPr lang="en-US" b="1" dirty="0" err="1" smtClean="0"/>
              <a:t>Schnorr</a:t>
            </a:r>
            <a:r>
              <a:rPr lang="en-US" b="1" dirty="0" smtClean="0"/>
              <a:t> signatures</a:t>
            </a:r>
            <a:endParaRPr lang="en-US" b="1" dirty="0"/>
          </a:p>
        </p:txBody>
      </p:sp>
      <p:pic>
        <p:nvPicPr>
          <p:cNvPr id="4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1260475" cy="11453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84557" y="1371600"/>
            <a:ext cx="72070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Assume an adversary that can output forgery (M,(</a:t>
            </a:r>
            <a:r>
              <a:rPr lang="en-US" sz="2400" dirty="0" err="1" smtClean="0"/>
              <a:t>R,z</a:t>
            </a:r>
            <a:r>
              <a:rPr lang="en-US" sz="2400" dirty="0" smtClean="0"/>
              <a:t>))</a:t>
            </a:r>
          </a:p>
          <a:p>
            <a:r>
              <a:rPr lang="en-US" sz="2400" dirty="0" smtClean="0"/>
              <a:t>Then to be valid:</a:t>
            </a:r>
          </a:p>
          <a:p>
            <a:r>
              <a:rPr lang="en-US" sz="2400" dirty="0" smtClean="0"/>
              <a:t>	     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z</a:t>
            </a:r>
            <a:r>
              <a:rPr lang="en-US" sz="2400" baseline="300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RX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  </a:t>
            </a:r>
            <a:r>
              <a:rPr lang="en-US" sz="2400" dirty="0" smtClean="0"/>
              <a:t>  implies   z =  r + cx    </a:t>
            </a:r>
          </a:p>
          <a:p>
            <a:r>
              <a:rPr lang="en-US" sz="2400" dirty="0" smtClean="0"/>
              <a:t>for c = H(M || R)  . </a:t>
            </a:r>
          </a:p>
          <a:p>
            <a:r>
              <a:rPr lang="en-US" sz="2400" dirty="0" smtClean="0"/>
              <a:t>Assume c is random (H is random oracle)</a:t>
            </a:r>
          </a:p>
          <a:p>
            <a:endParaRPr lang="en-US" sz="2400" dirty="0"/>
          </a:p>
          <a:p>
            <a:r>
              <a:rPr lang="en-US" sz="2400" dirty="0" smtClean="0"/>
              <a:t>Imagine we can run adversary twice but force forgery to be on same R, different c . 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second execution, getting (M’,(</a:t>
            </a:r>
            <a:r>
              <a:rPr lang="en-US" sz="2400" dirty="0" err="1" smtClean="0"/>
              <a:t>R,z</a:t>
            </a:r>
            <a:r>
              <a:rPr lang="en-US" sz="2400" dirty="0" smtClean="0"/>
              <a:t>’))</a:t>
            </a:r>
          </a:p>
          <a:p>
            <a:endParaRPr lang="en-US" sz="2400" dirty="0"/>
          </a:p>
          <a:p>
            <a:r>
              <a:rPr lang="en-US" sz="2400" dirty="0" smtClean="0"/>
              <a:t>Then success second time around gives: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z</a:t>
            </a:r>
            <a:r>
              <a:rPr lang="en-US" sz="2400" baseline="30000" dirty="0" smtClean="0"/>
              <a:t>’ </a:t>
            </a:r>
            <a:r>
              <a:rPr lang="en-US" sz="2400" dirty="0" smtClean="0"/>
              <a:t>= </a:t>
            </a:r>
            <a:r>
              <a:rPr lang="en-US" sz="2400" dirty="0" err="1" smtClean="0"/>
              <a:t>RX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’</a:t>
            </a:r>
            <a:r>
              <a:rPr lang="en-US" sz="2400" dirty="0" smtClean="0"/>
              <a:t>   implies   z’ = r + </a:t>
            </a:r>
            <a:r>
              <a:rPr lang="en-US" sz="2400" dirty="0" err="1" smtClean="0"/>
              <a:t>c’x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But now can compute z - z’ / (c - c’)  =  x  the secret key </a:t>
            </a:r>
          </a:p>
        </p:txBody>
      </p:sp>
    </p:spTree>
    <p:extLst>
      <p:ext uri="{BB962C8B-B14F-4D97-AF65-F5344CB8AC3E}">
        <p14:creationId xmlns:p14="http://schemas.microsoft.com/office/powerpoint/2010/main" val="59429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Fragility of </a:t>
            </a:r>
            <a:r>
              <a:rPr lang="en-US" b="1" dirty="0" err="1" smtClean="0"/>
              <a:t>Schnorr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973578"/>
            <a:ext cx="58600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Sign two messages M ≠ M’ and reuse random</a:t>
            </a:r>
          </a:p>
          <a:p>
            <a:r>
              <a:rPr lang="en-US" sz="2400" dirty="0" smtClean="0"/>
              <a:t>	Sign(</a:t>
            </a:r>
            <a:r>
              <a:rPr lang="en-US" sz="2400" dirty="0" err="1" smtClean="0"/>
              <a:t>x,M</a:t>
            </a:r>
            <a:r>
              <a:rPr lang="en-US" sz="2400" dirty="0" smtClean="0"/>
              <a:t>) -&gt;  (</a:t>
            </a:r>
            <a:r>
              <a:rPr lang="en-US" sz="2400" dirty="0" err="1" smtClean="0"/>
              <a:t>R,z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	Sign(</a:t>
            </a:r>
            <a:r>
              <a:rPr lang="en-US" sz="2400" dirty="0" err="1" smtClean="0"/>
              <a:t>x,M</a:t>
            </a:r>
            <a:r>
              <a:rPr lang="en-US" sz="2400" dirty="0" smtClean="0"/>
              <a:t>’) -&gt; (</a:t>
            </a:r>
            <a:r>
              <a:rPr lang="en-US" sz="2400" dirty="0" err="1" smtClean="0"/>
              <a:t>R,z</a:t>
            </a:r>
            <a:r>
              <a:rPr lang="en-US" sz="2400" dirty="0" smtClean="0"/>
              <a:t>’)</a:t>
            </a:r>
          </a:p>
          <a:p>
            <a:r>
              <a:rPr lang="en-US" sz="2400" dirty="0" smtClean="0"/>
              <a:t>Then:   x = (z - z’) / ( H(M||R) - H(M’||R) 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1041" y="1371600"/>
            <a:ext cx="421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Repeat randomness failure: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8393" y="4343400"/>
            <a:ext cx="65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r is predictable, can recover secret as well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08393" y="5486400"/>
            <a:ext cx="6626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improve security by “hedging”: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 choose r = H( x || M || randomness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02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DSA (digital signature algorithm)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0004" y="1295400"/>
            <a:ext cx="6288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p,q,g</a:t>
            </a:r>
            <a:r>
              <a:rPr lang="en-US" sz="2400" dirty="0"/>
              <a:t>  specified </a:t>
            </a:r>
          </a:p>
          <a:p>
            <a:r>
              <a:rPr lang="en-US" sz="2400" dirty="0" err="1"/>
              <a:t>sk</a:t>
            </a:r>
            <a:r>
              <a:rPr lang="en-US" sz="2400" dirty="0"/>
              <a:t> = x   chosen randomly from </a:t>
            </a:r>
            <a:r>
              <a:rPr lang="en-US" sz="2400" b="1" dirty="0" err="1"/>
              <a:t>Z</a:t>
            </a:r>
            <a:r>
              <a:rPr lang="en-US" sz="2400" baseline="-25000" dirty="0" err="1"/>
              <a:t>q</a:t>
            </a:r>
            <a:r>
              <a:rPr lang="en-US" sz="2400" dirty="0"/>
              <a:t>           </a:t>
            </a:r>
            <a:r>
              <a:rPr lang="en-US" sz="2400" dirty="0" err="1"/>
              <a:t>pk</a:t>
            </a:r>
            <a:r>
              <a:rPr lang="en-US" sz="2400" dirty="0"/>
              <a:t> = X = </a:t>
            </a:r>
            <a:r>
              <a:rPr lang="en-US" sz="2400" dirty="0" err="1"/>
              <a:t>g</a:t>
            </a:r>
            <a:r>
              <a:rPr lang="en-US" sz="2400" baseline="30000" dirty="0" err="1"/>
              <a:t>x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" y="2328208"/>
            <a:ext cx="4343400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Sign</a:t>
            </a:r>
            <a:r>
              <a:rPr lang="en-US" sz="2400" u="sng" dirty="0" smtClean="0"/>
              <a:t>(x, </a:t>
            </a:r>
            <a:r>
              <a:rPr lang="en-US" sz="2400" u="sng" dirty="0" smtClean="0"/>
              <a:t>M )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 &lt;-$ </a:t>
            </a:r>
            <a:r>
              <a:rPr lang="en-US" sz="2400" b="1" dirty="0" err="1" smtClean="0"/>
              <a:t>Z</a:t>
            </a:r>
            <a:r>
              <a:rPr lang="en-US" sz="2400" baseline="-25000" dirty="0" err="1" smtClean="0"/>
              <a:t>q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smtClean="0"/>
              <a:t>  ; R =  (g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 mod p) mod q</a:t>
            </a:r>
          </a:p>
          <a:p>
            <a:r>
              <a:rPr lang="en-US" sz="2400" dirty="0" smtClean="0"/>
              <a:t>z =  r 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( </a:t>
            </a:r>
            <a:r>
              <a:rPr lang="en-US" sz="2400" dirty="0" smtClean="0"/>
              <a:t>H(M) + </a:t>
            </a:r>
            <a:r>
              <a:rPr lang="en-US" sz="2400" dirty="0" smtClean="0"/>
              <a:t>x </a:t>
            </a:r>
            <a:r>
              <a:rPr lang="en-US" sz="2400" dirty="0" smtClean="0"/>
              <a:t>R ) mod q   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 smtClean="0"/>
              <a:t>(</a:t>
            </a:r>
            <a:r>
              <a:rPr lang="en-US" sz="2400" dirty="0" err="1" smtClean="0"/>
              <a:t>R</a:t>
            </a:r>
            <a:r>
              <a:rPr lang="en-US" sz="2400" dirty="0" err="1" smtClean="0"/>
              <a:t>,z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76800" y="2286000"/>
            <a:ext cx="4191000" cy="267765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Ver</a:t>
            </a:r>
            <a:r>
              <a:rPr lang="en-US" sz="2400" u="sng" dirty="0" smtClean="0"/>
              <a:t>(</a:t>
            </a:r>
            <a:r>
              <a:rPr lang="en-US" sz="2400" u="sng" dirty="0" smtClean="0"/>
              <a:t>X</a:t>
            </a:r>
            <a:r>
              <a:rPr lang="en-US" sz="2400" u="sng" dirty="0" smtClean="0"/>
              <a:t>, </a:t>
            </a:r>
            <a:r>
              <a:rPr lang="en-US" sz="2400" u="sng" dirty="0" smtClean="0"/>
              <a:t>M, (</a:t>
            </a:r>
            <a:r>
              <a:rPr lang="en-US" sz="2400" u="sng" dirty="0" err="1" smtClean="0"/>
              <a:t>R</a:t>
            </a:r>
            <a:r>
              <a:rPr lang="en-US" sz="2400" u="sng" dirty="0" err="1" smtClean="0"/>
              <a:t>,z</a:t>
            </a:r>
            <a:r>
              <a:rPr lang="en-US" sz="2400" u="sng" dirty="0" smtClean="0"/>
              <a:t>) 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w =  z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mod q    </a:t>
            </a:r>
          </a:p>
          <a:p>
            <a:r>
              <a:rPr lang="en-US" sz="2400" dirty="0" smtClean="0"/>
              <a:t>u1 </a:t>
            </a:r>
            <a:r>
              <a:rPr lang="en-US" sz="2400" dirty="0" smtClean="0"/>
              <a:t>= H(m) * w </a:t>
            </a:r>
            <a:r>
              <a:rPr lang="en-US" sz="2400" dirty="0" smtClean="0"/>
              <a:t> mod </a:t>
            </a:r>
            <a:r>
              <a:rPr lang="en-US" sz="2400" dirty="0" smtClean="0"/>
              <a:t>q </a:t>
            </a:r>
          </a:p>
          <a:p>
            <a:r>
              <a:rPr lang="en-US" sz="2400" dirty="0" smtClean="0"/>
              <a:t>u2 = R*w </a:t>
            </a:r>
            <a:r>
              <a:rPr lang="en-US" sz="2400" dirty="0" smtClean="0"/>
              <a:t>  mod </a:t>
            </a:r>
            <a:r>
              <a:rPr lang="en-US" sz="2400" dirty="0" smtClean="0"/>
              <a:t>q   </a:t>
            </a:r>
            <a:endParaRPr lang="en-US" sz="2400" dirty="0" smtClean="0"/>
          </a:p>
          <a:p>
            <a:r>
              <a:rPr lang="en-US" sz="2400" dirty="0" smtClean="0"/>
              <a:t>If R = </a:t>
            </a:r>
            <a:r>
              <a:rPr lang="en-US" sz="2400" dirty="0" smtClean="0"/>
              <a:t> </a:t>
            </a:r>
            <a:r>
              <a:rPr lang="en-US" sz="2400" dirty="0" smtClean="0"/>
              <a:t>(g</a:t>
            </a:r>
            <a:r>
              <a:rPr lang="en-US" sz="2400" baseline="30000" dirty="0" smtClean="0"/>
              <a:t>u1 </a:t>
            </a:r>
            <a:r>
              <a:rPr lang="en-US" sz="2400" dirty="0"/>
              <a:t>X</a:t>
            </a:r>
            <a:r>
              <a:rPr lang="en-US" sz="2400" baseline="30000" dirty="0" smtClean="0"/>
              <a:t>u2</a:t>
            </a:r>
            <a:r>
              <a:rPr lang="en-US" sz="2400" dirty="0" smtClean="0"/>
              <a:t>  </a:t>
            </a:r>
            <a:r>
              <a:rPr lang="en-US" sz="2400" dirty="0" smtClean="0"/>
              <a:t>mod p) mod </a:t>
            </a:r>
            <a:r>
              <a:rPr lang="en-US" sz="2400" dirty="0" smtClean="0"/>
              <a:t>q  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/>
              <a:t>Return 1</a:t>
            </a:r>
          </a:p>
          <a:p>
            <a:r>
              <a:rPr lang="en-US" sz="2400" dirty="0" smtClean="0"/>
              <a:t>Else Return </a:t>
            </a:r>
            <a:r>
              <a:rPr lang="en-US" sz="2400" dirty="0" smtClean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004" y="5410200"/>
            <a:ext cx="77170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r>
              <a:rPr lang="en-US" sz="3200" baseline="30000" dirty="0" smtClean="0"/>
              <a:t>u1</a:t>
            </a:r>
            <a:r>
              <a:rPr lang="en-US" sz="3200" dirty="0" smtClean="0"/>
              <a:t> X</a:t>
            </a:r>
            <a:r>
              <a:rPr lang="en-US" sz="3200" baseline="30000" dirty="0" smtClean="0"/>
              <a:t>u2</a:t>
            </a:r>
            <a:r>
              <a:rPr lang="en-US" sz="3200" dirty="0" smtClean="0"/>
              <a:t>  = </a:t>
            </a:r>
            <a:r>
              <a:rPr lang="en-US" sz="3200" dirty="0" err="1" smtClean="0"/>
              <a:t>g</a:t>
            </a:r>
            <a:r>
              <a:rPr lang="en-US" sz="3200" baseline="30000" dirty="0" err="1" smtClean="0"/>
              <a:t>H</a:t>
            </a:r>
            <a:r>
              <a:rPr lang="en-US" sz="3200" baseline="30000" dirty="0" smtClean="0"/>
              <a:t>(M) w</a:t>
            </a:r>
            <a:r>
              <a:rPr lang="en-US" sz="3200" dirty="0" smtClean="0"/>
              <a:t> </a:t>
            </a:r>
            <a:r>
              <a:rPr lang="en-US" sz="3200" dirty="0" err="1" smtClean="0"/>
              <a:t>g</a:t>
            </a:r>
            <a:r>
              <a:rPr lang="en-US" sz="3200" baseline="30000" dirty="0" err="1" smtClean="0"/>
              <a:t>x</a:t>
            </a:r>
            <a:r>
              <a:rPr lang="en-US" sz="3200" baseline="30000" dirty="0" smtClean="0"/>
              <a:t> R w </a:t>
            </a:r>
            <a:r>
              <a:rPr lang="en-US" sz="3200" dirty="0" smtClean="0"/>
              <a:t> = g</a:t>
            </a:r>
            <a:r>
              <a:rPr lang="en-US" sz="3200" baseline="30000" dirty="0" smtClean="0"/>
              <a:t>(H(M)+</a:t>
            </a:r>
            <a:r>
              <a:rPr lang="en-US" sz="3200" baseline="30000" dirty="0" err="1" smtClean="0"/>
              <a:t>xR</a:t>
            </a:r>
            <a:r>
              <a:rPr lang="en-US" sz="3200" baseline="30000" dirty="0" smtClean="0"/>
              <a:t>) w </a:t>
            </a:r>
          </a:p>
          <a:p>
            <a:r>
              <a:rPr lang="en-US" sz="3200" baseline="30000" dirty="0"/>
              <a:t> </a:t>
            </a:r>
            <a:r>
              <a:rPr lang="en-US" sz="3200" baseline="30000" dirty="0" smtClean="0"/>
              <a:t>                                                         </a:t>
            </a:r>
            <a:r>
              <a:rPr lang="en-US" sz="3200" dirty="0" smtClean="0"/>
              <a:t>= g</a:t>
            </a:r>
            <a:r>
              <a:rPr lang="en-US" sz="3200" baseline="30000" dirty="0" smtClean="0"/>
              <a:t>(H(M)+</a:t>
            </a:r>
            <a:r>
              <a:rPr lang="en-US" sz="3200" baseline="30000" dirty="0" err="1" smtClean="0"/>
              <a:t>xR</a:t>
            </a:r>
            <a:r>
              <a:rPr lang="en-US" sz="3200" baseline="30000" dirty="0" smtClean="0"/>
              <a:t>)</a:t>
            </a:r>
            <a:r>
              <a:rPr lang="en-US" sz="3200" baseline="30000" dirty="0"/>
              <a:t> </a:t>
            </a:r>
            <a:r>
              <a:rPr lang="en-US" sz="3200" baseline="30000" dirty="0" smtClean="0"/>
              <a:t>(H(M)+</a:t>
            </a:r>
            <a:r>
              <a:rPr lang="en-US" sz="3200" baseline="30000" dirty="0" err="1" smtClean="0"/>
              <a:t>xR</a:t>
            </a:r>
            <a:r>
              <a:rPr lang="en-US" sz="3200" baseline="30000" dirty="0" smtClean="0"/>
              <a:t>)    r    </a:t>
            </a:r>
            <a:r>
              <a:rPr lang="en-US" sz="3200" dirty="0" smtClean="0"/>
              <a:t>= g</a:t>
            </a:r>
            <a:r>
              <a:rPr lang="en-US" sz="3200" baseline="30000" dirty="0" smtClean="0"/>
              <a:t>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6085" y="4648200"/>
            <a:ext cx="23521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Correctness?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66670" y="5879068"/>
            <a:ext cx="37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9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1242</Words>
  <Application>Microsoft Macintosh PowerPoint</Application>
  <PresentationFormat>On-screen Show (4:3)</PresentationFormat>
  <Paragraphs>206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Today in Cryptography (5830)</vt:lpstr>
      <vt:lpstr>TLS handshake for Diffie-Hellman Key Exchange</vt:lpstr>
      <vt:lpstr>PowerPoint Presentation</vt:lpstr>
      <vt:lpstr>Underlying groups</vt:lpstr>
      <vt:lpstr>Schnorr signatures</vt:lpstr>
      <vt:lpstr>Security of Schnorr signatures</vt:lpstr>
      <vt:lpstr>Fragility of Schnorr</vt:lpstr>
      <vt:lpstr>DSA (digital signature algorithm)</vt:lpstr>
      <vt:lpstr>PowerPoint Presentation</vt:lpstr>
      <vt:lpstr>Digital signature schemes</vt:lpstr>
      <vt:lpstr>Certificate Authorities and  Public-key Infrastructure</vt:lpstr>
      <vt:lpstr>PowerPoint Presentation</vt:lpstr>
      <vt:lpstr>Certificate chains</vt:lpstr>
      <vt:lpstr>Identity checks?</vt:lpstr>
      <vt:lpstr>PowerPoint Presentation</vt:lpstr>
      <vt:lpstr>Revocation</vt:lpstr>
      <vt:lpstr>The Web PKI Ecosystem</vt:lpstr>
      <vt:lpstr>PowerPoint Presentation</vt:lpstr>
      <vt:lpstr>Certificate/public-key pinning</vt:lpstr>
      <vt:lpstr>Certificate transparency</vt:lpstr>
      <vt:lpstr>Summary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51</cp:revision>
  <dcterms:created xsi:type="dcterms:W3CDTF">2016-03-24T16:05:21Z</dcterms:created>
  <dcterms:modified xsi:type="dcterms:W3CDTF">2016-04-05T21:03:05Z</dcterms:modified>
</cp:coreProperties>
</file>