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8" r:id="rId3"/>
    <p:sldId id="259" r:id="rId4"/>
    <p:sldId id="261" r:id="rId5"/>
    <p:sldId id="262" r:id="rId6"/>
    <p:sldId id="263" r:id="rId7"/>
    <p:sldId id="264" r:id="rId8"/>
    <p:sldId id="265" r:id="rId9"/>
    <p:sldId id="266" r:id="rId10"/>
    <p:sldId id="267" r:id="rId11"/>
    <p:sldId id="269"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25"/>
  </p:normalViewPr>
  <p:slideViewPr>
    <p:cSldViewPr snapToGrid="0">
      <p:cViewPr varScale="1">
        <p:scale>
          <a:sx n="116" d="100"/>
          <a:sy n="116" d="100"/>
        </p:scale>
        <p:origin x="4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Total Transaction (in Rs)</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3"/>
              </a:solidFill>
              <a:ln w="25400">
                <a:solidFill>
                  <a:schemeClr val="lt1"/>
                </a:solidFill>
              </a:ln>
              <a:effectLst/>
              <a:sp3d contourW="25400">
                <a:contourClr>
                  <a:schemeClr val="lt1"/>
                </a:contourClr>
              </a:sp3d>
            </c:spPr>
          </c:dPt>
          <c:dPt>
            <c:idx val="2"/>
            <c:bubble3D val="0"/>
            <c:spPr>
              <a:solidFill>
                <a:schemeClr val="accent5"/>
              </a:solidFill>
              <a:ln w="25400">
                <a:solidFill>
                  <a:schemeClr val="lt1"/>
                </a:solidFill>
              </a:ln>
              <a:effectLst/>
              <a:sp3d contourW="25400">
                <a:contourClr>
                  <a:schemeClr val="lt1"/>
                </a:contourClr>
              </a:sp3d>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Sheet1!$A$2:$A$4</c:f>
              <c:numCache>
                <c:formatCode>General</c:formatCode>
                <c:ptCount val="3"/>
                <c:pt idx="0">
                  <c:v>2018</c:v>
                </c:pt>
                <c:pt idx="1">
                  <c:v>2019</c:v>
                </c:pt>
                <c:pt idx="2">
                  <c:v>2020</c:v>
                </c:pt>
              </c:numCache>
            </c:numRef>
          </c:cat>
          <c:val>
            <c:numRef>
              <c:f>Sheet1!$B$2:$B$4</c:f>
              <c:numCache>
                <c:formatCode>"₹"#,##0</c:formatCode>
                <c:ptCount val="3"/>
                <c:pt idx="0">
                  <c:v>375813651</c:v>
                </c:pt>
                <c:pt idx="1">
                  <c:v>365639285</c:v>
                </c:pt>
                <c:pt idx="2">
                  <c:v>346406460</c:v>
                </c:pt>
              </c:numCache>
            </c:numRef>
          </c:val>
          <c:extLst>
            <c:ext xmlns:c16="http://schemas.microsoft.com/office/drawing/2014/chart" uri="{C3380CC4-5D6E-409C-BE32-E72D297353CC}">
              <c16:uniqueId val="{00000000-3938-EF47-809B-01B817BDBE38}"/>
            </c:ext>
          </c:extLst>
        </c:ser>
        <c:dLbls>
          <c:dLblPos val="ctr"/>
          <c:showLegendKey val="0"/>
          <c:showVal val="1"/>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Percentage of Sales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Sheet1!$C$1</c:f>
              <c:strCache>
                <c:ptCount val="1"/>
                <c:pt idx="0">
                  <c:v>Percentage of Sales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multiLvlStrRef>
              <c:f>Sheet1!$A$2:$B$10</c:f>
              <c:multiLvlStrCache>
                <c:ptCount val="9"/>
                <c:lvl>
                  <c:pt idx="0">
                    <c:v>Couples</c:v>
                  </c:pt>
                  <c:pt idx="1">
                    <c:v>Families</c:v>
                  </c:pt>
                  <c:pt idx="2">
                    <c:v>Unknown</c:v>
                  </c:pt>
                  <c:pt idx="3">
                    <c:v>Couples</c:v>
                  </c:pt>
                  <c:pt idx="4">
                    <c:v>Families</c:v>
                  </c:pt>
                  <c:pt idx="5">
                    <c:v>Unknown</c:v>
                  </c:pt>
                  <c:pt idx="6">
                    <c:v>Couples</c:v>
                  </c:pt>
                  <c:pt idx="7">
                    <c:v>Families</c:v>
                  </c:pt>
                  <c:pt idx="8">
                    <c:v>Unknown</c:v>
                  </c:pt>
                </c:lvl>
                <c:lvl>
                  <c:pt idx="0">
                    <c:v>2018</c:v>
                  </c:pt>
                  <c:pt idx="1">
                    <c:v>2018</c:v>
                  </c:pt>
                  <c:pt idx="2">
                    <c:v>2018</c:v>
                  </c:pt>
                  <c:pt idx="3">
                    <c:v>2019</c:v>
                  </c:pt>
                  <c:pt idx="4">
                    <c:v>2019</c:v>
                  </c:pt>
                  <c:pt idx="5">
                    <c:v>2019</c:v>
                  </c:pt>
                  <c:pt idx="6">
                    <c:v>2020</c:v>
                  </c:pt>
                  <c:pt idx="7">
                    <c:v>2020</c:v>
                  </c:pt>
                  <c:pt idx="8">
                    <c:v>2020</c:v>
                  </c:pt>
                </c:lvl>
              </c:multiLvlStrCache>
            </c:multiLvlStrRef>
          </c:cat>
          <c:val>
            <c:numRef>
              <c:f>Sheet1!$C$2:$C$10</c:f>
              <c:numCache>
                <c:formatCode>General</c:formatCode>
                <c:ptCount val="9"/>
                <c:pt idx="0">
                  <c:v>30.38</c:v>
                </c:pt>
                <c:pt idx="1">
                  <c:v>31.25</c:v>
                </c:pt>
                <c:pt idx="2">
                  <c:v>32.86</c:v>
                </c:pt>
                <c:pt idx="3">
                  <c:v>33.47</c:v>
                </c:pt>
                <c:pt idx="4">
                  <c:v>33.81</c:v>
                </c:pt>
                <c:pt idx="5">
                  <c:v>33.86</c:v>
                </c:pt>
                <c:pt idx="6">
                  <c:v>36.15</c:v>
                </c:pt>
                <c:pt idx="7">
                  <c:v>34.950000000000003</c:v>
                </c:pt>
                <c:pt idx="8">
                  <c:v>33.270000000000003</c:v>
                </c:pt>
              </c:numCache>
            </c:numRef>
          </c:val>
          <c:smooth val="0"/>
          <c:extLst>
            <c:ext xmlns:c16="http://schemas.microsoft.com/office/drawing/2014/chart" uri="{C3380CC4-5D6E-409C-BE32-E72D297353CC}">
              <c16:uniqueId val="{00000000-64ED-EC4E-8F7F-7ACC91BDE204}"/>
            </c:ext>
          </c:extLst>
        </c:ser>
        <c:dLbls>
          <c:showLegendKey val="0"/>
          <c:showVal val="0"/>
          <c:showCatName val="0"/>
          <c:showSerName val="0"/>
          <c:showPercent val="0"/>
          <c:showBubbleSize val="0"/>
        </c:dLbls>
        <c:marker val="1"/>
        <c:smooth val="0"/>
        <c:axId val="1373019215"/>
        <c:axId val="1373017567"/>
      </c:lineChart>
      <c:catAx>
        <c:axId val="137301921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3017567"/>
        <c:crosses val="autoZero"/>
        <c:auto val="1"/>
        <c:lblAlgn val="ctr"/>
        <c:lblOffset val="100"/>
        <c:noMultiLvlLbl val="0"/>
      </c:catAx>
      <c:valAx>
        <c:axId val="137301756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30192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6T16:08:21.415"/>
    </inkml:context>
    <inkml:brush xml:id="br0">
      <inkml:brushProperty name="width" value="0.35" units="cm"/>
      <inkml:brushProperty name="height" value="0.35" units="cm"/>
    </inkml:brush>
  </inkml:definitions>
  <inkml:trace contextRef="#ctx0" brushRef="#br0">0 1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EB65E7F-0DB3-7A46-B358-4222DCBC7F8F}" type="datetimeFigureOut">
              <a:rPr lang="en-US" smtClean="0"/>
              <a:t>7/16/23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C67C0-20E8-E240-B78E-AA3968FC81FF}" type="slidenum">
              <a:rPr lang="en-US" smtClean="0"/>
              <a:t>‹#›</a:t>
            </a:fld>
            <a:endParaRPr lang="en-US"/>
          </a:p>
        </p:txBody>
      </p:sp>
    </p:spTree>
    <p:extLst>
      <p:ext uri="{BB962C8B-B14F-4D97-AF65-F5344CB8AC3E}">
        <p14:creationId xmlns:p14="http://schemas.microsoft.com/office/powerpoint/2010/main" val="1970301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EB65E7F-0DB3-7A46-B358-4222DCBC7F8F}" type="datetimeFigureOut">
              <a:rPr lang="en-US" smtClean="0"/>
              <a:t>7/16/23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C67C0-20E8-E240-B78E-AA3968FC81FF}" type="slidenum">
              <a:rPr lang="en-US" smtClean="0"/>
              <a:t>‹#›</a:t>
            </a:fld>
            <a:endParaRPr lang="en-US"/>
          </a:p>
        </p:txBody>
      </p:sp>
    </p:spTree>
    <p:extLst>
      <p:ext uri="{BB962C8B-B14F-4D97-AF65-F5344CB8AC3E}">
        <p14:creationId xmlns:p14="http://schemas.microsoft.com/office/powerpoint/2010/main" val="1814873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EB65E7F-0DB3-7A46-B358-4222DCBC7F8F}" type="datetimeFigureOut">
              <a:rPr lang="en-US" smtClean="0"/>
              <a:t>7/16/23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C67C0-20E8-E240-B78E-AA3968FC81FF}" type="slidenum">
              <a:rPr lang="en-US" smtClean="0"/>
              <a:t>‹#›</a:t>
            </a:fld>
            <a:endParaRPr lang="en-US"/>
          </a:p>
        </p:txBody>
      </p:sp>
    </p:spTree>
    <p:extLst>
      <p:ext uri="{BB962C8B-B14F-4D97-AF65-F5344CB8AC3E}">
        <p14:creationId xmlns:p14="http://schemas.microsoft.com/office/powerpoint/2010/main" val="3605590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EB65E7F-0DB3-7A46-B358-4222DCBC7F8F}" type="datetimeFigureOut">
              <a:rPr lang="en-US" smtClean="0"/>
              <a:t>7/16/23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C67C0-20E8-E240-B78E-AA3968FC81FF}" type="slidenum">
              <a:rPr lang="en-US" smtClean="0"/>
              <a:t>‹#›</a:t>
            </a:fld>
            <a:endParaRPr lang="en-US"/>
          </a:p>
        </p:txBody>
      </p:sp>
    </p:spTree>
    <p:extLst>
      <p:ext uri="{BB962C8B-B14F-4D97-AF65-F5344CB8AC3E}">
        <p14:creationId xmlns:p14="http://schemas.microsoft.com/office/powerpoint/2010/main" val="4068994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EB65E7F-0DB3-7A46-B358-4222DCBC7F8F}" type="datetimeFigureOut">
              <a:rPr lang="en-US" smtClean="0"/>
              <a:t>7/16/23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C67C0-20E8-E240-B78E-AA3968FC81FF}" type="slidenum">
              <a:rPr lang="en-US" smtClean="0"/>
              <a:t>‹#›</a:t>
            </a:fld>
            <a:endParaRPr lang="en-US"/>
          </a:p>
        </p:txBody>
      </p:sp>
    </p:spTree>
    <p:extLst>
      <p:ext uri="{BB962C8B-B14F-4D97-AF65-F5344CB8AC3E}">
        <p14:creationId xmlns:p14="http://schemas.microsoft.com/office/powerpoint/2010/main" val="984129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EB65E7F-0DB3-7A46-B358-4222DCBC7F8F}" type="datetimeFigureOut">
              <a:rPr lang="en-US" smtClean="0"/>
              <a:t>7/16/23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C67C0-20E8-E240-B78E-AA3968FC81FF}" type="slidenum">
              <a:rPr lang="en-US" smtClean="0"/>
              <a:t>‹#›</a:t>
            </a:fld>
            <a:endParaRPr lang="en-US"/>
          </a:p>
        </p:txBody>
      </p:sp>
    </p:spTree>
    <p:extLst>
      <p:ext uri="{BB962C8B-B14F-4D97-AF65-F5344CB8AC3E}">
        <p14:creationId xmlns:p14="http://schemas.microsoft.com/office/powerpoint/2010/main" val="3606468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EB65E7F-0DB3-7A46-B358-4222DCBC7F8F}" type="datetimeFigureOut">
              <a:rPr lang="en-US" smtClean="0"/>
              <a:t>7/16/23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C67C0-20E8-E240-B78E-AA3968FC81FF}" type="slidenum">
              <a:rPr lang="en-US" smtClean="0"/>
              <a:t>‹#›</a:t>
            </a:fld>
            <a:endParaRPr lang="en-US"/>
          </a:p>
        </p:txBody>
      </p:sp>
    </p:spTree>
    <p:extLst>
      <p:ext uri="{BB962C8B-B14F-4D97-AF65-F5344CB8AC3E}">
        <p14:creationId xmlns:p14="http://schemas.microsoft.com/office/powerpoint/2010/main" val="2723772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EB65E7F-0DB3-7A46-B358-4222DCBC7F8F}" type="datetimeFigureOut">
              <a:rPr lang="en-US" smtClean="0"/>
              <a:t>7/16/23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C67C0-20E8-E240-B78E-AA3968FC81FF}" type="slidenum">
              <a:rPr lang="en-US" smtClean="0"/>
              <a:t>‹#›</a:t>
            </a:fld>
            <a:endParaRPr lang="en-US"/>
          </a:p>
        </p:txBody>
      </p:sp>
    </p:spTree>
    <p:extLst>
      <p:ext uri="{BB962C8B-B14F-4D97-AF65-F5344CB8AC3E}">
        <p14:creationId xmlns:p14="http://schemas.microsoft.com/office/powerpoint/2010/main" val="2132571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B65E7F-0DB3-7A46-B358-4222DCBC7F8F}" type="datetimeFigureOut">
              <a:rPr lang="en-US" smtClean="0"/>
              <a:t>7/16/23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C67C0-20E8-E240-B78E-AA3968FC81FF}" type="slidenum">
              <a:rPr lang="en-US" smtClean="0"/>
              <a:t>‹#›</a:t>
            </a:fld>
            <a:endParaRPr lang="en-US"/>
          </a:p>
        </p:txBody>
      </p:sp>
    </p:spTree>
    <p:extLst>
      <p:ext uri="{BB962C8B-B14F-4D97-AF65-F5344CB8AC3E}">
        <p14:creationId xmlns:p14="http://schemas.microsoft.com/office/powerpoint/2010/main" val="233412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EB65E7F-0DB3-7A46-B358-4222DCBC7F8F}" type="datetimeFigureOut">
              <a:rPr lang="en-US" smtClean="0"/>
              <a:t>7/16/23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C67C0-20E8-E240-B78E-AA3968FC81FF}" type="slidenum">
              <a:rPr lang="en-US" smtClean="0"/>
              <a:t>‹#›</a:t>
            </a:fld>
            <a:endParaRPr lang="en-US"/>
          </a:p>
        </p:txBody>
      </p:sp>
    </p:spTree>
    <p:extLst>
      <p:ext uri="{BB962C8B-B14F-4D97-AF65-F5344CB8AC3E}">
        <p14:creationId xmlns:p14="http://schemas.microsoft.com/office/powerpoint/2010/main" val="82158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EB65E7F-0DB3-7A46-B358-4222DCBC7F8F}" type="datetimeFigureOut">
              <a:rPr lang="en-US" smtClean="0"/>
              <a:t>7/16/23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C67C0-20E8-E240-B78E-AA3968FC81FF}" type="slidenum">
              <a:rPr lang="en-US" smtClean="0"/>
              <a:t>‹#›</a:t>
            </a:fld>
            <a:endParaRPr lang="en-US"/>
          </a:p>
        </p:txBody>
      </p:sp>
    </p:spTree>
    <p:extLst>
      <p:ext uri="{BB962C8B-B14F-4D97-AF65-F5344CB8AC3E}">
        <p14:creationId xmlns:p14="http://schemas.microsoft.com/office/powerpoint/2010/main" val="376138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B65E7F-0DB3-7A46-B358-4222DCBC7F8F}" type="datetimeFigureOut">
              <a:rPr lang="en-US" smtClean="0"/>
              <a:t>7/16/23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CC67C0-20E8-E240-B78E-AA3968FC81FF}" type="slidenum">
              <a:rPr lang="en-US" smtClean="0"/>
              <a:t>‹#›</a:t>
            </a:fld>
            <a:endParaRPr lang="en-US"/>
          </a:p>
        </p:txBody>
      </p:sp>
    </p:spTree>
    <p:extLst>
      <p:ext uri="{BB962C8B-B14F-4D97-AF65-F5344CB8AC3E}">
        <p14:creationId xmlns:p14="http://schemas.microsoft.com/office/powerpoint/2010/main" val="39206284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0FDFE7-93A7-A501-9847-789C7B334F90}"/>
              </a:ext>
            </a:extLst>
          </p:cNvPr>
          <p:cNvSpPr txBox="1"/>
          <p:nvPr/>
        </p:nvSpPr>
        <p:spPr>
          <a:xfrm>
            <a:off x="3793474" y="2459504"/>
            <a:ext cx="4605051" cy="1938992"/>
          </a:xfrm>
          <a:prstGeom prst="rect">
            <a:avLst/>
          </a:prstGeom>
          <a:noFill/>
        </p:spPr>
        <p:txBody>
          <a:bodyPr wrap="square" rtlCol="0">
            <a:spAutoFit/>
          </a:bodyPr>
          <a:lstStyle/>
          <a:p>
            <a:pPr algn="ctr"/>
            <a:r>
              <a:rPr lang="en-US" sz="6000" b="1" dirty="0">
                <a:latin typeface="Lucida Console" panose="020B0609040504020204" pitchFamily="49" charset="0"/>
                <a:ea typeface="Verdana" panose="020B0604030504040204" pitchFamily="34" charset="0"/>
                <a:cs typeface="Verdana" panose="020B0604030504040204" pitchFamily="34" charset="0"/>
              </a:rPr>
              <a:t>Data Mart Analysis</a:t>
            </a:r>
          </a:p>
        </p:txBody>
      </p:sp>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2FE863D4-D555-C6ED-3A2F-83D6D29CB1AB}"/>
                  </a:ext>
                </a:extLst>
              </p14:cNvPr>
              <p14:cNvContentPartPr/>
              <p14:nvPr/>
            </p14:nvContentPartPr>
            <p14:xfrm>
              <a:off x="6591483" y="4189732"/>
              <a:ext cx="360" cy="360"/>
            </p14:xfrm>
          </p:contentPart>
        </mc:Choice>
        <mc:Fallback>
          <p:pic>
            <p:nvPicPr>
              <p:cNvPr id="9" name="Ink 8">
                <a:extLst>
                  <a:ext uri="{FF2B5EF4-FFF2-40B4-BE49-F238E27FC236}">
                    <a16:creationId xmlns:a16="http://schemas.microsoft.com/office/drawing/2014/main" id="{2FE863D4-D555-C6ED-3A2F-83D6D29CB1AB}"/>
                  </a:ext>
                </a:extLst>
              </p:cNvPr>
              <p:cNvPicPr/>
              <p:nvPr/>
            </p:nvPicPr>
            <p:blipFill>
              <a:blip r:embed="rId3"/>
              <a:stretch>
                <a:fillRect/>
              </a:stretch>
            </p:blipFill>
            <p:spPr>
              <a:xfrm>
                <a:off x="6528483" y="4127092"/>
                <a:ext cx="126000" cy="126000"/>
              </a:xfrm>
              <a:prstGeom prst="rect">
                <a:avLst/>
              </a:prstGeom>
            </p:spPr>
          </p:pic>
        </mc:Fallback>
      </mc:AlternateContent>
    </p:spTree>
    <p:extLst>
      <p:ext uri="{BB962C8B-B14F-4D97-AF65-F5344CB8AC3E}">
        <p14:creationId xmlns:p14="http://schemas.microsoft.com/office/powerpoint/2010/main" val="2190308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97D855-0FE8-FE4E-CBB2-AADD5B0814C3}"/>
              </a:ext>
            </a:extLst>
          </p:cNvPr>
          <p:cNvSpPr txBox="1"/>
          <p:nvPr/>
        </p:nvSpPr>
        <p:spPr>
          <a:xfrm>
            <a:off x="826264" y="638977"/>
            <a:ext cx="3029639" cy="523220"/>
          </a:xfrm>
          <a:prstGeom prst="rect">
            <a:avLst/>
          </a:prstGeom>
          <a:noFill/>
        </p:spPr>
        <p:txBody>
          <a:bodyPr wrap="square" rtlCol="0">
            <a:spAutoFit/>
          </a:bodyPr>
          <a:lstStyle/>
          <a:p>
            <a:r>
              <a:rPr lang="en-US" sz="2800" b="1" dirty="0">
                <a:latin typeface="FUTURA MEDIUM" panose="020B0602020204020303" pitchFamily="34" charset="-79"/>
                <a:cs typeface="FUTURA MEDIUM" panose="020B0602020204020303" pitchFamily="34" charset="-79"/>
              </a:rPr>
              <a:t>Insights</a:t>
            </a:r>
          </a:p>
        </p:txBody>
      </p:sp>
      <p:sp>
        <p:nvSpPr>
          <p:cNvPr id="3" name="TextBox 2">
            <a:extLst>
              <a:ext uri="{FF2B5EF4-FFF2-40B4-BE49-F238E27FC236}">
                <a16:creationId xmlns:a16="http://schemas.microsoft.com/office/drawing/2014/main" id="{7541DE58-36AF-0D08-65EE-86F5E04191F3}"/>
              </a:ext>
            </a:extLst>
          </p:cNvPr>
          <p:cNvSpPr txBox="1"/>
          <p:nvPr/>
        </p:nvSpPr>
        <p:spPr>
          <a:xfrm>
            <a:off x="1388126" y="1485030"/>
            <a:ext cx="7083846" cy="790601"/>
          </a:xfrm>
          <a:prstGeom prst="rect">
            <a:avLst/>
          </a:prstGeom>
          <a:noFill/>
        </p:spPr>
        <p:txBody>
          <a:bodyPr wrap="square" rtlCol="0">
            <a:spAutoFit/>
          </a:bodyPr>
          <a:lstStyle/>
          <a:p>
            <a:pPr>
              <a:lnSpc>
                <a:spcPct val="150000"/>
              </a:lnSpc>
            </a:pPr>
            <a:r>
              <a:rPr lang="en-US" sz="1600" dirty="0">
                <a:latin typeface="Lucida Console" panose="020B0609040504020204" pitchFamily="49" charset="0"/>
                <a:cs typeface="Futura Medium" panose="020B0602020204020303" pitchFamily="34" charset="-79"/>
              </a:rPr>
              <a:t>Age band And Demographic Values Contribute The Most To Retail Sales</a:t>
            </a:r>
          </a:p>
        </p:txBody>
      </p:sp>
      <p:pic>
        <p:nvPicPr>
          <p:cNvPr id="6" name="Picture 5">
            <a:extLst>
              <a:ext uri="{FF2B5EF4-FFF2-40B4-BE49-F238E27FC236}">
                <a16:creationId xmlns:a16="http://schemas.microsoft.com/office/drawing/2014/main" id="{6EB2F44A-7D14-0179-C4F6-3809BFA9275F}"/>
              </a:ext>
            </a:extLst>
          </p:cNvPr>
          <p:cNvPicPr>
            <a:picLocks noChangeAspect="1"/>
          </p:cNvPicPr>
          <p:nvPr/>
        </p:nvPicPr>
        <p:blipFill rotWithShape="1">
          <a:blip r:embed="rId2"/>
          <a:srcRect t="2642"/>
          <a:stretch/>
        </p:blipFill>
        <p:spPr>
          <a:xfrm>
            <a:off x="793174" y="2791692"/>
            <a:ext cx="3095817" cy="3427331"/>
          </a:xfrm>
          <a:prstGeom prst="rect">
            <a:avLst/>
          </a:prstGeom>
        </p:spPr>
      </p:pic>
      <p:sp>
        <p:nvSpPr>
          <p:cNvPr id="7" name="TextBox 6">
            <a:extLst>
              <a:ext uri="{FF2B5EF4-FFF2-40B4-BE49-F238E27FC236}">
                <a16:creationId xmlns:a16="http://schemas.microsoft.com/office/drawing/2014/main" id="{3F5F8FAE-BB91-4F24-19FA-41F260AAA934}"/>
              </a:ext>
            </a:extLst>
          </p:cNvPr>
          <p:cNvSpPr txBox="1"/>
          <p:nvPr/>
        </p:nvSpPr>
        <p:spPr>
          <a:xfrm>
            <a:off x="6096000" y="3547430"/>
            <a:ext cx="4505899" cy="1529265"/>
          </a:xfrm>
          <a:prstGeom prst="rect">
            <a:avLst/>
          </a:prstGeom>
          <a:noFill/>
        </p:spPr>
        <p:txBody>
          <a:bodyPr wrap="square" rtlCol="0">
            <a:spAutoFit/>
          </a:bodyPr>
          <a:lstStyle/>
          <a:p>
            <a:pPr>
              <a:lnSpc>
                <a:spcPct val="150000"/>
              </a:lnSpc>
            </a:pPr>
            <a:r>
              <a:rPr lang="en-US" sz="1600" dirty="0">
                <a:latin typeface="Lucida Console" panose="020B0609040504020204" pitchFamily="49" charset="0"/>
              </a:rPr>
              <a:t>By Looking At This Table We Can Conclude That Unknown Category Contributes The Most To The Retail Sales.</a:t>
            </a:r>
          </a:p>
        </p:txBody>
      </p:sp>
    </p:spTree>
    <p:extLst>
      <p:ext uri="{BB962C8B-B14F-4D97-AF65-F5344CB8AC3E}">
        <p14:creationId xmlns:p14="http://schemas.microsoft.com/office/powerpoint/2010/main" val="2725716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97D855-0FE8-FE4E-CBB2-AADD5B0814C3}"/>
              </a:ext>
            </a:extLst>
          </p:cNvPr>
          <p:cNvSpPr txBox="1"/>
          <p:nvPr/>
        </p:nvSpPr>
        <p:spPr>
          <a:xfrm>
            <a:off x="826264" y="638977"/>
            <a:ext cx="3029639" cy="523220"/>
          </a:xfrm>
          <a:prstGeom prst="rect">
            <a:avLst/>
          </a:prstGeom>
          <a:noFill/>
        </p:spPr>
        <p:txBody>
          <a:bodyPr wrap="square" rtlCol="0">
            <a:spAutoFit/>
          </a:bodyPr>
          <a:lstStyle/>
          <a:p>
            <a:r>
              <a:rPr lang="en-US" sz="2800" b="1" dirty="0">
                <a:latin typeface="FUTURA MEDIUM" panose="020B0602020204020303" pitchFamily="34" charset="-79"/>
                <a:cs typeface="FUTURA MEDIUM" panose="020B0602020204020303" pitchFamily="34" charset="-79"/>
              </a:rPr>
              <a:t>Insights</a:t>
            </a:r>
          </a:p>
        </p:txBody>
      </p:sp>
      <p:sp>
        <p:nvSpPr>
          <p:cNvPr id="3" name="TextBox 2">
            <a:extLst>
              <a:ext uri="{FF2B5EF4-FFF2-40B4-BE49-F238E27FC236}">
                <a16:creationId xmlns:a16="http://schemas.microsoft.com/office/drawing/2014/main" id="{7541DE58-36AF-0D08-65EE-86F5E04191F3}"/>
              </a:ext>
            </a:extLst>
          </p:cNvPr>
          <p:cNvSpPr txBox="1"/>
          <p:nvPr/>
        </p:nvSpPr>
        <p:spPr>
          <a:xfrm>
            <a:off x="1388126" y="1485030"/>
            <a:ext cx="7083846" cy="421269"/>
          </a:xfrm>
          <a:prstGeom prst="rect">
            <a:avLst/>
          </a:prstGeom>
          <a:noFill/>
        </p:spPr>
        <p:txBody>
          <a:bodyPr wrap="square" rtlCol="0">
            <a:spAutoFit/>
          </a:bodyPr>
          <a:lstStyle/>
          <a:p>
            <a:pPr>
              <a:lnSpc>
                <a:spcPct val="150000"/>
              </a:lnSpc>
            </a:pPr>
            <a:r>
              <a:rPr lang="en-US" sz="1600" dirty="0">
                <a:latin typeface="Lucida Console" panose="020B0609040504020204" pitchFamily="49" charset="0"/>
                <a:cs typeface="Futura Medium" panose="020B0602020204020303" pitchFamily="34" charset="-79"/>
              </a:rPr>
              <a:t>Percentage Of Sales For Retail Vs Shopify For Each Month</a:t>
            </a:r>
          </a:p>
        </p:txBody>
      </p:sp>
      <p:pic>
        <p:nvPicPr>
          <p:cNvPr id="5" name="Picture 4">
            <a:extLst>
              <a:ext uri="{FF2B5EF4-FFF2-40B4-BE49-F238E27FC236}">
                <a16:creationId xmlns:a16="http://schemas.microsoft.com/office/drawing/2014/main" id="{A4550323-C7A9-FD9D-9EC1-905AEA100647}"/>
              </a:ext>
            </a:extLst>
          </p:cNvPr>
          <p:cNvPicPr>
            <a:picLocks noChangeAspect="1"/>
          </p:cNvPicPr>
          <p:nvPr/>
        </p:nvPicPr>
        <p:blipFill rotWithShape="1">
          <a:blip r:embed="rId2"/>
          <a:srcRect l="1129" t="1370"/>
          <a:stretch/>
        </p:blipFill>
        <p:spPr>
          <a:xfrm>
            <a:off x="4076240" y="2517241"/>
            <a:ext cx="3393196" cy="3652740"/>
          </a:xfrm>
          <a:prstGeom prst="rect">
            <a:avLst/>
          </a:prstGeom>
        </p:spPr>
      </p:pic>
    </p:spTree>
    <p:extLst>
      <p:ext uri="{BB962C8B-B14F-4D97-AF65-F5344CB8AC3E}">
        <p14:creationId xmlns:p14="http://schemas.microsoft.com/office/powerpoint/2010/main" val="3370952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97D855-0FE8-FE4E-CBB2-AADD5B0814C3}"/>
              </a:ext>
            </a:extLst>
          </p:cNvPr>
          <p:cNvSpPr txBox="1"/>
          <p:nvPr/>
        </p:nvSpPr>
        <p:spPr>
          <a:xfrm>
            <a:off x="826264" y="638977"/>
            <a:ext cx="3029639" cy="523220"/>
          </a:xfrm>
          <a:prstGeom prst="rect">
            <a:avLst/>
          </a:prstGeom>
          <a:noFill/>
        </p:spPr>
        <p:txBody>
          <a:bodyPr wrap="square" rtlCol="0">
            <a:spAutoFit/>
          </a:bodyPr>
          <a:lstStyle/>
          <a:p>
            <a:r>
              <a:rPr lang="en-US" sz="2800" b="1" dirty="0">
                <a:latin typeface="FUTURA MEDIUM" panose="020B0602020204020303" pitchFamily="34" charset="-79"/>
                <a:cs typeface="FUTURA MEDIUM" panose="020B0602020204020303" pitchFamily="34" charset="-79"/>
              </a:rPr>
              <a:t>Summary</a:t>
            </a:r>
          </a:p>
        </p:txBody>
      </p:sp>
      <p:sp>
        <p:nvSpPr>
          <p:cNvPr id="4" name="TextBox 3">
            <a:extLst>
              <a:ext uri="{FF2B5EF4-FFF2-40B4-BE49-F238E27FC236}">
                <a16:creationId xmlns:a16="http://schemas.microsoft.com/office/drawing/2014/main" id="{F41F81BD-D38C-3061-CF7D-FC9C64D69856}"/>
              </a:ext>
            </a:extLst>
          </p:cNvPr>
          <p:cNvSpPr txBox="1"/>
          <p:nvPr/>
        </p:nvSpPr>
        <p:spPr>
          <a:xfrm>
            <a:off x="1410159" y="1872867"/>
            <a:ext cx="9276202" cy="3739485"/>
          </a:xfrm>
          <a:prstGeom prst="rect">
            <a:avLst/>
          </a:prstGeom>
          <a:noFill/>
        </p:spPr>
        <p:txBody>
          <a:bodyPr wrap="square" rtlCol="0">
            <a:spAutoFit/>
          </a:bodyPr>
          <a:lstStyle/>
          <a:p>
            <a:pPr marL="342900" indent="-342900">
              <a:lnSpc>
                <a:spcPct val="150000"/>
              </a:lnSpc>
              <a:buAutoNum type="arabicPeriod"/>
            </a:pPr>
            <a:r>
              <a:rPr lang="en-US" sz="1600" dirty="0">
                <a:latin typeface="Lucida Console" panose="020B0609040504020204" pitchFamily="49" charset="0"/>
              </a:rPr>
              <a:t>Europe Counts For Lowest Sales Among All Countries.</a:t>
            </a:r>
          </a:p>
          <a:p>
            <a:pPr marL="342900" indent="-342900">
              <a:lnSpc>
                <a:spcPct val="150000"/>
              </a:lnSpc>
              <a:buAutoNum type="arabicPeriod"/>
            </a:pPr>
            <a:r>
              <a:rPr lang="en-US" sz="1600" dirty="0">
                <a:latin typeface="Lucida Console" panose="020B0609040504020204" pitchFamily="49" charset="0"/>
              </a:rPr>
              <a:t>Sales Have Been Stable For All 3 Years.</a:t>
            </a:r>
          </a:p>
          <a:p>
            <a:pPr marL="342900" indent="-342900">
              <a:lnSpc>
                <a:spcPct val="150000"/>
              </a:lnSpc>
              <a:buAutoNum type="arabicPeriod"/>
            </a:pPr>
            <a:r>
              <a:rPr lang="en-US" sz="1600" dirty="0">
                <a:latin typeface="Lucida Console" panose="020B0609040504020204" pitchFamily="49" charset="0"/>
              </a:rPr>
              <a:t>Unknown Category Counts </a:t>
            </a:r>
            <a:r>
              <a:rPr lang="en-US" dirty="0">
                <a:latin typeface="Lucida Console" panose="020B0609040504020204" pitchFamily="49" charset="0"/>
              </a:rPr>
              <a:t>For</a:t>
            </a:r>
            <a:r>
              <a:rPr lang="en-US" sz="1600" dirty="0">
                <a:latin typeface="Lucida Console" panose="020B0609040504020204" pitchFamily="49" charset="0"/>
              </a:rPr>
              <a:t> Most Sales, So We Need To Identify Who The Unknowns Are.</a:t>
            </a:r>
          </a:p>
          <a:p>
            <a:pPr marL="342900" indent="-342900">
              <a:lnSpc>
                <a:spcPct val="150000"/>
              </a:lnSpc>
              <a:buAutoNum type="arabicPeriod"/>
            </a:pPr>
            <a:r>
              <a:rPr lang="en-US" sz="1600" dirty="0">
                <a:latin typeface="Lucida Console" panose="020B0609040504020204" pitchFamily="49" charset="0"/>
              </a:rPr>
              <a:t>By looking at percentage of sales for each platform for each month, we can say that after giving each product sustainable package, online shopify sales were increased.</a:t>
            </a:r>
          </a:p>
          <a:p>
            <a:pPr marL="342900" indent="-342900">
              <a:lnSpc>
                <a:spcPct val="150000"/>
              </a:lnSpc>
              <a:buAutoNum type="arabicPeriod"/>
            </a:pPr>
            <a:r>
              <a:rPr lang="en-US" sz="1600" dirty="0">
                <a:latin typeface="Lucida Console" panose="020B0609040504020204" pitchFamily="49" charset="0"/>
              </a:rPr>
              <a:t>Also, after giving each product sustainable packages sales in couples demographic increased.</a:t>
            </a:r>
          </a:p>
          <a:p>
            <a:pPr marL="342900" indent="-342900">
              <a:buAutoNum type="arabicPeriod"/>
            </a:pPr>
            <a:endParaRPr lang="en-US" dirty="0"/>
          </a:p>
        </p:txBody>
      </p:sp>
    </p:spTree>
    <p:extLst>
      <p:ext uri="{BB962C8B-B14F-4D97-AF65-F5344CB8AC3E}">
        <p14:creationId xmlns:p14="http://schemas.microsoft.com/office/powerpoint/2010/main" val="2335030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C1B1A0-03B8-3C3C-9565-F11B4E503BBC}"/>
              </a:ext>
            </a:extLst>
          </p:cNvPr>
          <p:cNvSpPr txBox="1"/>
          <p:nvPr/>
        </p:nvSpPr>
        <p:spPr>
          <a:xfrm>
            <a:off x="1101686" y="749146"/>
            <a:ext cx="2985571" cy="646331"/>
          </a:xfrm>
          <a:prstGeom prst="rect">
            <a:avLst/>
          </a:prstGeom>
          <a:noFill/>
        </p:spPr>
        <p:txBody>
          <a:bodyPr wrap="square" rtlCol="0">
            <a:spAutoFit/>
          </a:bodyPr>
          <a:lstStyle/>
          <a:p>
            <a:r>
              <a:rPr lang="en-US" sz="3600" dirty="0">
                <a:latin typeface="Futura Medium" panose="020B0602020204020303" pitchFamily="34" charset="-79"/>
                <a:ea typeface="Noteworthy Light" panose="02000400000000000000" pitchFamily="2" charset="77"/>
                <a:cs typeface="Futura Medium" panose="020B0602020204020303" pitchFamily="34" charset="-79"/>
              </a:rPr>
              <a:t>Index</a:t>
            </a:r>
          </a:p>
        </p:txBody>
      </p:sp>
      <p:sp>
        <p:nvSpPr>
          <p:cNvPr id="3" name="TextBox 2">
            <a:extLst>
              <a:ext uri="{FF2B5EF4-FFF2-40B4-BE49-F238E27FC236}">
                <a16:creationId xmlns:a16="http://schemas.microsoft.com/office/drawing/2014/main" id="{998DCB12-6197-424B-ABD3-6FFE39CE58B6}"/>
              </a:ext>
            </a:extLst>
          </p:cNvPr>
          <p:cNvSpPr txBox="1"/>
          <p:nvPr/>
        </p:nvSpPr>
        <p:spPr>
          <a:xfrm>
            <a:off x="1762699" y="1905919"/>
            <a:ext cx="3327094" cy="2801729"/>
          </a:xfrm>
          <a:prstGeom prst="rect">
            <a:avLst/>
          </a:prstGeom>
          <a:noFill/>
        </p:spPr>
        <p:txBody>
          <a:bodyPr wrap="square" rtlCol="0">
            <a:spAutoFit/>
          </a:bodyPr>
          <a:lstStyle/>
          <a:p>
            <a:pPr marL="285750" indent="-285750">
              <a:lnSpc>
                <a:spcPct val="150000"/>
              </a:lnSpc>
              <a:buFont typeface="Wingdings" pitchFamily="2" charset="2"/>
              <a:buChar char="§"/>
            </a:pPr>
            <a:r>
              <a:rPr lang="en-US" sz="2400" dirty="0">
                <a:latin typeface="Lucida Console" panose="020B0609040504020204" pitchFamily="49" charset="0"/>
              </a:rPr>
              <a:t>About Company</a:t>
            </a:r>
          </a:p>
          <a:p>
            <a:pPr marL="285750" indent="-285750">
              <a:lnSpc>
                <a:spcPct val="150000"/>
              </a:lnSpc>
              <a:buFont typeface="Wingdings" pitchFamily="2" charset="2"/>
              <a:buChar char="§"/>
            </a:pPr>
            <a:r>
              <a:rPr lang="en-US" sz="2400" dirty="0">
                <a:latin typeface="Lucida Console" panose="020B0609040504020204" pitchFamily="49" charset="0"/>
              </a:rPr>
              <a:t>Problem</a:t>
            </a:r>
          </a:p>
          <a:p>
            <a:pPr marL="285750" indent="-285750">
              <a:lnSpc>
                <a:spcPct val="150000"/>
              </a:lnSpc>
              <a:buFont typeface="Wingdings" pitchFamily="2" charset="2"/>
              <a:buChar char="§"/>
            </a:pPr>
            <a:r>
              <a:rPr lang="en-US" sz="2400" dirty="0">
                <a:latin typeface="Lucida Console" panose="020B0609040504020204" pitchFamily="49" charset="0"/>
              </a:rPr>
              <a:t>Process</a:t>
            </a:r>
          </a:p>
          <a:p>
            <a:pPr marL="285750" indent="-285750">
              <a:lnSpc>
                <a:spcPct val="150000"/>
              </a:lnSpc>
              <a:buFont typeface="Wingdings" pitchFamily="2" charset="2"/>
              <a:buChar char="§"/>
            </a:pPr>
            <a:r>
              <a:rPr lang="en-US" sz="2400" dirty="0">
                <a:latin typeface="Lucida Console" panose="020B0609040504020204" pitchFamily="49" charset="0"/>
              </a:rPr>
              <a:t>Insights</a:t>
            </a:r>
          </a:p>
          <a:p>
            <a:pPr marL="285750" indent="-285750">
              <a:lnSpc>
                <a:spcPct val="150000"/>
              </a:lnSpc>
              <a:buFont typeface="Wingdings" pitchFamily="2" charset="2"/>
              <a:buChar char="§"/>
            </a:pPr>
            <a:r>
              <a:rPr lang="en-US" sz="2400" dirty="0">
                <a:latin typeface="Lucida Console" panose="020B0609040504020204" pitchFamily="49" charset="0"/>
              </a:rPr>
              <a:t>Summary</a:t>
            </a:r>
          </a:p>
        </p:txBody>
      </p:sp>
    </p:spTree>
    <p:extLst>
      <p:ext uri="{BB962C8B-B14F-4D97-AF65-F5344CB8AC3E}">
        <p14:creationId xmlns:p14="http://schemas.microsoft.com/office/powerpoint/2010/main" val="1495990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97D855-0FE8-FE4E-CBB2-AADD5B0814C3}"/>
              </a:ext>
            </a:extLst>
          </p:cNvPr>
          <p:cNvSpPr txBox="1"/>
          <p:nvPr/>
        </p:nvSpPr>
        <p:spPr>
          <a:xfrm>
            <a:off x="826264" y="638977"/>
            <a:ext cx="3029639" cy="523220"/>
          </a:xfrm>
          <a:prstGeom prst="rect">
            <a:avLst/>
          </a:prstGeom>
          <a:noFill/>
        </p:spPr>
        <p:txBody>
          <a:bodyPr wrap="square" rtlCol="0">
            <a:spAutoFit/>
          </a:bodyPr>
          <a:lstStyle/>
          <a:p>
            <a:r>
              <a:rPr lang="en-US" sz="2800" b="1" dirty="0">
                <a:latin typeface="FUTURA MEDIUM" panose="020B0602020204020303" pitchFamily="34" charset="-79"/>
                <a:cs typeface="FUTURA MEDIUM" panose="020B0602020204020303" pitchFamily="34" charset="-79"/>
              </a:rPr>
              <a:t>About Company</a:t>
            </a:r>
          </a:p>
        </p:txBody>
      </p:sp>
      <p:sp>
        <p:nvSpPr>
          <p:cNvPr id="3" name="TextBox 2">
            <a:extLst>
              <a:ext uri="{FF2B5EF4-FFF2-40B4-BE49-F238E27FC236}">
                <a16:creationId xmlns:a16="http://schemas.microsoft.com/office/drawing/2014/main" id="{7541DE58-36AF-0D08-65EE-86F5E04191F3}"/>
              </a:ext>
            </a:extLst>
          </p:cNvPr>
          <p:cNvSpPr txBox="1"/>
          <p:nvPr/>
        </p:nvSpPr>
        <p:spPr>
          <a:xfrm>
            <a:off x="1619480" y="1925704"/>
            <a:ext cx="7083846" cy="2267929"/>
          </a:xfrm>
          <a:prstGeom prst="rect">
            <a:avLst/>
          </a:prstGeom>
          <a:noFill/>
        </p:spPr>
        <p:txBody>
          <a:bodyPr wrap="square" rtlCol="0">
            <a:spAutoFit/>
          </a:bodyPr>
          <a:lstStyle/>
          <a:p>
            <a:pPr>
              <a:lnSpc>
                <a:spcPct val="150000"/>
              </a:lnSpc>
            </a:pPr>
            <a:r>
              <a:rPr lang="en-US" sz="1600" dirty="0">
                <a:latin typeface="Lucida Console" panose="020B0609040504020204" pitchFamily="49" charset="0"/>
                <a:cs typeface="Futura Medium" panose="020B0602020204020303" pitchFamily="34" charset="-79"/>
              </a:rPr>
              <a:t>Data Dart is my latest venture and I want your help to analyze the sales and performance of my venture. In June 2020 - large scale supply changes were made at Data Mart. All Data Mart products now use sustainable packaging methods in every single step from the farm all the way to the customer.</a:t>
            </a:r>
          </a:p>
        </p:txBody>
      </p:sp>
    </p:spTree>
    <p:extLst>
      <p:ext uri="{BB962C8B-B14F-4D97-AF65-F5344CB8AC3E}">
        <p14:creationId xmlns:p14="http://schemas.microsoft.com/office/powerpoint/2010/main" val="568922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97D855-0FE8-FE4E-CBB2-AADD5B0814C3}"/>
              </a:ext>
            </a:extLst>
          </p:cNvPr>
          <p:cNvSpPr txBox="1"/>
          <p:nvPr/>
        </p:nvSpPr>
        <p:spPr>
          <a:xfrm>
            <a:off x="826264" y="638977"/>
            <a:ext cx="3029639" cy="523220"/>
          </a:xfrm>
          <a:prstGeom prst="rect">
            <a:avLst/>
          </a:prstGeom>
          <a:noFill/>
        </p:spPr>
        <p:txBody>
          <a:bodyPr wrap="square" rtlCol="0">
            <a:spAutoFit/>
          </a:bodyPr>
          <a:lstStyle/>
          <a:p>
            <a:r>
              <a:rPr lang="en-US" sz="2800" b="1" dirty="0">
                <a:latin typeface="FUTURA MEDIUM" panose="020B0602020204020303" pitchFamily="34" charset="-79"/>
                <a:cs typeface="FUTURA MEDIUM" panose="020B0602020204020303" pitchFamily="34" charset="-79"/>
              </a:rPr>
              <a:t>Problem</a:t>
            </a:r>
          </a:p>
        </p:txBody>
      </p:sp>
      <p:sp>
        <p:nvSpPr>
          <p:cNvPr id="3" name="TextBox 2">
            <a:extLst>
              <a:ext uri="{FF2B5EF4-FFF2-40B4-BE49-F238E27FC236}">
                <a16:creationId xmlns:a16="http://schemas.microsoft.com/office/drawing/2014/main" id="{7541DE58-36AF-0D08-65EE-86F5E04191F3}"/>
              </a:ext>
            </a:extLst>
          </p:cNvPr>
          <p:cNvSpPr txBox="1"/>
          <p:nvPr/>
        </p:nvSpPr>
        <p:spPr>
          <a:xfrm>
            <a:off x="1619480" y="1925704"/>
            <a:ext cx="7083846" cy="1898597"/>
          </a:xfrm>
          <a:prstGeom prst="rect">
            <a:avLst/>
          </a:prstGeom>
          <a:noFill/>
        </p:spPr>
        <p:txBody>
          <a:bodyPr wrap="square" rtlCol="0">
            <a:spAutoFit/>
          </a:bodyPr>
          <a:lstStyle/>
          <a:p>
            <a:pPr>
              <a:lnSpc>
                <a:spcPct val="150000"/>
              </a:lnSpc>
            </a:pPr>
            <a:r>
              <a:rPr lang="en-US" sz="1600" dirty="0">
                <a:latin typeface="Lucida Console" panose="020B0609040504020204" pitchFamily="49" charset="0"/>
                <a:cs typeface="Futura Medium" panose="020B0602020204020303" pitchFamily="34" charset="-79"/>
              </a:rPr>
              <a:t>To Analyze The Data Given By Datamart And To Give Insights For Them To Take Data Driven Decisions and to quantify the impact of this change on the sales performance for Data Mart and its separate business areas.</a:t>
            </a:r>
          </a:p>
        </p:txBody>
      </p:sp>
    </p:spTree>
    <p:extLst>
      <p:ext uri="{BB962C8B-B14F-4D97-AF65-F5344CB8AC3E}">
        <p14:creationId xmlns:p14="http://schemas.microsoft.com/office/powerpoint/2010/main" val="3390724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97D855-0FE8-FE4E-CBB2-AADD5B0814C3}"/>
              </a:ext>
            </a:extLst>
          </p:cNvPr>
          <p:cNvSpPr txBox="1"/>
          <p:nvPr/>
        </p:nvSpPr>
        <p:spPr>
          <a:xfrm>
            <a:off x="826264" y="638977"/>
            <a:ext cx="3029639" cy="523220"/>
          </a:xfrm>
          <a:prstGeom prst="rect">
            <a:avLst/>
          </a:prstGeom>
          <a:noFill/>
        </p:spPr>
        <p:txBody>
          <a:bodyPr wrap="square" rtlCol="0">
            <a:spAutoFit/>
          </a:bodyPr>
          <a:lstStyle/>
          <a:p>
            <a:r>
              <a:rPr lang="en-US" sz="2800" b="1" dirty="0">
                <a:latin typeface="FUTURA MEDIUM" panose="020B0602020204020303" pitchFamily="34" charset="-79"/>
                <a:cs typeface="FUTURA MEDIUM" panose="020B0602020204020303" pitchFamily="34" charset="-79"/>
              </a:rPr>
              <a:t>Process</a:t>
            </a:r>
          </a:p>
        </p:txBody>
      </p:sp>
      <p:sp>
        <p:nvSpPr>
          <p:cNvPr id="5" name="TextBox 4">
            <a:extLst>
              <a:ext uri="{FF2B5EF4-FFF2-40B4-BE49-F238E27FC236}">
                <a16:creationId xmlns:a16="http://schemas.microsoft.com/office/drawing/2014/main" id="{A2E21133-6870-B9D6-BE7F-9285B7634EF0}"/>
              </a:ext>
            </a:extLst>
          </p:cNvPr>
          <p:cNvSpPr txBox="1"/>
          <p:nvPr/>
        </p:nvSpPr>
        <p:spPr>
          <a:xfrm>
            <a:off x="1068634" y="1864468"/>
            <a:ext cx="2170325" cy="646331"/>
          </a:xfrm>
          <a:prstGeom prst="rect">
            <a:avLst/>
          </a:prstGeom>
          <a:noFill/>
        </p:spPr>
        <p:txBody>
          <a:bodyPr wrap="square" rtlCol="0">
            <a:spAutoFit/>
          </a:bodyPr>
          <a:lstStyle/>
          <a:p>
            <a:pPr algn="ctr"/>
            <a:r>
              <a:rPr lang="en-US" dirty="0">
                <a:latin typeface="Lucida Console" panose="020B0609040504020204" pitchFamily="49" charset="0"/>
              </a:rPr>
              <a:t>Problem Understanding</a:t>
            </a:r>
          </a:p>
        </p:txBody>
      </p:sp>
      <p:sp>
        <p:nvSpPr>
          <p:cNvPr id="6" name="TextBox 5">
            <a:extLst>
              <a:ext uri="{FF2B5EF4-FFF2-40B4-BE49-F238E27FC236}">
                <a16:creationId xmlns:a16="http://schemas.microsoft.com/office/drawing/2014/main" id="{CBE68321-9C08-EB0F-F305-C4F0E012A71F}"/>
              </a:ext>
            </a:extLst>
          </p:cNvPr>
          <p:cNvSpPr txBox="1"/>
          <p:nvPr/>
        </p:nvSpPr>
        <p:spPr>
          <a:xfrm>
            <a:off x="4696859" y="1864466"/>
            <a:ext cx="2133599" cy="646331"/>
          </a:xfrm>
          <a:prstGeom prst="rect">
            <a:avLst/>
          </a:prstGeom>
          <a:noFill/>
        </p:spPr>
        <p:txBody>
          <a:bodyPr wrap="square" rtlCol="0">
            <a:spAutoFit/>
          </a:bodyPr>
          <a:lstStyle/>
          <a:p>
            <a:pPr algn="ctr"/>
            <a:r>
              <a:rPr lang="en-US" dirty="0">
                <a:latin typeface="Lucida Console" panose="020B0609040504020204" pitchFamily="49" charset="0"/>
              </a:rPr>
              <a:t>Data Understanding</a:t>
            </a:r>
          </a:p>
        </p:txBody>
      </p:sp>
      <p:sp>
        <p:nvSpPr>
          <p:cNvPr id="7" name="TextBox 6">
            <a:extLst>
              <a:ext uri="{FF2B5EF4-FFF2-40B4-BE49-F238E27FC236}">
                <a16:creationId xmlns:a16="http://schemas.microsoft.com/office/drawing/2014/main" id="{2A0A22A4-57A6-2E4C-7AFE-BFC29D1A05FB}"/>
              </a:ext>
            </a:extLst>
          </p:cNvPr>
          <p:cNvSpPr txBox="1"/>
          <p:nvPr/>
        </p:nvSpPr>
        <p:spPr>
          <a:xfrm>
            <a:off x="8582140" y="1864467"/>
            <a:ext cx="1872868" cy="646331"/>
          </a:xfrm>
          <a:prstGeom prst="rect">
            <a:avLst/>
          </a:prstGeom>
          <a:noFill/>
        </p:spPr>
        <p:txBody>
          <a:bodyPr wrap="square" rtlCol="0">
            <a:spAutoFit/>
          </a:bodyPr>
          <a:lstStyle/>
          <a:p>
            <a:pPr algn="ctr"/>
            <a:r>
              <a:rPr lang="en-US" dirty="0">
                <a:latin typeface="Lucida Console" panose="020B0609040504020204" pitchFamily="49" charset="0"/>
              </a:rPr>
              <a:t>Data Cleaning</a:t>
            </a:r>
          </a:p>
        </p:txBody>
      </p:sp>
      <p:sp>
        <p:nvSpPr>
          <p:cNvPr id="8" name="TextBox 7">
            <a:extLst>
              <a:ext uri="{FF2B5EF4-FFF2-40B4-BE49-F238E27FC236}">
                <a16:creationId xmlns:a16="http://schemas.microsoft.com/office/drawing/2014/main" id="{2299C808-01FE-FBFE-4EFC-8F610005D8B9}"/>
              </a:ext>
            </a:extLst>
          </p:cNvPr>
          <p:cNvSpPr txBox="1"/>
          <p:nvPr/>
        </p:nvSpPr>
        <p:spPr>
          <a:xfrm>
            <a:off x="8780444" y="3533660"/>
            <a:ext cx="1476260" cy="646331"/>
          </a:xfrm>
          <a:prstGeom prst="rect">
            <a:avLst/>
          </a:prstGeom>
          <a:noFill/>
        </p:spPr>
        <p:txBody>
          <a:bodyPr wrap="square" rtlCol="0">
            <a:spAutoFit/>
          </a:bodyPr>
          <a:lstStyle/>
          <a:p>
            <a:pPr algn="ctr"/>
            <a:r>
              <a:rPr lang="en-US" dirty="0">
                <a:latin typeface="Lucida Console" panose="020B0609040504020204" pitchFamily="49" charset="0"/>
              </a:rPr>
              <a:t>Data </a:t>
            </a:r>
          </a:p>
          <a:p>
            <a:pPr algn="ctr"/>
            <a:r>
              <a:rPr lang="en-US" dirty="0">
                <a:latin typeface="Lucida Console" panose="020B0609040504020204" pitchFamily="49" charset="0"/>
              </a:rPr>
              <a:t>Analysis</a:t>
            </a:r>
          </a:p>
        </p:txBody>
      </p:sp>
      <p:sp>
        <p:nvSpPr>
          <p:cNvPr id="9" name="TextBox 8">
            <a:extLst>
              <a:ext uri="{FF2B5EF4-FFF2-40B4-BE49-F238E27FC236}">
                <a16:creationId xmlns:a16="http://schemas.microsoft.com/office/drawing/2014/main" id="{7D6A96B3-D0C7-96FD-F1DB-56E3DC39EA35}"/>
              </a:ext>
            </a:extLst>
          </p:cNvPr>
          <p:cNvSpPr txBox="1"/>
          <p:nvPr/>
        </p:nvSpPr>
        <p:spPr>
          <a:xfrm>
            <a:off x="8780444" y="5401157"/>
            <a:ext cx="1476260" cy="646331"/>
          </a:xfrm>
          <a:prstGeom prst="rect">
            <a:avLst/>
          </a:prstGeom>
          <a:noFill/>
        </p:spPr>
        <p:txBody>
          <a:bodyPr wrap="square" rtlCol="0">
            <a:spAutoFit/>
          </a:bodyPr>
          <a:lstStyle/>
          <a:p>
            <a:pPr algn="ctr"/>
            <a:r>
              <a:rPr lang="en-US" dirty="0">
                <a:latin typeface="Lucida Console" panose="020B0609040504020204" pitchFamily="49" charset="0"/>
              </a:rPr>
              <a:t>Getting Insights</a:t>
            </a:r>
          </a:p>
        </p:txBody>
      </p:sp>
      <p:sp>
        <p:nvSpPr>
          <p:cNvPr id="10" name="Right Arrow 9">
            <a:extLst>
              <a:ext uri="{FF2B5EF4-FFF2-40B4-BE49-F238E27FC236}">
                <a16:creationId xmlns:a16="http://schemas.microsoft.com/office/drawing/2014/main" id="{F05F41AC-3543-CE4E-E5F2-4ED8050A10EF}"/>
              </a:ext>
            </a:extLst>
          </p:cNvPr>
          <p:cNvSpPr/>
          <p:nvPr/>
        </p:nvSpPr>
        <p:spPr>
          <a:xfrm>
            <a:off x="3404212" y="2060154"/>
            <a:ext cx="991518" cy="231354"/>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ight Arrow 10">
            <a:extLst>
              <a:ext uri="{FF2B5EF4-FFF2-40B4-BE49-F238E27FC236}">
                <a16:creationId xmlns:a16="http://schemas.microsoft.com/office/drawing/2014/main" id="{99BE0BB0-9F37-01AC-78C4-9F1E49281F9D}"/>
              </a:ext>
            </a:extLst>
          </p:cNvPr>
          <p:cNvSpPr/>
          <p:nvPr/>
        </p:nvSpPr>
        <p:spPr>
          <a:xfrm>
            <a:off x="7362941" y="2071954"/>
            <a:ext cx="991518" cy="231354"/>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ight Arrow 11">
            <a:extLst>
              <a:ext uri="{FF2B5EF4-FFF2-40B4-BE49-F238E27FC236}">
                <a16:creationId xmlns:a16="http://schemas.microsoft.com/office/drawing/2014/main" id="{828EFF2F-730F-17D7-AE33-97252FB16C7A}"/>
              </a:ext>
            </a:extLst>
          </p:cNvPr>
          <p:cNvSpPr/>
          <p:nvPr/>
        </p:nvSpPr>
        <p:spPr>
          <a:xfrm rot="5400000">
            <a:off x="9200916" y="2865240"/>
            <a:ext cx="646332" cy="20932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Right Arrow 12">
            <a:extLst>
              <a:ext uri="{FF2B5EF4-FFF2-40B4-BE49-F238E27FC236}">
                <a16:creationId xmlns:a16="http://schemas.microsoft.com/office/drawing/2014/main" id="{6CF00101-4456-2EF2-DABE-C5F433201360}"/>
              </a:ext>
            </a:extLst>
          </p:cNvPr>
          <p:cNvSpPr/>
          <p:nvPr/>
        </p:nvSpPr>
        <p:spPr>
          <a:xfrm rot="5400000">
            <a:off x="9200915" y="4633584"/>
            <a:ext cx="646333" cy="20932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2211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97D855-0FE8-FE4E-CBB2-AADD5B0814C3}"/>
              </a:ext>
            </a:extLst>
          </p:cNvPr>
          <p:cNvSpPr txBox="1"/>
          <p:nvPr/>
        </p:nvSpPr>
        <p:spPr>
          <a:xfrm>
            <a:off x="826264" y="638977"/>
            <a:ext cx="3029639" cy="523220"/>
          </a:xfrm>
          <a:prstGeom prst="rect">
            <a:avLst/>
          </a:prstGeom>
          <a:noFill/>
        </p:spPr>
        <p:txBody>
          <a:bodyPr wrap="square" rtlCol="0">
            <a:spAutoFit/>
          </a:bodyPr>
          <a:lstStyle/>
          <a:p>
            <a:r>
              <a:rPr lang="en-US" sz="2800" b="1" dirty="0">
                <a:latin typeface="FUTURA MEDIUM" panose="020B0602020204020303" pitchFamily="34" charset="-79"/>
                <a:cs typeface="FUTURA MEDIUM" panose="020B0602020204020303" pitchFamily="34" charset="-79"/>
              </a:rPr>
              <a:t>Insights</a:t>
            </a:r>
          </a:p>
        </p:txBody>
      </p:sp>
      <p:sp>
        <p:nvSpPr>
          <p:cNvPr id="3" name="TextBox 2">
            <a:extLst>
              <a:ext uri="{FF2B5EF4-FFF2-40B4-BE49-F238E27FC236}">
                <a16:creationId xmlns:a16="http://schemas.microsoft.com/office/drawing/2014/main" id="{7541DE58-36AF-0D08-65EE-86F5E04191F3}"/>
              </a:ext>
            </a:extLst>
          </p:cNvPr>
          <p:cNvSpPr txBox="1"/>
          <p:nvPr/>
        </p:nvSpPr>
        <p:spPr>
          <a:xfrm>
            <a:off x="1388126" y="1485030"/>
            <a:ext cx="7083846" cy="421269"/>
          </a:xfrm>
          <a:prstGeom prst="rect">
            <a:avLst/>
          </a:prstGeom>
          <a:noFill/>
        </p:spPr>
        <p:txBody>
          <a:bodyPr wrap="square" rtlCol="0">
            <a:spAutoFit/>
          </a:bodyPr>
          <a:lstStyle/>
          <a:p>
            <a:pPr>
              <a:lnSpc>
                <a:spcPct val="150000"/>
              </a:lnSpc>
            </a:pPr>
            <a:r>
              <a:rPr lang="en-US" sz="1600" dirty="0">
                <a:latin typeface="Lucida Console" panose="020B0609040504020204" pitchFamily="49" charset="0"/>
                <a:cs typeface="Futura Medium" panose="020B0602020204020303" pitchFamily="34" charset="-79"/>
              </a:rPr>
              <a:t>Total Transactions For Each Year</a:t>
            </a:r>
          </a:p>
        </p:txBody>
      </p:sp>
      <p:graphicFrame>
        <p:nvGraphicFramePr>
          <p:cNvPr id="6" name="Chart 5">
            <a:extLst>
              <a:ext uri="{FF2B5EF4-FFF2-40B4-BE49-F238E27FC236}">
                <a16:creationId xmlns:a16="http://schemas.microsoft.com/office/drawing/2014/main" id="{A75805FF-7CA9-565A-DD15-74381E22B9D5}"/>
              </a:ext>
            </a:extLst>
          </p:cNvPr>
          <p:cNvGraphicFramePr/>
          <p:nvPr>
            <p:extLst>
              <p:ext uri="{D42A27DB-BD31-4B8C-83A1-F6EECF244321}">
                <p14:modId xmlns:p14="http://schemas.microsoft.com/office/powerpoint/2010/main" val="2938556686"/>
              </p:ext>
            </p:extLst>
          </p:nvPr>
        </p:nvGraphicFramePr>
        <p:xfrm>
          <a:off x="3272621" y="2427436"/>
          <a:ext cx="5646757" cy="36318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5434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97D855-0FE8-FE4E-CBB2-AADD5B0814C3}"/>
              </a:ext>
            </a:extLst>
          </p:cNvPr>
          <p:cNvSpPr txBox="1"/>
          <p:nvPr/>
        </p:nvSpPr>
        <p:spPr>
          <a:xfrm>
            <a:off x="826264" y="638977"/>
            <a:ext cx="3029639" cy="523220"/>
          </a:xfrm>
          <a:prstGeom prst="rect">
            <a:avLst/>
          </a:prstGeom>
          <a:noFill/>
        </p:spPr>
        <p:txBody>
          <a:bodyPr wrap="square" rtlCol="0">
            <a:spAutoFit/>
          </a:bodyPr>
          <a:lstStyle/>
          <a:p>
            <a:r>
              <a:rPr lang="en-US" sz="2800" b="1" dirty="0">
                <a:latin typeface="FUTURA MEDIUM" panose="020B0602020204020303" pitchFamily="34" charset="-79"/>
                <a:cs typeface="FUTURA MEDIUM" panose="020B0602020204020303" pitchFamily="34" charset="-79"/>
              </a:rPr>
              <a:t>Insights</a:t>
            </a:r>
          </a:p>
        </p:txBody>
      </p:sp>
      <p:sp>
        <p:nvSpPr>
          <p:cNvPr id="3" name="TextBox 2">
            <a:extLst>
              <a:ext uri="{FF2B5EF4-FFF2-40B4-BE49-F238E27FC236}">
                <a16:creationId xmlns:a16="http://schemas.microsoft.com/office/drawing/2014/main" id="{7541DE58-36AF-0D08-65EE-86F5E04191F3}"/>
              </a:ext>
            </a:extLst>
          </p:cNvPr>
          <p:cNvSpPr txBox="1"/>
          <p:nvPr/>
        </p:nvSpPr>
        <p:spPr>
          <a:xfrm>
            <a:off x="1388126" y="1485030"/>
            <a:ext cx="7083846" cy="421269"/>
          </a:xfrm>
          <a:prstGeom prst="rect">
            <a:avLst/>
          </a:prstGeom>
          <a:noFill/>
        </p:spPr>
        <p:txBody>
          <a:bodyPr wrap="square" rtlCol="0">
            <a:spAutoFit/>
          </a:bodyPr>
          <a:lstStyle/>
          <a:p>
            <a:pPr>
              <a:lnSpc>
                <a:spcPct val="150000"/>
              </a:lnSpc>
            </a:pPr>
            <a:r>
              <a:rPr lang="en-US" sz="1600" dirty="0">
                <a:latin typeface="Lucida Console" panose="020B0609040504020204" pitchFamily="49" charset="0"/>
                <a:cs typeface="Futura Medium" panose="020B0602020204020303" pitchFamily="34" charset="-79"/>
              </a:rPr>
              <a:t>Total Sales For Each Region For Each Month</a:t>
            </a:r>
          </a:p>
        </p:txBody>
      </p:sp>
      <p:pic>
        <p:nvPicPr>
          <p:cNvPr id="10" name="Picture 9">
            <a:extLst>
              <a:ext uri="{FF2B5EF4-FFF2-40B4-BE49-F238E27FC236}">
                <a16:creationId xmlns:a16="http://schemas.microsoft.com/office/drawing/2014/main" id="{5577A824-6278-EBE7-A038-2964075C8F4E}"/>
              </a:ext>
            </a:extLst>
          </p:cNvPr>
          <p:cNvPicPr>
            <a:picLocks noChangeAspect="1"/>
          </p:cNvPicPr>
          <p:nvPr/>
        </p:nvPicPr>
        <p:blipFill>
          <a:blip r:embed="rId2"/>
          <a:stretch>
            <a:fillRect/>
          </a:stretch>
        </p:blipFill>
        <p:spPr>
          <a:xfrm>
            <a:off x="1961001" y="2559638"/>
            <a:ext cx="9331288" cy="2166598"/>
          </a:xfrm>
          <a:prstGeom prst="rect">
            <a:avLst/>
          </a:prstGeom>
        </p:spPr>
      </p:pic>
    </p:spTree>
    <p:extLst>
      <p:ext uri="{BB962C8B-B14F-4D97-AF65-F5344CB8AC3E}">
        <p14:creationId xmlns:p14="http://schemas.microsoft.com/office/powerpoint/2010/main" val="4156739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97D855-0FE8-FE4E-CBB2-AADD5B0814C3}"/>
              </a:ext>
            </a:extLst>
          </p:cNvPr>
          <p:cNvSpPr txBox="1"/>
          <p:nvPr/>
        </p:nvSpPr>
        <p:spPr>
          <a:xfrm>
            <a:off x="826264" y="638977"/>
            <a:ext cx="3029639" cy="523220"/>
          </a:xfrm>
          <a:prstGeom prst="rect">
            <a:avLst/>
          </a:prstGeom>
          <a:noFill/>
        </p:spPr>
        <p:txBody>
          <a:bodyPr wrap="square" rtlCol="0">
            <a:spAutoFit/>
          </a:bodyPr>
          <a:lstStyle/>
          <a:p>
            <a:r>
              <a:rPr lang="en-US" sz="2800" b="1" dirty="0">
                <a:latin typeface="FUTURA MEDIUM" panose="020B0602020204020303" pitchFamily="34" charset="-79"/>
                <a:cs typeface="FUTURA MEDIUM" panose="020B0602020204020303" pitchFamily="34" charset="-79"/>
              </a:rPr>
              <a:t>Insights</a:t>
            </a:r>
          </a:p>
        </p:txBody>
      </p:sp>
      <p:sp>
        <p:nvSpPr>
          <p:cNvPr id="3" name="TextBox 2">
            <a:extLst>
              <a:ext uri="{FF2B5EF4-FFF2-40B4-BE49-F238E27FC236}">
                <a16:creationId xmlns:a16="http://schemas.microsoft.com/office/drawing/2014/main" id="{7541DE58-36AF-0D08-65EE-86F5E04191F3}"/>
              </a:ext>
            </a:extLst>
          </p:cNvPr>
          <p:cNvSpPr txBox="1"/>
          <p:nvPr/>
        </p:nvSpPr>
        <p:spPr>
          <a:xfrm>
            <a:off x="1388126" y="1485030"/>
            <a:ext cx="7083846" cy="421269"/>
          </a:xfrm>
          <a:prstGeom prst="rect">
            <a:avLst/>
          </a:prstGeom>
          <a:noFill/>
        </p:spPr>
        <p:txBody>
          <a:bodyPr wrap="square" rtlCol="0">
            <a:spAutoFit/>
          </a:bodyPr>
          <a:lstStyle/>
          <a:p>
            <a:pPr>
              <a:lnSpc>
                <a:spcPct val="150000"/>
              </a:lnSpc>
            </a:pPr>
            <a:r>
              <a:rPr lang="en-US" sz="1600" dirty="0">
                <a:latin typeface="Lucida Console" panose="020B0609040504020204" pitchFamily="49" charset="0"/>
                <a:cs typeface="Futura Medium" panose="020B0602020204020303" pitchFamily="34" charset="-79"/>
              </a:rPr>
              <a:t>Total Count Of Transactions For Each Platform </a:t>
            </a:r>
          </a:p>
        </p:txBody>
      </p:sp>
      <p:sp>
        <p:nvSpPr>
          <p:cNvPr id="4" name="TextBox 3">
            <a:extLst>
              <a:ext uri="{FF2B5EF4-FFF2-40B4-BE49-F238E27FC236}">
                <a16:creationId xmlns:a16="http://schemas.microsoft.com/office/drawing/2014/main" id="{8994808F-F8A5-F91E-C3FE-D733A6D090BB}"/>
              </a:ext>
            </a:extLst>
          </p:cNvPr>
          <p:cNvSpPr txBox="1"/>
          <p:nvPr/>
        </p:nvSpPr>
        <p:spPr>
          <a:xfrm>
            <a:off x="2638536" y="2905780"/>
            <a:ext cx="1608464" cy="523220"/>
          </a:xfrm>
          <a:prstGeom prst="rect">
            <a:avLst/>
          </a:prstGeom>
          <a:noFill/>
        </p:spPr>
        <p:txBody>
          <a:bodyPr wrap="square" rtlCol="0">
            <a:spAutoFit/>
          </a:bodyPr>
          <a:lstStyle/>
          <a:p>
            <a:r>
              <a:rPr lang="en-US" sz="2800" b="1" dirty="0">
                <a:latin typeface="Lucida Console" panose="020B0609040504020204" pitchFamily="49" charset="0"/>
              </a:rPr>
              <a:t>Retail</a:t>
            </a:r>
          </a:p>
        </p:txBody>
      </p:sp>
      <p:sp>
        <p:nvSpPr>
          <p:cNvPr id="5" name="TextBox 4">
            <a:extLst>
              <a:ext uri="{FF2B5EF4-FFF2-40B4-BE49-F238E27FC236}">
                <a16:creationId xmlns:a16="http://schemas.microsoft.com/office/drawing/2014/main" id="{A67DB3EE-58D9-2676-0279-18DF2A2BEAC5}"/>
              </a:ext>
            </a:extLst>
          </p:cNvPr>
          <p:cNvSpPr txBox="1"/>
          <p:nvPr/>
        </p:nvSpPr>
        <p:spPr>
          <a:xfrm>
            <a:off x="7945001" y="2905780"/>
            <a:ext cx="1751681" cy="523220"/>
          </a:xfrm>
          <a:prstGeom prst="rect">
            <a:avLst/>
          </a:prstGeom>
          <a:noFill/>
        </p:spPr>
        <p:txBody>
          <a:bodyPr wrap="square" rtlCol="0">
            <a:spAutoFit/>
          </a:bodyPr>
          <a:lstStyle/>
          <a:p>
            <a:r>
              <a:rPr lang="en-US" sz="2800" b="1" dirty="0">
                <a:latin typeface="Lucida Console" panose="020B0609040504020204" pitchFamily="49" charset="0"/>
              </a:rPr>
              <a:t>Shopify</a:t>
            </a:r>
          </a:p>
        </p:txBody>
      </p:sp>
      <p:sp>
        <p:nvSpPr>
          <p:cNvPr id="9" name="TextBox 8">
            <a:extLst>
              <a:ext uri="{FF2B5EF4-FFF2-40B4-BE49-F238E27FC236}">
                <a16:creationId xmlns:a16="http://schemas.microsoft.com/office/drawing/2014/main" id="{944169B4-9679-C2B0-62AD-BD2883C7FE3D}"/>
              </a:ext>
            </a:extLst>
          </p:cNvPr>
          <p:cNvSpPr txBox="1"/>
          <p:nvPr/>
        </p:nvSpPr>
        <p:spPr>
          <a:xfrm>
            <a:off x="2982812" y="3877937"/>
            <a:ext cx="919911" cy="400110"/>
          </a:xfrm>
          <a:prstGeom prst="rect">
            <a:avLst/>
          </a:prstGeom>
          <a:noFill/>
        </p:spPr>
        <p:txBody>
          <a:bodyPr wrap="square" rtlCol="0">
            <a:spAutoFit/>
          </a:bodyPr>
          <a:lstStyle/>
          <a:p>
            <a:r>
              <a:rPr lang="en-US" sz="2000" dirty="0">
                <a:latin typeface="Lucida Console" panose="020B0609040504020204" pitchFamily="49" charset="0"/>
              </a:rPr>
              <a:t>8586</a:t>
            </a:r>
            <a:endParaRPr lang="en-US" sz="1600" dirty="0">
              <a:latin typeface="Lucida Console" panose="020B0609040504020204" pitchFamily="49" charset="0"/>
            </a:endParaRPr>
          </a:p>
        </p:txBody>
      </p:sp>
      <p:sp>
        <p:nvSpPr>
          <p:cNvPr id="10" name="TextBox 9">
            <a:extLst>
              <a:ext uri="{FF2B5EF4-FFF2-40B4-BE49-F238E27FC236}">
                <a16:creationId xmlns:a16="http://schemas.microsoft.com/office/drawing/2014/main" id="{6669CD2A-CCC1-D5F8-A934-7DD92B1AA1E0}"/>
              </a:ext>
            </a:extLst>
          </p:cNvPr>
          <p:cNvSpPr txBox="1"/>
          <p:nvPr/>
        </p:nvSpPr>
        <p:spPr>
          <a:xfrm>
            <a:off x="8471972" y="3877937"/>
            <a:ext cx="815247" cy="400110"/>
          </a:xfrm>
          <a:prstGeom prst="rect">
            <a:avLst/>
          </a:prstGeom>
          <a:noFill/>
        </p:spPr>
        <p:txBody>
          <a:bodyPr wrap="square" rtlCol="0">
            <a:spAutoFit/>
          </a:bodyPr>
          <a:lstStyle/>
          <a:p>
            <a:r>
              <a:rPr lang="en-US" sz="2000" dirty="0">
                <a:latin typeface="Lucida Console" panose="020B0609040504020204" pitchFamily="49" charset="0"/>
              </a:rPr>
              <a:t>8549</a:t>
            </a:r>
            <a:endParaRPr lang="en-US" dirty="0">
              <a:latin typeface="Lucida Console" panose="020B0609040504020204" pitchFamily="49" charset="0"/>
            </a:endParaRPr>
          </a:p>
        </p:txBody>
      </p:sp>
    </p:spTree>
    <p:extLst>
      <p:ext uri="{BB962C8B-B14F-4D97-AF65-F5344CB8AC3E}">
        <p14:creationId xmlns:p14="http://schemas.microsoft.com/office/powerpoint/2010/main" val="1891658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97D855-0FE8-FE4E-CBB2-AADD5B0814C3}"/>
              </a:ext>
            </a:extLst>
          </p:cNvPr>
          <p:cNvSpPr txBox="1"/>
          <p:nvPr/>
        </p:nvSpPr>
        <p:spPr>
          <a:xfrm>
            <a:off x="826264" y="638977"/>
            <a:ext cx="3029639" cy="523220"/>
          </a:xfrm>
          <a:prstGeom prst="rect">
            <a:avLst/>
          </a:prstGeom>
          <a:noFill/>
        </p:spPr>
        <p:txBody>
          <a:bodyPr wrap="square" rtlCol="0">
            <a:spAutoFit/>
          </a:bodyPr>
          <a:lstStyle/>
          <a:p>
            <a:r>
              <a:rPr lang="en-US" sz="2800" b="1" dirty="0">
                <a:latin typeface="FUTURA MEDIUM" panose="020B0602020204020303" pitchFamily="34" charset="-79"/>
                <a:cs typeface="FUTURA MEDIUM" panose="020B0602020204020303" pitchFamily="34" charset="-79"/>
              </a:rPr>
              <a:t>Insights</a:t>
            </a:r>
          </a:p>
        </p:txBody>
      </p:sp>
      <p:sp>
        <p:nvSpPr>
          <p:cNvPr id="3" name="TextBox 2">
            <a:extLst>
              <a:ext uri="{FF2B5EF4-FFF2-40B4-BE49-F238E27FC236}">
                <a16:creationId xmlns:a16="http://schemas.microsoft.com/office/drawing/2014/main" id="{7541DE58-36AF-0D08-65EE-86F5E04191F3}"/>
              </a:ext>
            </a:extLst>
          </p:cNvPr>
          <p:cNvSpPr txBox="1"/>
          <p:nvPr/>
        </p:nvSpPr>
        <p:spPr>
          <a:xfrm>
            <a:off x="1388126" y="1485030"/>
            <a:ext cx="7083846" cy="790601"/>
          </a:xfrm>
          <a:prstGeom prst="rect">
            <a:avLst/>
          </a:prstGeom>
          <a:noFill/>
        </p:spPr>
        <p:txBody>
          <a:bodyPr wrap="square" rtlCol="0">
            <a:spAutoFit/>
          </a:bodyPr>
          <a:lstStyle/>
          <a:p>
            <a:pPr>
              <a:lnSpc>
                <a:spcPct val="150000"/>
              </a:lnSpc>
            </a:pPr>
            <a:r>
              <a:rPr lang="en-US" sz="1600" dirty="0">
                <a:latin typeface="Lucida Console" panose="020B0609040504020204" pitchFamily="49" charset="0"/>
                <a:cs typeface="Futura Medium" panose="020B0602020204020303" pitchFamily="34" charset="-79"/>
              </a:rPr>
              <a:t>Percentage Of Sales By Demographic For Each Year In The Dataset</a:t>
            </a:r>
          </a:p>
        </p:txBody>
      </p:sp>
      <p:graphicFrame>
        <p:nvGraphicFramePr>
          <p:cNvPr id="12" name="Chart 11">
            <a:extLst>
              <a:ext uri="{FF2B5EF4-FFF2-40B4-BE49-F238E27FC236}">
                <a16:creationId xmlns:a16="http://schemas.microsoft.com/office/drawing/2014/main" id="{CBE1452C-099D-1859-E0FD-5D0DE40E9C7F}"/>
              </a:ext>
            </a:extLst>
          </p:cNvPr>
          <p:cNvGraphicFramePr/>
          <p:nvPr>
            <p:extLst>
              <p:ext uri="{D42A27DB-BD31-4B8C-83A1-F6EECF244321}">
                <p14:modId xmlns:p14="http://schemas.microsoft.com/office/powerpoint/2010/main" val="3566661971"/>
              </p:ext>
            </p:extLst>
          </p:nvPr>
        </p:nvGraphicFramePr>
        <p:xfrm>
          <a:off x="3126189" y="2658192"/>
          <a:ext cx="5939622" cy="35372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203667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1710</TotalTime>
  <Words>292</Words>
  <Application>Microsoft Macintosh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Futura Medium</vt:lpstr>
      <vt:lpstr>Futura Medium</vt:lpstr>
      <vt:lpstr>Lucida Console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Varun Patil</dc:creator>
  <cp:lastModifiedBy>Varun Patil</cp:lastModifiedBy>
  <cp:revision>1</cp:revision>
  <dcterms:created xsi:type="dcterms:W3CDTF">2023-07-16T16:04:21Z</dcterms:created>
  <dcterms:modified xsi:type="dcterms:W3CDTF">2023-07-17T20:34:48Z</dcterms:modified>
</cp:coreProperties>
</file>