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3" r:id="rId5"/>
    <p:sldId id="259" r:id="rId6"/>
    <p:sldId id="260" r:id="rId7"/>
    <p:sldId id="264" r:id="rId8"/>
    <p:sldId id="261" r:id="rId9"/>
    <p:sldId id="272" r:id="rId10"/>
    <p:sldId id="271" r:id="rId11"/>
    <p:sldId id="270" r:id="rId12"/>
    <p:sldId id="273" r:id="rId13"/>
    <p:sldId id="267" r:id="rId14"/>
    <p:sldId id="268" r:id="rId15"/>
    <p:sldId id="269" r:id="rId16"/>
    <p:sldId id="274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00" autoAdjust="0"/>
  </p:normalViewPr>
  <p:slideViewPr>
    <p:cSldViewPr>
      <p:cViewPr>
        <p:scale>
          <a:sx n="75" d="100"/>
          <a:sy n="75" d="100"/>
        </p:scale>
        <p:origin x="1914" y="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874\Desktop\SAS.Output.Pos.Ne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874\Desktop\SAS.Output.Pos.Ne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874\Desktop\SAS.Output.Pos.Ne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Sentiment</a:t>
            </a:r>
            <a:r>
              <a:rPr lang="en-US" baseline="0"/>
              <a:t> Tone by Race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Charts!$N$4</c:f>
              <c:strCache>
                <c:ptCount val="1"/>
                <c:pt idx="0">
                  <c:v>% Observed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solidFill>
                <a:schemeClr val="dk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downArrow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Charts!$L$5:$M$11</c:f>
              <c:multiLvlStrCache>
                <c:ptCount val="7"/>
                <c:lvl>
                  <c:pt idx="0">
                    <c:v>-ve</c:v>
                  </c:pt>
                  <c:pt idx="1">
                    <c:v>+ve</c:v>
                  </c:pt>
                  <c:pt idx="2">
                    <c:v>-ve</c:v>
                  </c:pt>
                  <c:pt idx="3">
                    <c:v>+ve</c:v>
                  </c:pt>
                  <c:pt idx="4">
                    <c:v>+ve</c:v>
                  </c:pt>
                  <c:pt idx="5">
                    <c:v>-ve</c:v>
                  </c:pt>
                  <c:pt idx="6">
                    <c:v>+ve</c:v>
                  </c:pt>
                </c:lvl>
                <c:lvl>
                  <c:pt idx="0">
                    <c:v>Black</c:v>
                  </c:pt>
                  <c:pt idx="2">
                    <c:v>Hispanic</c:v>
                  </c:pt>
                  <c:pt idx="4">
                    <c:v>Other</c:v>
                  </c:pt>
                  <c:pt idx="5">
                    <c:v>White</c:v>
                  </c:pt>
                </c:lvl>
              </c:multiLvlStrCache>
            </c:multiLvlStrRef>
          </c:cat>
          <c:val>
            <c:numRef>
              <c:f>Charts!$N$5:$N$11</c:f>
              <c:numCache>
                <c:formatCode>0.00%</c:formatCode>
                <c:ptCount val="7"/>
                <c:pt idx="0">
                  <c:v>0.19847328244274809</c:v>
                </c:pt>
                <c:pt idx="1">
                  <c:v>0.80152671755725191</c:v>
                </c:pt>
                <c:pt idx="2">
                  <c:v>6.6666666666666666E-2</c:v>
                </c:pt>
                <c:pt idx="3">
                  <c:v>0.93333333333333335</c:v>
                </c:pt>
                <c:pt idx="4">
                  <c:v>1</c:v>
                </c:pt>
                <c:pt idx="5">
                  <c:v>0.25899280575539568</c:v>
                </c:pt>
                <c:pt idx="6">
                  <c:v>0.74100719424460426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33175272"/>
        <c:axId val="233174880"/>
      </c:barChart>
      <c:catAx>
        <c:axId val="23317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174880"/>
        <c:crosses val="autoZero"/>
        <c:auto val="1"/>
        <c:lblAlgn val="ctr"/>
        <c:lblOffset val="100"/>
        <c:noMultiLvlLbl val="0"/>
      </c:catAx>
      <c:valAx>
        <c:axId val="233174880"/>
        <c:scaling>
          <c:orientation val="minMax"/>
          <c:max val="1"/>
        </c:scaling>
        <c:delete val="1"/>
        <c:axPos val="l"/>
        <c:numFmt formatCode="0.00%" sourceLinked="1"/>
        <c:majorTickMark val="none"/>
        <c:minorTickMark val="none"/>
        <c:tickLblPos val="nextTo"/>
        <c:crossAx val="23317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40765874631370952"/>
          <c:y val="5.5581742350699313E-2"/>
          <c:w val="0.17811262332542915"/>
          <c:h val="7.5821922460786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Sentiment</a:t>
            </a:r>
            <a:r>
              <a:rPr lang="en-US" baseline="0"/>
              <a:t> Tone by Age Band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Charts!$N$20</c:f>
              <c:strCache>
                <c:ptCount val="1"/>
                <c:pt idx="0">
                  <c:v>% Observed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solidFill>
                <a:schemeClr val="dk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downArrow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Charts!$L$21:$M$26</c:f>
              <c:multiLvlStrCache>
                <c:ptCount val="6"/>
                <c:lvl>
                  <c:pt idx="0">
                    <c:v>-ve</c:v>
                  </c:pt>
                  <c:pt idx="1">
                    <c:v>+ve</c:v>
                  </c:pt>
                  <c:pt idx="2">
                    <c:v>-ve</c:v>
                  </c:pt>
                  <c:pt idx="3">
                    <c:v>+ve</c:v>
                  </c:pt>
                  <c:pt idx="4">
                    <c:v>-ve</c:v>
                  </c:pt>
                  <c:pt idx="5">
                    <c:v>+ve</c:v>
                  </c:pt>
                </c:lvl>
                <c:lvl>
                  <c:pt idx="0">
                    <c:v>21-35</c:v>
                  </c:pt>
                  <c:pt idx="2">
                    <c:v>36 -45</c:v>
                  </c:pt>
                  <c:pt idx="4">
                    <c:v>46+</c:v>
                  </c:pt>
                </c:lvl>
              </c:multiLvlStrCache>
            </c:multiLvlStrRef>
          </c:cat>
          <c:val>
            <c:numRef>
              <c:f>Charts!$N$21:$N$26</c:f>
              <c:numCache>
                <c:formatCode>0.00%</c:formatCode>
                <c:ptCount val="6"/>
                <c:pt idx="0">
                  <c:v>0.27777777777777779</c:v>
                </c:pt>
                <c:pt idx="1">
                  <c:v>0.72222222222222221</c:v>
                </c:pt>
                <c:pt idx="2">
                  <c:v>0.17293233082706766</c:v>
                </c:pt>
                <c:pt idx="3">
                  <c:v>0.82706766917293228</c:v>
                </c:pt>
                <c:pt idx="4">
                  <c:v>0.18110236220472442</c:v>
                </c:pt>
                <c:pt idx="5">
                  <c:v>0.81889763779527558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4575096"/>
        <c:axId val="347846360"/>
      </c:barChart>
      <c:catAx>
        <c:axId val="16457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46360"/>
        <c:crosses val="autoZero"/>
        <c:auto val="1"/>
        <c:lblAlgn val="ctr"/>
        <c:lblOffset val="100"/>
        <c:noMultiLvlLbl val="0"/>
      </c:catAx>
      <c:valAx>
        <c:axId val="34784636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6457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Sentiment</a:t>
            </a:r>
            <a:r>
              <a:rPr lang="en-US" baseline="0"/>
              <a:t> Tone by Decade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Charts!$N$38</c:f>
              <c:strCache>
                <c:ptCount val="1"/>
                <c:pt idx="0">
                  <c:v>% Observed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solidFill>
                <a:schemeClr val="dk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downArrow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Charts!$L$39:$M$46</c:f>
              <c:multiLvlStrCache>
                <c:ptCount val="8"/>
                <c:lvl>
                  <c:pt idx="0">
                    <c:v>-ve</c:v>
                  </c:pt>
                  <c:pt idx="1">
                    <c:v>+ve</c:v>
                  </c:pt>
                  <c:pt idx="2">
                    <c:v>-ve</c:v>
                  </c:pt>
                  <c:pt idx="3">
                    <c:v>+ve</c:v>
                  </c:pt>
                  <c:pt idx="4">
                    <c:v>-ve</c:v>
                  </c:pt>
                  <c:pt idx="5">
                    <c:v>+ve</c:v>
                  </c:pt>
                  <c:pt idx="6">
                    <c:v>-ve</c:v>
                  </c:pt>
                  <c:pt idx="7">
                    <c:v>+ve</c:v>
                  </c:pt>
                </c:lvl>
                <c:lvl>
                  <c:pt idx="0">
                    <c:v>2010s</c:v>
                  </c:pt>
                  <c:pt idx="2">
                    <c:v>2000s</c:v>
                  </c:pt>
                  <c:pt idx="4">
                    <c:v>1990s</c:v>
                  </c:pt>
                  <c:pt idx="6">
                    <c:v>1980s</c:v>
                  </c:pt>
                </c:lvl>
              </c:multiLvlStrCache>
            </c:multiLvlStrRef>
          </c:cat>
          <c:val>
            <c:numRef>
              <c:f>Charts!$N$39:$N$46</c:f>
              <c:numCache>
                <c:formatCode>0.00%</c:formatCode>
                <c:ptCount val="8"/>
                <c:pt idx="0">
                  <c:v>0.22222222222222221</c:v>
                </c:pt>
                <c:pt idx="1">
                  <c:v>0.77777777777777779</c:v>
                </c:pt>
                <c:pt idx="2">
                  <c:v>0.15606936416184972</c:v>
                </c:pt>
                <c:pt idx="3">
                  <c:v>0.84393063583815031</c:v>
                </c:pt>
                <c:pt idx="4">
                  <c:v>0.2696629213483146</c:v>
                </c:pt>
                <c:pt idx="5">
                  <c:v>0.7303370786516854</c:v>
                </c:pt>
                <c:pt idx="6">
                  <c:v>0.1875</c:v>
                </c:pt>
                <c:pt idx="7">
                  <c:v>0.8125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41158768"/>
        <c:axId val="341159160"/>
      </c:barChart>
      <c:catAx>
        <c:axId val="34115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159160"/>
        <c:crosses val="autoZero"/>
        <c:auto val="1"/>
        <c:lblAlgn val="ctr"/>
        <c:lblOffset val="100"/>
        <c:noMultiLvlLbl val="0"/>
      </c:catAx>
      <c:valAx>
        <c:axId val="34115916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4115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EF7A24B-554D-4B99-A3CC-7667F56D1027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0672D4C-A99E-49DD-8A16-1D1994231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82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391B76B-D742-4BD2-BF24-F4C760DB831C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257B995-136A-4A15-87A5-26420C3C1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4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4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8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7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9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5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0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7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FilmGrain/>
                    </a14:imgEffect>
                    <a14:imgEffect>
                      <a14:saturation sat="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43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12/8/2014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12/8/2014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32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2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0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2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1EFC2E-847F-4CF8-8289-FAA88B334687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4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dirty="0"/>
              <a:t>12/8/2014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2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12/8/2014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aintStrokes/>
                    </a14:imgEffect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76200"/>
            <a:ext cx="9144000" cy="6934200"/>
          </a:xfrm>
          <a:prstGeom prst="rect">
            <a:avLst/>
          </a:prstGeom>
          <a:solidFill>
            <a:srgbClr val="FFFFFF">
              <a:shade val="85000"/>
              <a:alpha val="0"/>
            </a:srgbClr>
          </a:solidFill>
          <a:ln w="88900" cap="sq">
            <a:noFill/>
            <a:miter lim="800000"/>
          </a:ln>
          <a:effectLst>
            <a:glow rad="127000">
              <a:schemeClr val="accent1">
                <a:alpha val="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06253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17526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Last Words of Death Row Inmates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52401" y="6096000"/>
            <a:ext cx="8839200" cy="757517"/>
          </a:xfrm>
        </p:spPr>
        <p:txBody>
          <a:bodyPr>
            <a:no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Stephen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Hoover, </a:t>
            </a:r>
            <a:r>
              <a:rPr 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Obusom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Okafor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&amp; Varun 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Pillai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Negative Tones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Negative model includes those that maintain innocence</a:t>
            </a:r>
            <a:r>
              <a:rPr lang="en-US" dirty="0"/>
              <a:t> </a:t>
            </a:r>
            <a:r>
              <a:rPr lang="en-US" dirty="0" smtClean="0"/>
              <a:t>as well as unhappiness with prison/justice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Surprisingly low number of negatively toned comments compared to expectation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Possible reasons for low negative tones: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Prison system successfully rehabilitates prisoners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Prisoners are more likely to become religious, which is associated with positive statements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0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08193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556904"/>
              </p:ext>
            </p:extLst>
          </p:nvPr>
        </p:nvGraphicFramePr>
        <p:xfrm>
          <a:off x="628650" y="685800"/>
          <a:ext cx="5033963" cy="501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White inmates made negatively toned statements more often than black inmates and nearly three times as often as Hispanic inmates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Whites and blacks both declare innocence at relatively equal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Hispanic prisoners unlikely to maintain innocence or make negative statements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Age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703248"/>
              </p:ext>
            </p:extLst>
          </p:nvPr>
        </p:nvGraphicFramePr>
        <p:xfrm>
          <a:off x="628650" y="685800"/>
          <a:ext cx="5033963" cy="501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Teenage convictions and prisoners executed in the 21-35 age band were more likely to reject their sentence and  give negatively toned last statements.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As age increased past the youngest band we saw a significant decrease in negatively toned statements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Decade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853659"/>
              </p:ext>
            </p:extLst>
          </p:nvPr>
        </p:nvGraphicFramePr>
        <p:xfrm>
          <a:off x="628650" y="685800"/>
          <a:ext cx="5033963" cy="501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57400"/>
            <a:ext cx="2400300" cy="3886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Rising and falling trends in tone by decade.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Cannot determine underlying cause in this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May be coincidental and due to the somewhat low sample size of negatively toned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Possible Explanations: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50" dirty="0"/>
              <a:t>War on Drugs?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50" dirty="0"/>
              <a:t>Prison overcrowding?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50" dirty="0"/>
              <a:t>Other cultural factors?</a:t>
            </a:r>
          </a:p>
        </p:txBody>
      </p:sp>
    </p:spTree>
    <p:extLst>
      <p:ext uri="{BB962C8B-B14F-4D97-AF65-F5344CB8AC3E}">
        <p14:creationId xmlns:p14="http://schemas.microsoft.com/office/powerpoint/2010/main" val="4850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Stages of grief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Based on our previous sentiment analysis, we expected to find most people in acceptance. </a:t>
            </a:r>
          </a:p>
          <a:p>
            <a:r>
              <a:rPr lang="en-US" dirty="0" smtClean="0"/>
              <a:t>We excluded stage 1 (denial) and stage 4 (depression) from our analysis.  We were not able to parse any documents with these themes.</a:t>
            </a:r>
          </a:p>
          <a:p>
            <a:r>
              <a:rPr lang="en-US" dirty="0" smtClean="0"/>
              <a:t>Stage 2 (Anger)</a:t>
            </a:r>
          </a:p>
          <a:p>
            <a:pPr lvl="1"/>
            <a:r>
              <a:rPr lang="en-US" dirty="0" smtClean="0"/>
              <a:t>Few results in this stage: 7 terms over 22 documents correlated with anger</a:t>
            </a:r>
          </a:p>
          <a:p>
            <a:r>
              <a:rPr lang="en-US" dirty="0" smtClean="0"/>
              <a:t>Stage 3 (Bargaining)</a:t>
            </a:r>
          </a:p>
          <a:p>
            <a:pPr lvl="1"/>
            <a:r>
              <a:rPr lang="en-US" dirty="0" smtClean="0"/>
              <a:t>5 terms over 33 documents.</a:t>
            </a:r>
          </a:p>
          <a:p>
            <a:pPr lvl="1"/>
            <a:r>
              <a:rPr lang="en-US" dirty="0" smtClean="0"/>
              <a:t>This stage is associated with regretting their actions and wishing for a second chance at life.</a:t>
            </a:r>
          </a:p>
          <a:p>
            <a:r>
              <a:rPr lang="en-US" dirty="0" smtClean="0"/>
              <a:t>Stage 5 (Acceptance)</a:t>
            </a:r>
          </a:p>
          <a:p>
            <a:pPr lvl="1"/>
            <a:r>
              <a:rPr lang="en-US" dirty="0" smtClean="0"/>
              <a:t>Majority of documents fell into this stage of the model.</a:t>
            </a:r>
          </a:p>
          <a:p>
            <a:pPr lvl="1"/>
            <a:r>
              <a:rPr lang="en-US" dirty="0" smtClean="0"/>
              <a:t>Associated with acceptance of actions and consequences, remorse for said actions, and apologies to those who were hurt.</a:t>
            </a:r>
          </a:p>
          <a:p>
            <a:pPr lvl="1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8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have the following observations based on the Text Mining:</a:t>
            </a:r>
          </a:p>
          <a:p>
            <a:pPr lvl="1"/>
            <a:r>
              <a:rPr lang="en-US" dirty="0" smtClean="0"/>
              <a:t>Prison seems to have a positive effect on death row inmates</a:t>
            </a:r>
          </a:p>
          <a:p>
            <a:pPr lvl="2"/>
            <a:r>
              <a:rPr lang="en-US" dirty="0" smtClean="0"/>
              <a:t>Most find solace in religion which, in turn, seems to affect their thoughts and behaviors in a positive way</a:t>
            </a:r>
          </a:p>
          <a:p>
            <a:pPr lvl="2"/>
            <a:r>
              <a:rPr lang="en-US" dirty="0"/>
              <a:t>Inmates tend to feel remorse for their actions and wish for forgiveness from the victim or victim’s family, their family, and society</a:t>
            </a:r>
            <a:r>
              <a:rPr lang="en-US" dirty="0" smtClean="0"/>
              <a:t>.  They accept the consequences of their actions</a:t>
            </a:r>
          </a:p>
          <a:p>
            <a:pPr lvl="2"/>
            <a:r>
              <a:rPr lang="en-US" dirty="0" smtClean="0"/>
              <a:t>Death row inmates, though they have committed heinous crimes, are still human.  They love and miss their families, and experience the range of human emotions.</a:t>
            </a:r>
          </a:p>
          <a:p>
            <a:r>
              <a:rPr lang="en-US" dirty="0" smtClean="0"/>
              <a:t>As a follow up, we could try to find the effect of the following on our results:</a:t>
            </a:r>
          </a:p>
          <a:p>
            <a:pPr lvl="1"/>
            <a:r>
              <a:rPr lang="en-US" dirty="0" smtClean="0"/>
              <a:t>The period of time an inmate spends in the prison before being executed</a:t>
            </a:r>
          </a:p>
          <a:p>
            <a:pPr lvl="1"/>
            <a:r>
              <a:rPr lang="en-US" dirty="0" smtClean="0"/>
              <a:t>Combine the socio-economic data in the counties along with the convictions to find patterns in general </a:t>
            </a:r>
          </a:p>
          <a:p>
            <a:pPr lvl="1"/>
            <a:r>
              <a:rPr lang="en-US" dirty="0" smtClean="0"/>
              <a:t>Compare sentiment in parole hearings for non-death row violent offenders to see judge expected recidivism of parolees</a:t>
            </a:r>
          </a:p>
          <a:p>
            <a:pPr lvl="1"/>
            <a:r>
              <a:rPr lang="en-US" dirty="0" smtClean="0"/>
              <a:t>Determine the most successful underlying causes of criminal rehabilitation and extrapolate that to other institutions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Questions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on the minds of inmates during their last moments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Anger</a:t>
            </a:r>
            <a:r>
              <a:rPr lang="en-US" dirty="0" smtClean="0"/>
              <a:t>? Regret? Sadness? Love?</a:t>
            </a:r>
          </a:p>
          <a:p>
            <a:r>
              <a:rPr lang="en-US" dirty="0" smtClean="0"/>
              <a:t>What other </a:t>
            </a:r>
            <a:r>
              <a:rPr lang="en-US" dirty="0" smtClean="0"/>
              <a:t>factors </a:t>
            </a:r>
            <a:r>
              <a:rPr lang="en-US" dirty="0" smtClean="0"/>
              <a:t>could </a:t>
            </a:r>
            <a:r>
              <a:rPr lang="en-US" dirty="0" smtClean="0"/>
              <a:t>affect </a:t>
            </a:r>
            <a:r>
              <a:rPr lang="en-US" dirty="0" smtClean="0"/>
              <a:t>sentiment?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Race</a:t>
            </a:r>
          </a:p>
          <a:p>
            <a:pPr lvl="1"/>
            <a:r>
              <a:rPr lang="en-US" dirty="0" smtClean="0"/>
              <a:t>Decade</a:t>
            </a:r>
            <a:endParaRPr lang="en-US" dirty="0"/>
          </a:p>
          <a:p>
            <a:r>
              <a:rPr lang="en-US" dirty="0" smtClean="0"/>
              <a:t>Can we determine the stage of grief an inmate is in based on their last statements?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Questions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</a:p>
          <a:p>
            <a:pPr lvl="1"/>
            <a:r>
              <a:rPr lang="en-US" dirty="0" smtClean="0"/>
              <a:t>Death row inmates suffer no consequences for what they have to say</a:t>
            </a:r>
          </a:p>
          <a:p>
            <a:pPr lvl="2"/>
            <a:r>
              <a:rPr lang="en-US" dirty="0" smtClean="0"/>
              <a:t>No parole, extended prison time, etc.</a:t>
            </a:r>
            <a:endParaRPr lang="en-US" dirty="0"/>
          </a:p>
          <a:p>
            <a:pPr lvl="1"/>
            <a:r>
              <a:rPr lang="en-US" dirty="0" smtClean="0"/>
              <a:t>This provides a situation where inmates have no incentive not to be truthful about their feelings</a:t>
            </a:r>
          </a:p>
          <a:p>
            <a:pPr lvl="1"/>
            <a:r>
              <a:rPr lang="en-US" dirty="0" smtClean="0"/>
              <a:t>Additional studies could be done to extrapolate results to the general prison population</a:t>
            </a:r>
          </a:p>
          <a:p>
            <a:pPr lvl="2"/>
            <a:r>
              <a:rPr lang="en-US" dirty="0" smtClean="0"/>
              <a:t>Compare to recidivism rates</a:t>
            </a:r>
          </a:p>
          <a:p>
            <a:pPr lvl="2"/>
            <a:r>
              <a:rPr lang="en-US" dirty="0" smtClean="0"/>
              <a:t>Compare to sentiment analysis of parole statements</a:t>
            </a:r>
            <a:endParaRPr lang="en-US" dirty="0"/>
          </a:p>
          <a:p>
            <a:pPr marL="274320" lvl="1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16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Texas Department Of Criminal Justice maintains records of all </a:t>
            </a:r>
            <a:r>
              <a:rPr lang="en-US" dirty="0" smtClean="0"/>
              <a:t>executions.</a:t>
            </a:r>
            <a:endParaRPr lang="en-US" dirty="0" smtClean="0"/>
          </a:p>
          <a:p>
            <a:r>
              <a:rPr lang="en-US" dirty="0" smtClean="0"/>
              <a:t>Provides last words, age, race, date, county and other offender information.  All data is public record.</a:t>
            </a:r>
          </a:p>
          <a:p>
            <a:r>
              <a:rPr lang="en-US" dirty="0" smtClean="0"/>
              <a:t>Analysis of the last words allows us to determine the emotions and sentiment of </a:t>
            </a:r>
            <a:r>
              <a:rPr lang="en-US" dirty="0" smtClean="0"/>
              <a:t>prisoners.</a:t>
            </a:r>
            <a:endParaRPr lang="en-US" dirty="0" smtClean="0"/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Removed “no statement” </a:t>
            </a:r>
            <a:r>
              <a:rPr lang="en-US" dirty="0" smtClean="0"/>
              <a:t>records</a:t>
            </a:r>
            <a:endParaRPr lang="en-US" dirty="0" smtClean="0"/>
          </a:p>
          <a:p>
            <a:r>
              <a:rPr lang="en-US" dirty="0" smtClean="0"/>
              <a:t>Expanded</a:t>
            </a:r>
            <a:r>
              <a:rPr lang="en-US" dirty="0" smtClean="0"/>
              <a:t> stop list</a:t>
            </a:r>
            <a:endParaRPr lang="en-US" dirty="0" smtClean="0"/>
          </a:p>
          <a:p>
            <a:pPr lvl="1"/>
            <a:r>
              <a:rPr lang="en-US" dirty="0" smtClean="0"/>
              <a:t>Many common words skewed data</a:t>
            </a:r>
          </a:p>
          <a:p>
            <a:pPr lvl="2"/>
            <a:r>
              <a:rPr lang="en-US" dirty="0" smtClean="0"/>
              <a:t>Be, thing, cause, “</a:t>
            </a:r>
            <a:r>
              <a:rPr lang="en-US" dirty="0" err="1" smtClean="0"/>
              <a:t>ya</a:t>
            </a:r>
            <a:r>
              <a:rPr lang="en-US" dirty="0" smtClean="0"/>
              <a:t>”, etc.</a:t>
            </a:r>
          </a:p>
          <a:p>
            <a:r>
              <a:rPr lang="en-US" dirty="0" smtClean="0"/>
              <a:t>Synonym </a:t>
            </a:r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Developed in filter viewer</a:t>
            </a:r>
          </a:p>
          <a:p>
            <a:pPr lvl="1"/>
            <a:r>
              <a:rPr lang="en-US" dirty="0" smtClean="0"/>
              <a:t>Focused on family terms and religious terms</a:t>
            </a:r>
            <a:endParaRPr lang="en-US" dirty="0" smtClean="0"/>
          </a:p>
          <a:p>
            <a:r>
              <a:rPr lang="en-US" dirty="0" smtClean="0"/>
              <a:t>Multi-word </a:t>
            </a:r>
            <a:r>
              <a:rPr lang="en-US" dirty="0" smtClean="0"/>
              <a:t>Terms</a:t>
            </a:r>
            <a:endParaRPr lang="en-US" dirty="0"/>
          </a:p>
          <a:p>
            <a:pPr lvl="1"/>
            <a:r>
              <a:rPr lang="en-US" dirty="0" smtClean="0"/>
              <a:t>“Not guilty”, “I am innocent”, “innocent man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Thousands of terms pared </a:t>
            </a:r>
            <a:r>
              <a:rPr lang="en-US" dirty="0" smtClean="0"/>
              <a:t>down to 63 total positive/negative terms for sentiment analysis.</a:t>
            </a:r>
            <a:endParaRPr lang="en-US" dirty="0"/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Sentiment Analysis variables in the Text Topic node.</a:t>
            </a:r>
          </a:p>
          <a:p>
            <a:pPr lvl="1"/>
            <a:r>
              <a:rPr lang="en-US" dirty="0" smtClean="0"/>
              <a:t>Re-weighted certain terms due their applicability to our dataset</a:t>
            </a:r>
            <a:endParaRPr lang="en-US" dirty="0"/>
          </a:p>
          <a:p>
            <a:pPr lvl="1"/>
            <a:r>
              <a:rPr lang="en-US" dirty="0" smtClean="0"/>
              <a:t>Ran multiple versions</a:t>
            </a:r>
          </a:p>
          <a:p>
            <a:pPr lvl="2"/>
            <a:r>
              <a:rPr lang="en-US" dirty="0" smtClean="0"/>
              <a:t>High number of multi-terms</a:t>
            </a:r>
          </a:p>
          <a:p>
            <a:pPr lvl="2"/>
            <a:r>
              <a:rPr lang="en-US" dirty="0" smtClean="0"/>
              <a:t>Low number of single terms</a:t>
            </a:r>
          </a:p>
          <a:p>
            <a:r>
              <a:rPr lang="en-US" dirty="0" smtClean="0"/>
              <a:t>Stages of Grief</a:t>
            </a:r>
          </a:p>
          <a:p>
            <a:pPr lvl="1"/>
            <a:r>
              <a:rPr lang="en-US" dirty="0" smtClean="0"/>
              <a:t>Used start list to parse documents with commonly used words associated with different stages of grief</a:t>
            </a:r>
          </a:p>
          <a:p>
            <a:pPr lvl="1"/>
            <a:r>
              <a:rPr lang="en-US" dirty="0" smtClean="0"/>
              <a:t>Filtered to determine the relative frequency of each stage</a:t>
            </a:r>
          </a:p>
          <a:p>
            <a:r>
              <a:rPr lang="en-US" dirty="0" smtClean="0"/>
              <a:t>Inductive Approach</a:t>
            </a:r>
          </a:p>
          <a:p>
            <a:pPr lvl="1"/>
            <a:r>
              <a:rPr lang="en-US" dirty="0" smtClean="0"/>
              <a:t>Ran many iterations of multiple models to better understand the data</a:t>
            </a:r>
          </a:p>
          <a:p>
            <a:pPr lvl="1"/>
            <a:r>
              <a:rPr lang="en-US" dirty="0" smtClean="0"/>
              <a:t>Spiral model</a:t>
            </a:r>
          </a:p>
        </p:txBody>
      </p:sp>
    </p:spTree>
    <p:extLst>
      <p:ext uri="{BB962C8B-B14F-4D97-AF65-F5344CB8AC3E}">
        <p14:creationId xmlns:p14="http://schemas.microsoft.com/office/powerpoint/2010/main" val="17461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Results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positive </a:t>
            </a:r>
            <a:r>
              <a:rPr lang="en-US" dirty="0" smtClean="0"/>
              <a:t>tones (266 Docs)</a:t>
            </a:r>
            <a:endParaRPr lang="en-US" dirty="0" smtClean="0"/>
          </a:p>
          <a:p>
            <a:pPr lvl="1"/>
            <a:r>
              <a:rPr lang="en-US" sz="2000" dirty="0"/>
              <a:t>Love for family and </a:t>
            </a:r>
            <a:r>
              <a:rPr lang="en-US" sz="2000" dirty="0" smtClean="0"/>
              <a:t>friends</a:t>
            </a:r>
            <a:endParaRPr lang="en-US" sz="2000" dirty="0" smtClean="0"/>
          </a:p>
          <a:p>
            <a:pPr lvl="1"/>
            <a:r>
              <a:rPr lang="en-US" sz="2000" dirty="0" smtClean="0"/>
              <a:t>Apologies/remorse</a:t>
            </a:r>
            <a:endParaRPr lang="en-US" sz="2000" dirty="0" smtClean="0"/>
          </a:p>
          <a:p>
            <a:pPr lvl="1"/>
            <a:r>
              <a:rPr lang="en-US" sz="2000" dirty="0" smtClean="0"/>
              <a:t>Religion</a:t>
            </a:r>
          </a:p>
          <a:p>
            <a:pPr lvl="1"/>
            <a:r>
              <a:rPr lang="en-US" sz="2000" dirty="0" smtClean="0"/>
              <a:t>Love for life</a:t>
            </a:r>
            <a:endParaRPr lang="en-US" sz="2000" dirty="0" smtClean="0"/>
          </a:p>
          <a:p>
            <a:r>
              <a:rPr lang="en-US" dirty="0" smtClean="0"/>
              <a:t>Some negative </a:t>
            </a:r>
            <a:r>
              <a:rPr lang="en-US" dirty="0" smtClean="0"/>
              <a:t>tone (52 Docs)</a:t>
            </a:r>
            <a:endParaRPr lang="en-US" dirty="0" smtClean="0"/>
          </a:p>
          <a:p>
            <a:pPr lvl="1"/>
            <a:r>
              <a:rPr lang="en-US" sz="2000" dirty="0" smtClean="0"/>
              <a:t>Declaring innocence</a:t>
            </a:r>
          </a:p>
          <a:p>
            <a:pPr lvl="1"/>
            <a:r>
              <a:rPr lang="en-US" sz="2000" dirty="0" smtClean="0"/>
              <a:t>Hate for police/justice </a:t>
            </a:r>
            <a:r>
              <a:rPr lang="en-US" sz="2000" dirty="0" smtClean="0"/>
              <a:t>system</a:t>
            </a:r>
          </a:p>
          <a:p>
            <a:pPr lvl="1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documents overwhelmingly positive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Most inmates showed great remorse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Wanted to tell their families how much they love them, to stay strong,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Religion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Majority of documents mention God and religion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These terms seem to be correlated almost exclusively with positive toned documents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9144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5DFADD4-55C1-4508-8806-EDFC967490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930</Words>
  <Application>Microsoft Office PowerPoint</Application>
  <PresentationFormat>On-screen Show (4:3)</PresentationFormat>
  <Paragraphs>116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Wingdings</vt:lpstr>
      <vt:lpstr>Wood Type</vt:lpstr>
      <vt:lpstr>Analysis of Last Words of Death Row Inmates</vt:lpstr>
      <vt:lpstr>Key Questions</vt:lpstr>
      <vt:lpstr>Key Questions</vt:lpstr>
      <vt:lpstr>Data</vt:lpstr>
      <vt:lpstr>Methodology</vt:lpstr>
      <vt:lpstr>Methodology</vt:lpstr>
      <vt:lpstr>Analysis Results</vt:lpstr>
      <vt:lpstr>Positive Tones</vt:lpstr>
      <vt:lpstr>PowerPoint Presentation</vt:lpstr>
      <vt:lpstr>Negative Tones</vt:lpstr>
      <vt:lpstr>PowerPoint Presentation</vt:lpstr>
      <vt:lpstr>Race</vt:lpstr>
      <vt:lpstr>Age</vt:lpstr>
      <vt:lpstr>Decade</vt:lpstr>
      <vt:lpstr>5 Stages of grief analysis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2014-12-08T03:51:26Z</dcterms:created>
  <dcterms:modified xsi:type="dcterms:W3CDTF">2014-12-08T22:47:22Z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