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5"/>
  </p:notesMasterIdLst>
  <p:sldIdLst>
    <p:sldId id="256" r:id="rId2"/>
    <p:sldId id="257" r:id="rId3"/>
    <p:sldId id="258" r:id="rId4"/>
    <p:sldId id="27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7" r:id="rId22"/>
    <p:sldId id="278"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C78CEB-25CF-444D-810B-151363A9BA8C}" v="55" dt="2023-05-25T14:34:34.6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0"/>
  </p:normalViewPr>
  <p:slideViewPr>
    <p:cSldViewPr snapToGrid="0">
      <p:cViewPr varScale="1">
        <p:scale>
          <a:sx n="102" d="100"/>
          <a:sy n="102" d="100"/>
        </p:scale>
        <p:origin x="9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99FC8-0B74-484C-B578-F36356942735}" type="datetimeFigureOut">
              <a:rPr lang="en-US" smtClean="0"/>
              <a:t>5/25/23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0F276-0B7A-0446-8E2D-AF8492A9A90A}" type="slidenum">
              <a:rPr lang="en-US" smtClean="0"/>
              <a:t>‹#›</a:t>
            </a:fld>
            <a:endParaRPr lang="en-US"/>
          </a:p>
        </p:txBody>
      </p:sp>
    </p:spTree>
    <p:extLst>
      <p:ext uri="{BB962C8B-B14F-4D97-AF65-F5344CB8AC3E}">
        <p14:creationId xmlns:p14="http://schemas.microsoft.com/office/powerpoint/2010/main" val="3856463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B63ECFD8-C039-5749-9563-70E622ACDC05}" type="datetime1">
              <a:rPr lang="en-IN" smtClean="0"/>
              <a:t>25/05/23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64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0FDEDCC6-3E53-0941-84D4-9B6B1E97649F}" type="datetime1">
              <a:rPr lang="en-IN" smtClean="0"/>
              <a:t>25/05/23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7898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CD20520C-47B6-F146-A512-00BB0C4CA7A0}" type="datetime1">
              <a:rPr lang="en-IN" smtClean="0"/>
              <a:t>25/05/23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02221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D443ECE1-159F-9146-9BD2-3CE767D5553A}" type="datetime1">
              <a:rPr lang="en-IN" smtClean="0"/>
              <a:t>25/05/23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08972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3D9CA627-FE68-A148-855A-0339A33FEC4C}" type="datetime1">
              <a:rPr lang="en-IN" smtClean="0"/>
              <a:t>25/05/23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67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C6103FFD-542C-C747-BEAC-155048906DCC}" type="datetime1">
              <a:rPr lang="en-IN" smtClean="0"/>
              <a:t>25/05/23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9844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CC5CEAA2-48A6-834F-932B-338E10E6D8B0}" type="datetime1">
              <a:rPr lang="en-IN" smtClean="0"/>
              <a:t>25/05/23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09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C15999AB-2512-C64B-9E1B-313BCD898B90}" type="datetime1">
              <a:rPr lang="en-IN" smtClean="0"/>
              <a:t>25/05/23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24219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37D4C7BD-CD62-624B-95D4-28E594676E85}" type="datetime1">
              <a:rPr lang="en-IN" smtClean="0"/>
              <a:t>25/05/23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49380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FA11A445-FAB4-9741-A6C6-91FD6DA64335}" type="datetime1">
              <a:rPr lang="en-IN" smtClean="0"/>
              <a:t>25/05/23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80536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C4C50A5A-A5E1-D84F-97FA-08ABF6437521}" type="datetime1">
              <a:rPr lang="en-IN" smtClean="0"/>
              <a:t>25/05/23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06024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8E358976-2D9C-FC49-83A9-D04057C36137}" type="datetime1">
              <a:rPr lang="en-IN" smtClean="0"/>
              <a:t>25/05/23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45976495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hdr="0" ftr="0" dt="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bstract watercolor pattern on a white background">
            <a:extLst>
              <a:ext uri="{FF2B5EF4-FFF2-40B4-BE49-F238E27FC236}">
                <a16:creationId xmlns:a16="http://schemas.microsoft.com/office/drawing/2014/main" id="{0EED2CCD-77AA-93FD-7F58-1B775942203D}"/>
              </a:ext>
            </a:extLst>
          </p:cNvPr>
          <p:cNvPicPr>
            <a:picLocks noChangeAspect="1"/>
          </p:cNvPicPr>
          <p:nvPr/>
        </p:nvPicPr>
        <p:blipFill rotWithShape="1">
          <a:blip r:embed="rId2">
            <a:alphaModFix/>
          </a:blip>
          <a:srcRect t="14654" b="1096"/>
          <a:stretch/>
        </p:blipFill>
        <p:spPr>
          <a:xfrm>
            <a:off x="20" y="1571"/>
            <a:ext cx="12191980" cy="6856429"/>
          </a:xfrm>
          <a:prstGeom prst="rect">
            <a:avLst/>
          </a:prstGeom>
        </p:spPr>
      </p:pic>
      <p:sp>
        <p:nvSpPr>
          <p:cNvPr id="11" name="Freeform: Shape 10">
            <a:extLst>
              <a:ext uri="{FF2B5EF4-FFF2-40B4-BE49-F238E27FC236}">
                <a16:creationId xmlns:a16="http://schemas.microsoft.com/office/drawing/2014/main" id="{CEB96CAC-5A33-8303-9C73-1B3220A5D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524"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6D0349-341A-4B6F-E73B-299FB0031DFD}"/>
              </a:ext>
            </a:extLst>
          </p:cNvPr>
          <p:cNvSpPr>
            <a:spLocks noGrp="1"/>
          </p:cNvSpPr>
          <p:nvPr>
            <p:ph type="ctrTitle"/>
          </p:nvPr>
        </p:nvSpPr>
        <p:spPr>
          <a:xfrm>
            <a:off x="1280159" y="2211977"/>
            <a:ext cx="3535679" cy="1450961"/>
          </a:xfrm>
        </p:spPr>
        <p:txBody>
          <a:bodyPr anchor="b">
            <a:normAutofit/>
          </a:bodyPr>
          <a:lstStyle/>
          <a:p>
            <a:pPr algn="ctr"/>
            <a:r>
              <a:rPr lang="en-US" dirty="0"/>
              <a:t>CREDIT EDA ASSIGNMENT</a:t>
            </a:r>
          </a:p>
        </p:txBody>
      </p:sp>
      <p:sp>
        <p:nvSpPr>
          <p:cNvPr id="3" name="Subtitle 2">
            <a:extLst>
              <a:ext uri="{FF2B5EF4-FFF2-40B4-BE49-F238E27FC236}">
                <a16:creationId xmlns:a16="http://schemas.microsoft.com/office/drawing/2014/main" id="{80D8AB9D-7746-3CE1-C210-C99DF962A4DB}"/>
              </a:ext>
            </a:extLst>
          </p:cNvPr>
          <p:cNvSpPr>
            <a:spLocks noGrp="1"/>
          </p:cNvSpPr>
          <p:nvPr>
            <p:ph type="subTitle" idx="1"/>
          </p:nvPr>
        </p:nvSpPr>
        <p:spPr>
          <a:xfrm>
            <a:off x="1523998" y="4244336"/>
            <a:ext cx="3048000" cy="877585"/>
          </a:xfrm>
        </p:spPr>
        <p:txBody>
          <a:bodyPr>
            <a:normAutofit/>
          </a:bodyPr>
          <a:lstStyle/>
          <a:p>
            <a:pPr algn="ctr"/>
            <a:r>
              <a:rPr lang="en-US" dirty="0"/>
              <a:t>VARUNPRAKASH SHANMUGAM</a:t>
            </a:r>
          </a:p>
        </p:txBody>
      </p:sp>
      <p:cxnSp>
        <p:nvCxnSpPr>
          <p:cNvPr id="13" name="Straight Connector 12">
            <a:extLst>
              <a:ext uri="{FF2B5EF4-FFF2-40B4-BE49-F238E27FC236}">
                <a16:creationId xmlns:a16="http://schemas.microsoft.com/office/drawing/2014/main" id="{7454BE46-239F-BB50-4643-61FF5943B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684ABBF4-91A8-1792-5AAE-1CB8F508CF41}"/>
              </a:ext>
            </a:extLst>
          </p:cNvPr>
          <p:cNvSpPr>
            <a:spLocks noGrp="1"/>
          </p:cNvSpPr>
          <p:nvPr>
            <p:ph type="sldNum" sz="quarter" idx="12"/>
          </p:nvPr>
        </p:nvSpPr>
        <p:spPr/>
        <p:txBody>
          <a:bodyPr/>
          <a:lstStyle/>
          <a:p>
            <a:fld id="{A0289F9E-9962-4B7B-BA18-A15907CCC6BF}" type="slidenum">
              <a:rPr lang="en-US" smtClean="0"/>
              <a:t>1</a:t>
            </a:fld>
            <a:endParaRPr lang="en-US"/>
          </a:p>
        </p:txBody>
      </p:sp>
    </p:spTree>
    <p:extLst>
      <p:ext uri="{BB962C8B-B14F-4D97-AF65-F5344CB8AC3E}">
        <p14:creationId xmlns:p14="http://schemas.microsoft.com/office/powerpoint/2010/main" val="635216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A5381-9747-3BC3-E64E-91C2A7C92B19}"/>
              </a:ext>
            </a:extLst>
          </p:cNvPr>
          <p:cNvSpPr>
            <a:spLocks noGrp="1"/>
          </p:cNvSpPr>
          <p:nvPr>
            <p:ph type="sldNum" sz="quarter" idx="12"/>
          </p:nvPr>
        </p:nvSpPr>
        <p:spPr/>
        <p:txBody>
          <a:bodyPr/>
          <a:lstStyle/>
          <a:p>
            <a:fld id="{A0289F9E-9962-4B7B-BA18-A15907CCC6BF}" type="slidenum">
              <a:rPr lang="en-US" smtClean="0"/>
              <a:t>10</a:t>
            </a:fld>
            <a:endParaRPr lang="en-US"/>
          </a:p>
        </p:txBody>
      </p:sp>
      <p:sp>
        <p:nvSpPr>
          <p:cNvPr id="4" name="TextBox 3">
            <a:extLst>
              <a:ext uri="{FF2B5EF4-FFF2-40B4-BE49-F238E27FC236}">
                <a16:creationId xmlns:a16="http://schemas.microsoft.com/office/drawing/2014/main" id="{2F375ACE-D925-CBA5-F5B6-C1407C16781D}"/>
              </a:ext>
            </a:extLst>
          </p:cNvPr>
          <p:cNvSpPr txBox="1"/>
          <p:nvPr/>
        </p:nvSpPr>
        <p:spPr>
          <a:xfrm>
            <a:off x="1329070" y="1782394"/>
            <a:ext cx="9154633" cy="3293209"/>
          </a:xfrm>
          <a:prstGeom prst="rect">
            <a:avLst/>
          </a:prstGeom>
          <a:noFill/>
        </p:spPr>
        <p:txBody>
          <a:bodyPr wrap="square" rtlCol="0">
            <a:spAutoFit/>
          </a:bodyPr>
          <a:lstStyle/>
          <a:p>
            <a:pPr algn="just"/>
            <a:r>
              <a:rPr lang="en-IN" sz="1600" b="0" i="0" dirty="0">
                <a:effectLst/>
                <a:latin typeface="Times New Roman" panose="02020603050405020304" pitchFamily="18" charset="0"/>
                <a:cs typeface="Times New Roman" panose="02020603050405020304" pitchFamily="18" charset="0"/>
              </a:rPr>
              <a:t>The given analysis Sets the style of the plot to a white grid (</a:t>
            </a:r>
            <a:r>
              <a:rPr lang="en-IN" sz="1600" b="0" i="0" dirty="0" err="1">
                <a:effectLst/>
                <a:latin typeface="Times New Roman" panose="02020603050405020304" pitchFamily="18" charset="0"/>
                <a:cs typeface="Times New Roman" panose="02020603050405020304" pitchFamily="18" charset="0"/>
              </a:rPr>
              <a:t>whitegrid</a:t>
            </a:r>
            <a:r>
              <a:rPr lang="en-IN" sz="1600" b="0" i="0" dirty="0">
                <a:effectLst/>
                <a:latin typeface="Times New Roman" panose="02020603050405020304" pitchFamily="18" charset="0"/>
                <a:cs typeface="Times New Roman" panose="02020603050405020304" pitchFamily="18" charset="0"/>
              </a:rPr>
              <a:t>) and adjusts the context to a talk level (</a:t>
            </a:r>
            <a:r>
              <a:rPr lang="en-IN" sz="1600" b="0" i="0" dirty="0" err="1">
                <a:effectLst/>
                <a:latin typeface="Times New Roman" panose="02020603050405020304" pitchFamily="18" charset="0"/>
                <a:cs typeface="Times New Roman" panose="02020603050405020304" pitchFamily="18" charset="0"/>
              </a:rPr>
              <a:t>set_context</a:t>
            </a:r>
            <a:r>
              <a:rPr lang="en-IN" sz="1600" b="0" i="0" dirty="0">
                <a:effectLst/>
                <a:latin typeface="Times New Roman" panose="02020603050405020304" pitchFamily="18" charset="0"/>
                <a:cs typeface="Times New Roman" panose="02020603050405020304" pitchFamily="18" charset="0"/>
              </a:rPr>
              <a:t>). It then creates a figure with a size of 15x30 inches (</a:t>
            </a:r>
            <a:r>
              <a:rPr lang="en-IN" sz="1600" b="0" i="0" dirty="0" err="1">
                <a:effectLst/>
                <a:latin typeface="Times New Roman" panose="02020603050405020304" pitchFamily="18" charset="0"/>
                <a:cs typeface="Times New Roman" panose="02020603050405020304" pitchFamily="18" charset="0"/>
              </a:rPr>
              <a:t>figsize</a:t>
            </a:r>
            <a:r>
              <a:rPr lang="en-IN" sz="1600" b="0" i="0" dirty="0">
                <a:effectLst/>
                <a:latin typeface="Times New Roman" panose="02020603050405020304" pitchFamily="18" charset="0"/>
                <a:cs typeface="Times New Roman" panose="02020603050405020304" pitchFamily="18" charset="0"/>
              </a:rPr>
              <a:t>). The label and title sizes are increased (</a:t>
            </a:r>
            <a:r>
              <a:rPr lang="en-IN" sz="1600" b="0" i="0" dirty="0" err="1">
                <a:effectLst/>
                <a:latin typeface="Times New Roman" panose="02020603050405020304" pitchFamily="18" charset="0"/>
                <a:cs typeface="Times New Roman" panose="02020603050405020304" pitchFamily="18" charset="0"/>
              </a:rPr>
              <a:t>axes.labelsize</a:t>
            </a:r>
            <a:r>
              <a:rPr lang="en-IN" sz="1600" b="0" i="0" dirty="0">
                <a:effectLst/>
                <a:latin typeface="Times New Roman" panose="02020603050405020304" pitchFamily="18" charset="0"/>
                <a:cs typeface="Times New Roman" panose="02020603050405020304" pitchFamily="18" charset="0"/>
              </a:rPr>
              <a:t> and </a:t>
            </a:r>
            <a:r>
              <a:rPr lang="en-IN" sz="1600" b="0" i="0" dirty="0" err="1">
                <a:effectLst/>
                <a:latin typeface="Times New Roman" panose="02020603050405020304" pitchFamily="18" charset="0"/>
                <a:cs typeface="Times New Roman" panose="02020603050405020304" pitchFamily="18" charset="0"/>
              </a:rPr>
              <a:t>axes.titlesize</a:t>
            </a:r>
            <a:r>
              <a:rPr lang="en-IN" sz="1600" b="0" i="0" dirty="0">
                <a:effectLst/>
                <a:latin typeface="Times New Roman" panose="02020603050405020304" pitchFamily="18" charset="0"/>
                <a:cs typeface="Times New Roman" panose="02020603050405020304" pitchFamily="18" charset="0"/>
              </a:rPr>
              <a:t>) and extra padding is added to the title (</a:t>
            </a:r>
            <a:r>
              <a:rPr lang="en-IN" sz="1600" b="0" i="0" dirty="0" err="1">
                <a:effectLst/>
                <a:latin typeface="Times New Roman" panose="02020603050405020304" pitchFamily="18" charset="0"/>
                <a:cs typeface="Times New Roman" panose="02020603050405020304" pitchFamily="18" charset="0"/>
              </a:rPr>
              <a:t>axes.titlepad</a:t>
            </a:r>
            <a:r>
              <a:rPr lang="en-IN" sz="1600" b="0" i="0" dirty="0">
                <a:effectLst/>
                <a:latin typeface="Times New Roman" panose="02020603050405020304" pitchFamily="18" charset="0"/>
                <a:cs typeface="Times New Roman" panose="02020603050405020304" pitchFamily="18" charset="0"/>
              </a:rPr>
              <a:t>).</a:t>
            </a:r>
          </a:p>
          <a:p>
            <a:pPr algn="just"/>
            <a:endParaRPr lang="en-IN" sz="1600" b="0" i="0" dirty="0">
              <a:effectLst/>
              <a:latin typeface="Times New Roman" panose="02020603050405020304" pitchFamily="18" charset="0"/>
              <a:cs typeface="Times New Roman" panose="02020603050405020304" pitchFamily="18" charset="0"/>
            </a:endParaRPr>
          </a:p>
          <a:p>
            <a:pPr algn="just"/>
            <a:r>
              <a:rPr lang="en-IN" sz="1600" b="0" i="0" dirty="0">
                <a:effectLst/>
                <a:latin typeface="Times New Roman" panose="02020603050405020304" pitchFamily="18" charset="0"/>
                <a:cs typeface="Times New Roman" panose="02020603050405020304" pitchFamily="18" charset="0"/>
              </a:rPr>
              <a:t>The plot focuses on the distribution of organization types for target 1 (target0_df). The y-axis represents the organization types (ORGANIZATION_TYPE), while the x-axis displays the count of occurrences. The organization types are sorted in descending order based on their counts (order=target0_df['ORGANIZATION_TYPE'].</a:t>
            </a:r>
            <a:r>
              <a:rPr lang="en-IN" sz="1600" b="0" i="0" dirty="0" err="1">
                <a:effectLst/>
                <a:latin typeface="Times New Roman" panose="02020603050405020304" pitchFamily="18" charset="0"/>
                <a:cs typeface="Times New Roman" panose="02020603050405020304" pitchFamily="18" charset="0"/>
              </a:rPr>
              <a:t>value_counts</a:t>
            </a:r>
            <a:r>
              <a:rPr lang="en-IN" sz="1600" b="0" i="0" dirty="0">
                <a:effectLst/>
                <a:latin typeface="Times New Roman" panose="02020603050405020304" pitchFamily="18" charset="0"/>
                <a:cs typeface="Times New Roman" panose="02020603050405020304" pitchFamily="18" charset="0"/>
              </a:rPr>
              <a:t>().index). The </a:t>
            </a:r>
            <a:r>
              <a:rPr lang="en-IN" sz="1600" b="0" i="0" dirty="0" err="1">
                <a:effectLst/>
                <a:latin typeface="Times New Roman" panose="02020603050405020304" pitchFamily="18" charset="0"/>
                <a:cs typeface="Times New Roman" panose="02020603050405020304" pitchFamily="18" charset="0"/>
              </a:rPr>
              <a:t>color</a:t>
            </a:r>
            <a:r>
              <a:rPr lang="en-IN" sz="1600" b="0" i="0" dirty="0">
                <a:effectLst/>
                <a:latin typeface="Times New Roman" panose="02020603050405020304" pitchFamily="18" charset="0"/>
                <a:cs typeface="Times New Roman" panose="02020603050405020304" pitchFamily="18" charset="0"/>
              </a:rPr>
              <a:t> palette used is 'crest’.</a:t>
            </a:r>
          </a:p>
          <a:p>
            <a:pPr algn="just"/>
            <a:endParaRPr lang="en-IN" sz="1600" dirty="0">
              <a:latin typeface="Times New Roman" panose="02020603050405020304" pitchFamily="18" charset="0"/>
              <a:cs typeface="Times New Roman" panose="02020603050405020304" pitchFamily="18" charset="0"/>
            </a:endParaRPr>
          </a:p>
          <a:p>
            <a:pPr algn="just"/>
            <a:endParaRPr lang="en-IN" sz="1600" b="0" i="0" dirty="0">
              <a:effectLst/>
              <a:latin typeface="Times New Roman" panose="02020603050405020304" pitchFamily="18" charset="0"/>
              <a:cs typeface="Times New Roman" panose="02020603050405020304" pitchFamily="18" charset="0"/>
            </a:endParaRPr>
          </a:p>
          <a:p>
            <a:pPr algn="just"/>
            <a:r>
              <a:rPr lang="en-IN" sz="1600" b="0" i="0" dirty="0">
                <a:effectLst/>
                <a:latin typeface="Times New Roman" panose="02020603050405020304" pitchFamily="18" charset="0"/>
                <a:cs typeface="Times New Roman" panose="02020603050405020304" pitchFamily="18" charset="0"/>
              </a:rPr>
              <a:t>The plot is displayed with the title "Distribution of Organization type for target 1" and the x-axis labels are rotated by 90 degrees for better readability. The x-axis scale is set to logarithmic (</a:t>
            </a:r>
            <a:r>
              <a:rPr lang="en-IN" sz="1600" b="0" i="0" dirty="0" err="1">
                <a:effectLst/>
                <a:latin typeface="Times New Roman" panose="02020603050405020304" pitchFamily="18" charset="0"/>
                <a:cs typeface="Times New Roman" panose="02020603050405020304" pitchFamily="18" charset="0"/>
              </a:rPr>
              <a:t>xscale</a:t>
            </a:r>
            <a:r>
              <a:rPr lang="en-IN" sz="1600" b="0" i="0" dirty="0">
                <a:effectLst/>
                <a:latin typeface="Times New Roman" panose="02020603050405020304" pitchFamily="18" charset="0"/>
                <a:cs typeface="Times New Roman" panose="02020603050405020304" pitchFamily="18" charset="0"/>
              </a:rPr>
              <a:t>('log')).</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283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E5EEDC-F7BB-4DE3-34BA-402DCCEDF4C8}"/>
              </a:ext>
            </a:extLst>
          </p:cNvPr>
          <p:cNvSpPr>
            <a:spLocks noGrp="1"/>
          </p:cNvSpPr>
          <p:nvPr>
            <p:ph type="sldNum" sz="quarter" idx="12"/>
          </p:nvPr>
        </p:nvSpPr>
        <p:spPr/>
        <p:txBody>
          <a:bodyPr/>
          <a:lstStyle/>
          <a:p>
            <a:fld id="{A0289F9E-9962-4B7B-BA18-A15907CCC6BF}" type="slidenum">
              <a:rPr lang="en-US" smtClean="0"/>
              <a:t>11</a:t>
            </a:fld>
            <a:endParaRPr lang="en-US"/>
          </a:p>
        </p:txBody>
      </p:sp>
      <p:sp>
        <p:nvSpPr>
          <p:cNvPr id="3" name="TextBox 2">
            <a:extLst>
              <a:ext uri="{FF2B5EF4-FFF2-40B4-BE49-F238E27FC236}">
                <a16:creationId xmlns:a16="http://schemas.microsoft.com/office/drawing/2014/main" id="{87E3DF22-E496-D337-171F-C00D730AECB8}"/>
              </a:ext>
            </a:extLst>
          </p:cNvPr>
          <p:cNvSpPr txBox="1"/>
          <p:nvPr/>
        </p:nvSpPr>
        <p:spPr>
          <a:xfrm>
            <a:off x="633522" y="446565"/>
            <a:ext cx="8467948" cy="512135"/>
          </a:xfrm>
          <a:prstGeom prst="rect">
            <a:avLst/>
          </a:prstGeom>
        </p:spPr>
        <p:txBody>
          <a:bodyPr vert="horz" lIns="91440" tIns="45720" rIns="91440" bIns="45720" rtlCol="0" anchor="b">
            <a:noAutofit/>
          </a:bodyPr>
          <a:lstStyle/>
          <a:p>
            <a:pPr>
              <a:lnSpc>
                <a:spcPct val="120000"/>
              </a:lnSpc>
              <a:spcBef>
                <a:spcPct val="0"/>
              </a:spcBef>
              <a:spcAft>
                <a:spcPts val="600"/>
              </a:spcAft>
            </a:pPr>
            <a:r>
              <a:rPr lang="en-US" b="1" kern="1200" cap="all" baseline="0" dirty="0">
                <a:solidFill>
                  <a:srgbClr val="FF0000"/>
                </a:solidFill>
                <a:latin typeface="Times New Roman" panose="02020603050405020304" pitchFamily="18" charset="0"/>
                <a:ea typeface="+mj-ea"/>
                <a:cs typeface="Times New Roman" panose="02020603050405020304" pitchFamily="18" charset="0"/>
              </a:rPr>
              <a:t>Analysis of the organization type distribution</a:t>
            </a:r>
          </a:p>
        </p:txBody>
      </p:sp>
      <p:pic>
        <p:nvPicPr>
          <p:cNvPr id="5" name="Picture 4" descr="A picture containing text, screenshot, plot, diagram&#10;&#10;Description automatically generated">
            <a:extLst>
              <a:ext uri="{FF2B5EF4-FFF2-40B4-BE49-F238E27FC236}">
                <a16:creationId xmlns:a16="http://schemas.microsoft.com/office/drawing/2014/main" id="{89C09250-BE2A-4A46-FA2C-394E38E89D17}"/>
              </a:ext>
            </a:extLst>
          </p:cNvPr>
          <p:cNvPicPr>
            <a:picLocks noChangeAspect="1"/>
          </p:cNvPicPr>
          <p:nvPr/>
        </p:nvPicPr>
        <p:blipFill>
          <a:blip r:embed="rId2"/>
          <a:stretch>
            <a:fillRect/>
          </a:stretch>
        </p:blipFill>
        <p:spPr>
          <a:xfrm rot="16200000">
            <a:off x="3109564" y="-864636"/>
            <a:ext cx="5570606" cy="9454115"/>
          </a:xfrm>
          <a:prstGeom prst="rect">
            <a:avLst/>
          </a:prstGeom>
        </p:spPr>
      </p:pic>
    </p:spTree>
    <p:extLst>
      <p:ext uri="{BB962C8B-B14F-4D97-AF65-F5344CB8AC3E}">
        <p14:creationId xmlns:p14="http://schemas.microsoft.com/office/powerpoint/2010/main" val="2005465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49CF78-378B-9417-1196-490E62E88001}"/>
              </a:ext>
            </a:extLst>
          </p:cNvPr>
          <p:cNvSpPr>
            <a:spLocks noGrp="1"/>
          </p:cNvSpPr>
          <p:nvPr>
            <p:ph type="sldNum" sz="quarter" idx="12"/>
          </p:nvPr>
        </p:nvSpPr>
        <p:spPr/>
        <p:txBody>
          <a:bodyPr/>
          <a:lstStyle/>
          <a:p>
            <a:fld id="{A0289F9E-9962-4B7B-BA18-A15907CCC6BF}" type="slidenum">
              <a:rPr lang="en-US" smtClean="0"/>
              <a:t>12</a:t>
            </a:fld>
            <a:endParaRPr lang="en-US"/>
          </a:p>
        </p:txBody>
      </p:sp>
      <p:sp>
        <p:nvSpPr>
          <p:cNvPr id="3" name="TextBox 2">
            <a:extLst>
              <a:ext uri="{FF2B5EF4-FFF2-40B4-BE49-F238E27FC236}">
                <a16:creationId xmlns:a16="http://schemas.microsoft.com/office/drawing/2014/main" id="{DAF6637D-1B9F-765D-D218-FCD3F68E4BB5}"/>
              </a:ext>
            </a:extLst>
          </p:cNvPr>
          <p:cNvSpPr txBox="1"/>
          <p:nvPr/>
        </p:nvSpPr>
        <p:spPr>
          <a:xfrm>
            <a:off x="818707" y="584791"/>
            <a:ext cx="2201244"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Distributions</a:t>
            </a:r>
          </a:p>
        </p:txBody>
      </p:sp>
      <p:pic>
        <p:nvPicPr>
          <p:cNvPr id="5" name="Picture 4" descr="A graph of a distribution of income&#10;&#10;Description automatically generated with low confidence">
            <a:extLst>
              <a:ext uri="{FF2B5EF4-FFF2-40B4-BE49-F238E27FC236}">
                <a16:creationId xmlns:a16="http://schemas.microsoft.com/office/drawing/2014/main" id="{65BD1CFF-4EC5-DDB8-B27B-D7DEB89F8A99}"/>
              </a:ext>
            </a:extLst>
          </p:cNvPr>
          <p:cNvPicPr>
            <a:picLocks noChangeAspect="1"/>
          </p:cNvPicPr>
          <p:nvPr/>
        </p:nvPicPr>
        <p:blipFill>
          <a:blip r:embed="rId2"/>
          <a:stretch>
            <a:fillRect/>
          </a:stretch>
        </p:blipFill>
        <p:spPr>
          <a:xfrm>
            <a:off x="1050925" y="1860550"/>
            <a:ext cx="4306888" cy="3735975"/>
          </a:xfrm>
          <a:prstGeom prst="rect">
            <a:avLst/>
          </a:prstGeom>
        </p:spPr>
      </p:pic>
      <p:pic>
        <p:nvPicPr>
          <p:cNvPr id="7" name="Picture 6" descr="A picture containing text, screenshot, diagram, plot&#10;&#10;Description automatically generated">
            <a:extLst>
              <a:ext uri="{FF2B5EF4-FFF2-40B4-BE49-F238E27FC236}">
                <a16:creationId xmlns:a16="http://schemas.microsoft.com/office/drawing/2014/main" id="{330B2076-861D-C1A2-FB30-6CF7554211D2}"/>
              </a:ext>
            </a:extLst>
          </p:cNvPr>
          <p:cNvPicPr>
            <a:picLocks noChangeAspect="1"/>
          </p:cNvPicPr>
          <p:nvPr/>
        </p:nvPicPr>
        <p:blipFill>
          <a:blip r:embed="rId3"/>
          <a:stretch>
            <a:fillRect/>
          </a:stretch>
        </p:blipFill>
        <p:spPr>
          <a:xfrm>
            <a:off x="6561006" y="2053224"/>
            <a:ext cx="4084771" cy="3543301"/>
          </a:xfrm>
          <a:prstGeom prst="rect">
            <a:avLst/>
          </a:prstGeom>
        </p:spPr>
      </p:pic>
    </p:spTree>
    <p:extLst>
      <p:ext uri="{BB962C8B-B14F-4D97-AF65-F5344CB8AC3E}">
        <p14:creationId xmlns:p14="http://schemas.microsoft.com/office/powerpoint/2010/main" val="3171908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8B06E3-6554-1BD2-E7A6-0F6D5D06F185}"/>
              </a:ext>
            </a:extLst>
          </p:cNvPr>
          <p:cNvSpPr>
            <a:spLocks noGrp="1"/>
          </p:cNvSpPr>
          <p:nvPr>
            <p:ph type="sldNum" sz="quarter" idx="12"/>
          </p:nvPr>
        </p:nvSpPr>
        <p:spPr/>
        <p:txBody>
          <a:bodyPr/>
          <a:lstStyle/>
          <a:p>
            <a:fld id="{A0289F9E-9962-4B7B-BA18-A15907CCC6BF}" type="slidenum">
              <a:rPr lang="en-US" smtClean="0"/>
              <a:t>13</a:t>
            </a:fld>
            <a:endParaRPr lang="en-US"/>
          </a:p>
        </p:txBody>
      </p:sp>
      <p:sp>
        <p:nvSpPr>
          <p:cNvPr id="4" name="TextBox 3">
            <a:extLst>
              <a:ext uri="{FF2B5EF4-FFF2-40B4-BE49-F238E27FC236}">
                <a16:creationId xmlns:a16="http://schemas.microsoft.com/office/drawing/2014/main" id="{34874211-F32C-9503-6AA8-EA48D39E235F}"/>
              </a:ext>
            </a:extLst>
          </p:cNvPr>
          <p:cNvSpPr txBox="1"/>
          <p:nvPr/>
        </p:nvSpPr>
        <p:spPr>
          <a:xfrm>
            <a:off x="818707" y="584791"/>
            <a:ext cx="2201244"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Distributions</a:t>
            </a:r>
          </a:p>
        </p:txBody>
      </p:sp>
      <p:pic>
        <p:nvPicPr>
          <p:cNvPr id="6" name="Picture 5" descr="A graph of an annuity&#10;&#10;Description automatically generated with low confidence">
            <a:extLst>
              <a:ext uri="{FF2B5EF4-FFF2-40B4-BE49-F238E27FC236}">
                <a16:creationId xmlns:a16="http://schemas.microsoft.com/office/drawing/2014/main" id="{570D13B2-34B6-2FB6-4C13-73259866B668}"/>
              </a:ext>
            </a:extLst>
          </p:cNvPr>
          <p:cNvPicPr>
            <a:picLocks noChangeAspect="1"/>
          </p:cNvPicPr>
          <p:nvPr/>
        </p:nvPicPr>
        <p:blipFill>
          <a:blip r:embed="rId2"/>
          <a:stretch>
            <a:fillRect/>
          </a:stretch>
        </p:blipFill>
        <p:spPr>
          <a:xfrm>
            <a:off x="5930900" y="1193736"/>
            <a:ext cx="5473700" cy="4737100"/>
          </a:xfrm>
          <a:prstGeom prst="rect">
            <a:avLst/>
          </a:prstGeom>
        </p:spPr>
      </p:pic>
      <p:sp>
        <p:nvSpPr>
          <p:cNvPr id="7" name="TextBox 6">
            <a:extLst>
              <a:ext uri="{FF2B5EF4-FFF2-40B4-BE49-F238E27FC236}">
                <a16:creationId xmlns:a16="http://schemas.microsoft.com/office/drawing/2014/main" id="{6C8E5EB1-B725-E373-7D49-19930E64A179}"/>
              </a:ext>
            </a:extLst>
          </p:cNvPr>
          <p:cNvSpPr txBox="1"/>
          <p:nvPr/>
        </p:nvSpPr>
        <p:spPr>
          <a:xfrm>
            <a:off x="771829" y="2644169"/>
            <a:ext cx="4496243" cy="1569660"/>
          </a:xfrm>
          <a:prstGeom prst="rect">
            <a:avLst/>
          </a:prstGeom>
          <a:noFill/>
        </p:spPr>
        <p:txBody>
          <a:bodyPr wrap="square" rtlCol="0">
            <a:spAutoFit/>
          </a:bodyPr>
          <a:lstStyle/>
          <a:p>
            <a:pPr algn="just"/>
            <a:r>
              <a:rPr lang="en-IN" sz="1600" b="0" i="0" dirty="0">
                <a:effectLst/>
                <a:latin typeface="Times New Roman" panose="02020603050405020304" pitchFamily="18" charset="0"/>
                <a:cs typeface="Times New Roman" panose="02020603050405020304" pitchFamily="18" charset="0"/>
              </a:rPr>
              <a:t>The function is then called three times to create three separate distribution plots for the </a:t>
            </a:r>
            <a:r>
              <a:rPr lang="en-IN" sz="1600" dirty="0">
                <a:latin typeface="Times New Roman" panose="02020603050405020304" pitchFamily="18" charset="0"/>
                <a:cs typeface="Times New Roman" panose="02020603050405020304" pitchFamily="18" charset="0"/>
              </a:rPr>
              <a:t>AMT_INCOME_TOTAL</a:t>
            </a:r>
            <a:r>
              <a:rPr lang="en-IN" sz="1600" b="0" i="0" dirty="0">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AMT_CREDIT</a:t>
            </a:r>
            <a:r>
              <a:rPr lang="en-IN" sz="1600" b="0" i="0" dirty="0">
                <a:effectLst/>
                <a:latin typeface="Times New Roman" panose="02020603050405020304" pitchFamily="18" charset="0"/>
                <a:cs typeface="Times New Roman" panose="02020603050405020304" pitchFamily="18" charset="0"/>
              </a:rPr>
              <a:t>, and </a:t>
            </a:r>
            <a:r>
              <a:rPr lang="en-IN" sz="1600" dirty="0">
                <a:latin typeface="Times New Roman" panose="02020603050405020304" pitchFamily="18" charset="0"/>
                <a:cs typeface="Times New Roman" panose="02020603050405020304" pitchFamily="18" charset="0"/>
              </a:rPr>
              <a:t>AMT_ANNUITY</a:t>
            </a:r>
            <a:r>
              <a:rPr lang="en-IN" sz="1600" b="0" i="0" dirty="0">
                <a:effectLst/>
                <a:latin typeface="Times New Roman" panose="02020603050405020304" pitchFamily="18" charset="0"/>
                <a:cs typeface="Times New Roman" panose="02020603050405020304" pitchFamily="18" charset="0"/>
              </a:rPr>
              <a:t> variables from the </a:t>
            </a:r>
            <a:r>
              <a:rPr lang="en-IN" sz="1600" dirty="0">
                <a:latin typeface="Times New Roman" panose="02020603050405020304" pitchFamily="18" charset="0"/>
                <a:cs typeface="Times New Roman" panose="02020603050405020304" pitchFamily="18" charset="0"/>
              </a:rPr>
              <a:t>target0_df</a:t>
            </a:r>
            <a:r>
              <a:rPr lang="en-IN" sz="1600" b="0" i="0" dirty="0">
                <a:effectLst/>
                <a:latin typeface="Times New Roman" panose="02020603050405020304" pitchFamily="18" charset="0"/>
                <a:cs typeface="Times New Roman" panose="02020603050405020304" pitchFamily="18" charset="0"/>
              </a:rPr>
              <a:t> dataset. Each plot has a different title indicating the variable being visualized.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48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0DDF45-5B18-ADF8-34C6-3050B91278FC}"/>
              </a:ext>
            </a:extLst>
          </p:cNvPr>
          <p:cNvSpPr>
            <a:spLocks noGrp="1"/>
          </p:cNvSpPr>
          <p:nvPr>
            <p:ph type="sldNum" sz="quarter" idx="12"/>
          </p:nvPr>
        </p:nvSpPr>
        <p:spPr/>
        <p:txBody>
          <a:bodyPr/>
          <a:lstStyle/>
          <a:p>
            <a:fld id="{A0289F9E-9962-4B7B-BA18-A15907CCC6BF}" type="slidenum">
              <a:rPr lang="en-US" smtClean="0"/>
              <a:t>14</a:t>
            </a:fld>
            <a:endParaRPr lang="en-US"/>
          </a:p>
        </p:txBody>
      </p:sp>
      <p:sp>
        <p:nvSpPr>
          <p:cNvPr id="3" name="TextBox 2">
            <a:extLst>
              <a:ext uri="{FF2B5EF4-FFF2-40B4-BE49-F238E27FC236}">
                <a16:creationId xmlns:a16="http://schemas.microsoft.com/office/drawing/2014/main" id="{8390A82C-FC90-D29A-9C94-2E8F9D9F0EEA}"/>
              </a:ext>
            </a:extLst>
          </p:cNvPr>
          <p:cNvSpPr txBox="1"/>
          <p:nvPr/>
        </p:nvSpPr>
        <p:spPr>
          <a:xfrm>
            <a:off x="818707" y="584791"/>
            <a:ext cx="1144865"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Status</a:t>
            </a:r>
          </a:p>
        </p:txBody>
      </p:sp>
      <p:pic>
        <p:nvPicPr>
          <p:cNvPr id="7" name="Picture 6" descr="A picture containing text, screenshot, diagram, plot&#10;&#10;Description automatically generated">
            <a:extLst>
              <a:ext uri="{FF2B5EF4-FFF2-40B4-BE49-F238E27FC236}">
                <a16:creationId xmlns:a16="http://schemas.microsoft.com/office/drawing/2014/main" id="{84DF9A16-F383-C647-D6A0-304D30F1687F}"/>
              </a:ext>
            </a:extLst>
          </p:cNvPr>
          <p:cNvPicPr>
            <a:picLocks noChangeAspect="1"/>
          </p:cNvPicPr>
          <p:nvPr/>
        </p:nvPicPr>
        <p:blipFill>
          <a:blip r:embed="rId2"/>
          <a:stretch>
            <a:fillRect/>
          </a:stretch>
        </p:blipFill>
        <p:spPr>
          <a:xfrm>
            <a:off x="4813108" y="584791"/>
            <a:ext cx="6171322" cy="5749563"/>
          </a:xfrm>
          <a:prstGeom prst="rect">
            <a:avLst/>
          </a:prstGeom>
        </p:spPr>
      </p:pic>
      <p:sp>
        <p:nvSpPr>
          <p:cNvPr id="8" name="TextBox 7">
            <a:extLst>
              <a:ext uri="{FF2B5EF4-FFF2-40B4-BE49-F238E27FC236}">
                <a16:creationId xmlns:a16="http://schemas.microsoft.com/office/drawing/2014/main" id="{4A0500E4-92B1-54F5-79EF-F965A30232DB}"/>
              </a:ext>
            </a:extLst>
          </p:cNvPr>
          <p:cNvSpPr txBox="1"/>
          <p:nvPr/>
        </p:nvSpPr>
        <p:spPr>
          <a:xfrm>
            <a:off x="499730" y="2797852"/>
            <a:ext cx="3657600" cy="1323439"/>
          </a:xfrm>
          <a:prstGeom prst="rect">
            <a:avLst/>
          </a:prstGeom>
          <a:noFill/>
        </p:spPr>
        <p:txBody>
          <a:bodyPr wrap="square" rtlCol="0">
            <a:spAutoFit/>
          </a:bodyPr>
          <a:lstStyle/>
          <a:p>
            <a:pPr algn="just"/>
            <a:r>
              <a:rPr lang="en-IN" sz="1600" dirty="0">
                <a:latin typeface="Times New Roman" panose="02020603050405020304" pitchFamily="18" charset="0"/>
                <a:cs typeface="Times New Roman" panose="02020603050405020304" pitchFamily="18" charset="0"/>
              </a:rPr>
              <a:t>Here’s </a:t>
            </a:r>
            <a:r>
              <a:rPr lang="en-IN" sz="1600" b="0" i="0" dirty="0">
                <a:effectLst/>
                <a:latin typeface="Times New Roman" panose="02020603050405020304" pitchFamily="18" charset="0"/>
                <a:cs typeface="Times New Roman" panose="02020603050405020304" pitchFamily="18" charset="0"/>
              </a:rPr>
              <a:t>bar plot to visualize the count of education status based on different family statuses, with the x-axis representing the education types and the bars grouped and coloured by family status.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27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831DF7-B703-C834-D2C4-7ABE810677D5}"/>
              </a:ext>
            </a:extLst>
          </p:cNvPr>
          <p:cNvSpPr>
            <a:spLocks noGrp="1"/>
          </p:cNvSpPr>
          <p:nvPr>
            <p:ph type="sldNum" sz="quarter" idx="12"/>
          </p:nvPr>
        </p:nvSpPr>
        <p:spPr/>
        <p:txBody>
          <a:bodyPr/>
          <a:lstStyle/>
          <a:p>
            <a:fld id="{A0289F9E-9962-4B7B-BA18-A15907CCC6BF}" type="slidenum">
              <a:rPr lang="en-US" smtClean="0"/>
              <a:t>15</a:t>
            </a:fld>
            <a:endParaRPr lang="en-US"/>
          </a:p>
        </p:txBody>
      </p:sp>
      <p:sp>
        <p:nvSpPr>
          <p:cNvPr id="3" name="TextBox 2">
            <a:extLst>
              <a:ext uri="{FF2B5EF4-FFF2-40B4-BE49-F238E27FC236}">
                <a16:creationId xmlns:a16="http://schemas.microsoft.com/office/drawing/2014/main" id="{BBDFF78A-A394-7589-83F5-18A7612B43F0}"/>
              </a:ext>
            </a:extLst>
          </p:cNvPr>
          <p:cNvSpPr txBox="1"/>
          <p:nvPr/>
        </p:nvSpPr>
        <p:spPr>
          <a:xfrm>
            <a:off x="818707" y="584791"/>
            <a:ext cx="1144865"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Status</a:t>
            </a:r>
          </a:p>
        </p:txBody>
      </p:sp>
      <p:pic>
        <p:nvPicPr>
          <p:cNvPr id="5" name="Picture 4" descr="A picture containing text, screenshot, colorfulness, diagram&#10;&#10;Description automatically generated">
            <a:extLst>
              <a:ext uri="{FF2B5EF4-FFF2-40B4-BE49-F238E27FC236}">
                <a16:creationId xmlns:a16="http://schemas.microsoft.com/office/drawing/2014/main" id="{E029D1CA-00A5-6902-CF76-E5E8CC908A85}"/>
              </a:ext>
            </a:extLst>
          </p:cNvPr>
          <p:cNvPicPr>
            <a:picLocks noChangeAspect="1"/>
          </p:cNvPicPr>
          <p:nvPr/>
        </p:nvPicPr>
        <p:blipFill>
          <a:blip r:embed="rId2"/>
          <a:stretch>
            <a:fillRect/>
          </a:stretch>
        </p:blipFill>
        <p:spPr>
          <a:xfrm>
            <a:off x="5665988" y="584791"/>
            <a:ext cx="5707305" cy="5476886"/>
          </a:xfrm>
          <a:prstGeom prst="rect">
            <a:avLst/>
          </a:prstGeom>
        </p:spPr>
      </p:pic>
      <p:sp>
        <p:nvSpPr>
          <p:cNvPr id="6" name="TextBox 5">
            <a:extLst>
              <a:ext uri="{FF2B5EF4-FFF2-40B4-BE49-F238E27FC236}">
                <a16:creationId xmlns:a16="http://schemas.microsoft.com/office/drawing/2014/main" id="{D77B362B-1CAF-105E-CAF6-CA43FDB9014B}"/>
              </a:ext>
            </a:extLst>
          </p:cNvPr>
          <p:cNvSpPr txBox="1"/>
          <p:nvPr/>
        </p:nvSpPr>
        <p:spPr>
          <a:xfrm>
            <a:off x="489097" y="2890390"/>
            <a:ext cx="4497572" cy="1077218"/>
          </a:xfrm>
          <a:prstGeom prst="rect">
            <a:avLst/>
          </a:prstGeom>
          <a:noFill/>
        </p:spPr>
        <p:txBody>
          <a:bodyPr wrap="square" rtlCol="0">
            <a:spAutoFit/>
          </a:bodyPr>
          <a:lstStyle/>
          <a:p>
            <a:pPr algn="just"/>
            <a:r>
              <a:rPr lang="en-IN" sz="1600" b="0" i="0" dirty="0">
                <a:effectLst/>
                <a:latin typeface="Times New Roman" panose="02020603050405020304" pitchFamily="18" charset="0"/>
                <a:cs typeface="Times New Roman" panose="02020603050405020304" pitchFamily="18" charset="0"/>
              </a:rPr>
              <a:t>Now generated a bar plot that shows the count of education status based on different family statuses, using a larger figure size, rotated x-axis labels, and a logarithmic scale for the y-axis.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27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4375F8-1EA2-3B4B-4427-8FFAAB2A6117}"/>
              </a:ext>
            </a:extLst>
          </p:cNvPr>
          <p:cNvSpPr>
            <a:spLocks noGrp="1"/>
          </p:cNvSpPr>
          <p:nvPr>
            <p:ph type="sldNum" sz="quarter" idx="12"/>
          </p:nvPr>
        </p:nvSpPr>
        <p:spPr/>
        <p:txBody>
          <a:bodyPr/>
          <a:lstStyle/>
          <a:p>
            <a:fld id="{A0289F9E-9962-4B7B-BA18-A15907CCC6BF}" type="slidenum">
              <a:rPr lang="en-US" smtClean="0"/>
              <a:t>16</a:t>
            </a:fld>
            <a:endParaRPr lang="en-US"/>
          </a:p>
        </p:txBody>
      </p:sp>
      <p:sp>
        <p:nvSpPr>
          <p:cNvPr id="3" name="TextBox 2">
            <a:extLst>
              <a:ext uri="{FF2B5EF4-FFF2-40B4-BE49-F238E27FC236}">
                <a16:creationId xmlns:a16="http://schemas.microsoft.com/office/drawing/2014/main" id="{90FC2481-59BD-8AAC-E752-0F38C18D68FE}"/>
              </a:ext>
            </a:extLst>
          </p:cNvPr>
          <p:cNvSpPr txBox="1"/>
          <p:nvPr/>
        </p:nvSpPr>
        <p:spPr>
          <a:xfrm>
            <a:off x="818707" y="584791"/>
            <a:ext cx="1144865"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Status</a:t>
            </a:r>
          </a:p>
        </p:txBody>
      </p:sp>
      <p:pic>
        <p:nvPicPr>
          <p:cNvPr id="5" name="Picture 4" descr="A picture containing text, screenshot, diagram, plot&#10;&#10;Description automatically generated">
            <a:extLst>
              <a:ext uri="{FF2B5EF4-FFF2-40B4-BE49-F238E27FC236}">
                <a16:creationId xmlns:a16="http://schemas.microsoft.com/office/drawing/2014/main" id="{39AE909C-7B83-62A7-0C23-6C503DC31F73}"/>
              </a:ext>
            </a:extLst>
          </p:cNvPr>
          <p:cNvPicPr>
            <a:picLocks noChangeAspect="1"/>
          </p:cNvPicPr>
          <p:nvPr/>
        </p:nvPicPr>
        <p:blipFill>
          <a:blip r:embed="rId2"/>
          <a:stretch>
            <a:fillRect/>
          </a:stretch>
        </p:blipFill>
        <p:spPr>
          <a:xfrm>
            <a:off x="5661163" y="357672"/>
            <a:ext cx="5712130" cy="6142655"/>
          </a:xfrm>
          <a:prstGeom prst="rect">
            <a:avLst/>
          </a:prstGeom>
        </p:spPr>
      </p:pic>
      <p:sp>
        <p:nvSpPr>
          <p:cNvPr id="6" name="TextBox 5">
            <a:extLst>
              <a:ext uri="{FF2B5EF4-FFF2-40B4-BE49-F238E27FC236}">
                <a16:creationId xmlns:a16="http://schemas.microsoft.com/office/drawing/2014/main" id="{8E24D7D9-BD63-0EA8-381F-E90161BCAE2F}"/>
              </a:ext>
            </a:extLst>
          </p:cNvPr>
          <p:cNvSpPr txBox="1"/>
          <p:nvPr/>
        </p:nvSpPr>
        <p:spPr>
          <a:xfrm>
            <a:off x="616688" y="2703621"/>
            <a:ext cx="4401880" cy="1815882"/>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Now </a:t>
            </a:r>
            <a:r>
              <a:rPr lang="en-IN" sz="1600" b="0" i="0" dirty="0">
                <a:effectLst/>
                <a:latin typeface="Times New Roman" panose="02020603050405020304" pitchFamily="18" charset="0"/>
                <a:cs typeface="Times New Roman" panose="02020603050405020304" pitchFamily="18" charset="0"/>
              </a:rPr>
              <a:t>generated a count plot that visualizes the count of clients based on their education status and family status. It uses a larger figure size, rotated x-axis labels, a dark grid background, and a larger font size for improved readability. The count values are displayed on a logarithmic scale, and the plot title indicates the purpose of the visualization.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538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088824-DE25-26B8-2E06-A2CE1F1B04AC}"/>
              </a:ext>
            </a:extLst>
          </p:cNvPr>
          <p:cNvSpPr>
            <a:spLocks noGrp="1"/>
          </p:cNvSpPr>
          <p:nvPr>
            <p:ph type="sldNum" sz="quarter" idx="12"/>
          </p:nvPr>
        </p:nvSpPr>
        <p:spPr/>
        <p:txBody>
          <a:bodyPr/>
          <a:lstStyle/>
          <a:p>
            <a:fld id="{A0289F9E-9962-4B7B-BA18-A15907CCC6BF}" type="slidenum">
              <a:rPr lang="en-US" smtClean="0"/>
              <a:t>17</a:t>
            </a:fld>
            <a:endParaRPr lang="en-US"/>
          </a:p>
        </p:txBody>
      </p:sp>
      <p:sp>
        <p:nvSpPr>
          <p:cNvPr id="3" name="TextBox 2">
            <a:extLst>
              <a:ext uri="{FF2B5EF4-FFF2-40B4-BE49-F238E27FC236}">
                <a16:creationId xmlns:a16="http://schemas.microsoft.com/office/drawing/2014/main" id="{A54468FF-D44C-0373-069C-C74C35CD81D8}"/>
              </a:ext>
            </a:extLst>
          </p:cNvPr>
          <p:cNvSpPr txBox="1"/>
          <p:nvPr/>
        </p:nvSpPr>
        <p:spPr>
          <a:xfrm>
            <a:off x="818707" y="584791"/>
            <a:ext cx="4156907"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Removing empty column</a:t>
            </a:r>
          </a:p>
        </p:txBody>
      </p:sp>
      <p:sp>
        <p:nvSpPr>
          <p:cNvPr id="4" name="TextBox 3">
            <a:extLst>
              <a:ext uri="{FF2B5EF4-FFF2-40B4-BE49-F238E27FC236}">
                <a16:creationId xmlns:a16="http://schemas.microsoft.com/office/drawing/2014/main" id="{8B90BB7C-0DC9-4335-DE01-3EF7B00C50A9}"/>
              </a:ext>
            </a:extLst>
          </p:cNvPr>
          <p:cNvSpPr txBox="1"/>
          <p:nvPr/>
        </p:nvSpPr>
        <p:spPr>
          <a:xfrm>
            <a:off x="1550581" y="2254102"/>
            <a:ext cx="9090837" cy="1569660"/>
          </a:xfrm>
          <a:prstGeom prst="rect">
            <a:avLst/>
          </a:prstGeom>
          <a:noFill/>
        </p:spPr>
        <p:txBody>
          <a:bodyPr wrap="square" rtlCol="0">
            <a:spAutoFit/>
          </a:bodyPr>
          <a:lstStyle/>
          <a:p>
            <a:pPr algn="just"/>
            <a:r>
              <a:rPr lang="en-IN" sz="1600" dirty="0">
                <a:latin typeface="Times New Roman" panose="02020603050405020304" pitchFamily="18" charset="0"/>
                <a:cs typeface="Times New Roman" panose="02020603050405020304" pitchFamily="18" charset="0"/>
              </a:rPr>
              <a:t>Importing and reading </a:t>
            </a:r>
            <a:r>
              <a:rPr lang="en-IN" sz="1600" b="0" i="0" dirty="0">
                <a:effectLst/>
                <a:latin typeface="Times New Roman" panose="02020603050405020304" pitchFamily="18" charset="0"/>
                <a:cs typeface="Times New Roman" panose="02020603050405020304" pitchFamily="18" charset="0"/>
              </a:rPr>
              <a:t>from a CSV file (Data Set 1), identifies columns with more than 30% empty values, drops those columns from the </a:t>
            </a:r>
            <a:r>
              <a:rPr lang="en-IN" sz="1600" b="0" i="0" dirty="0" err="1">
                <a:effectLst/>
                <a:latin typeface="Times New Roman" panose="02020603050405020304" pitchFamily="18" charset="0"/>
                <a:cs typeface="Times New Roman" panose="02020603050405020304" pitchFamily="18" charset="0"/>
              </a:rPr>
              <a:t>DataFrame</a:t>
            </a:r>
            <a:r>
              <a:rPr lang="en-IN" sz="1600" b="0" i="0" dirty="0">
                <a:effectLst/>
                <a:latin typeface="Times New Roman" panose="02020603050405020304" pitchFamily="18" charset="0"/>
                <a:cs typeface="Times New Roman" panose="02020603050405020304" pitchFamily="18" charset="0"/>
              </a:rPr>
              <a:t>, and outputs the new shape of the modified </a:t>
            </a:r>
            <a:r>
              <a:rPr lang="en-IN" sz="1600" b="0" i="0" dirty="0" err="1">
                <a:effectLst/>
                <a:latin typeface="Times New Roman" panose="02020603050405020304" pitchFamily="18" charset="0"/>
                <a:cs typeface="Times New Roman" panose="02020603050405020304" pitchFamily="18" charset="0"/>
              </a:rPr>
              <a:t>DataFrame</a:t>
            </a:r>
            <a:r>
              <a:rPr lang="en-IN" sz="1600" b="0" i="0" dirty="0">
                <a:effectLst/>
                <a:latin typeface="Times New Roman" panose="02020603050405020304" pitchFamily="18" charset="0"/>
                <a:cs typeface="Times New Roman" panose="02020603050405020304" pitchFamily="18" charset="0"/>
              </a:rPr>
              <a:t>.</a:t>
            </a:r>
          </a:p>
          <a:p>
            <a:pPr algn="just"/>
            <a:endParaRPr lang="en-IN" sz="1600" dirty="0">
              <a:latin typeface="Times New Roman" panose="02020603050405020304" pitchFamily="18" charset="0"/>
              <a:cs typeface="Times New Roman" panose="02020603050405020304" pitchFamily="18" charset="0"/>
            </a:endParaRPr>
          </a:p>
          <a:p>
            <a:pPr algn="just"/>
            <a:r>
              <a:rPr lang="en-IN" sz="1600" b="0" i="0" dirty="0">
                <a:effectLst/>
                <a:latin typeface="Times New Roman" panose="02020603050405020304" pitchFamily="18" charset="0"/>
                <a:cs typeface="Times New Roman" panose="02020603050405020304" pitchFamily="18" charset="0"/>
              </a:rPr>
              <a:t>From this rows by using code removing </a:t>
            </a:r>
            <a:r>
              <a:rPr lang="en-IN" sz="1600" dirty="0">
                <a:latin typeface="Times New Roman" panose="02020603050405020304" pitchFamily="18" charset="0"/>
                <a:cs typeface="Times New Roman" panose="02020603050405020304" pitchFamily="18" charset="0"/>
              </a:rPr>
              <a:t>df1</a:t>
            </a:r>
            <a:r>
              <a:rPr lang="en-IN" sz="1600" b="0" i="0" dirty="0">
                <a:effectLst/>
                <a:latin typeface="Times New Roman" panose="02020603050405020304" pitchFamily="18" charset="0"/>
                <a:cs typeface="Times New Roman" panose="02020603050405020304" pitchFamily="18" charset="0"/>
              </a:rPr>
              <a:t> that contain specific values ('XNA' and 'XAP') in the </a:t>
            </a:r>
            <a:r>
              <a:rPr lang="en-IN" sz="1600" dirty="0">
                <a:latin typeface="Times New Roman" panose="02020603050405020304" pitchFamily="18" charset="0"/>
                <a:cs typeface="Times New Roman" panose="02020603050405020304" pitchFamily="18" charset="0"/>
              </a:rPr>
              <a:t>'NAME_CASH_LOAN_PURPOSE'</a:t>
            </a:r>
            <a:r>
              <a:rPr lang="en-IN" sz="1600" b="0" i="0" dirty="0">
                <a:effectLst/>
                <a:latin typeface="Times New Roman" panose="02020603050405020304" pitchFamily="18" charset="0"/>
                <a:cs typeface="Times New Roman" panose="02020603050405020304" pitchFamily="18" charset="0"/>
              </a:rPr>
              <a:t> column. The </a:t>
            </a:r>
            <a:r>
              <a:rPr lang="en-IN" sz="1600" b="0" i="0" dirty="0" err="1">
                <a:effectLst/>
                <a:latin typeface="Times New Roman" panose="02020603050405020304" pitchFamily="18" charset="0"/>
                <a:cs typeface="Times New Roman" panose="02020603050405020304" pitchFamily="18" charset="0"/>
              </a:rPr>
              <a:t>DataFrame</a:t>
            </a:r>
            <a:r>
              <a:rPr lang="en-IN" sz="1600" b="0" i="0" dirty="0">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df1</a:t>
            </a:r>
            <a:r>
              <a:rPr lang="en-IN" sz="1600" b="0" i="0" dirty="0">
                <a:effectLst/>
                <a:latin typeface="Times New Roman" panose="02020603050405020304" pitchFamily="18" charset="0"/>
                <a:cs typeface="Times New Roman" panose="02020603050405020304" pitchFamily="18" charset="0"/>
              </a:rPr>
              <a:t> is modified accordingly, and its resulting shape can be examined using the </a:t>
            </a:r>
            <a:r>
              <a:rPr lang="en-IN" sz="1600" dirty="0">
                <a:latin typeface="Times New Roman" panose="02020603050405020304" pitchFamily="18" charset="0"/>
                <a:cs typeface="Times New Roman" panose="02020603050405020304" pitchFamily="18" charset="0"/>
              </a:rPr>
              <a:t>df1.shape</a:t>
            </a:r>
            <a:r>
              <a:rPr lang="en-IN" sz="1600" b="0" i="0" dirty="0">
                <a:effectLst/>
                <a:latin typeface="Times New Roman" panose="02020603050405020304" pitchFamily="18" charset="0"/>
                <a:cs typeface="Times New Roman" panose="02020603050405020304" pitchFamily="18" charset="0"/>
              </a:rPr>
              <a:t> line.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616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D59C72-66DB-4C32-EEAC-535E006CFA97}"/>
              </a:ext>
            </a:extLst>
          </p:cNvPr>
          <p:cNvSpPr>
            <a:spLocks noGrp="1"/>
          </p:cNvSpPr>
          <p:nvPr>
            <p:ph type="sldNum" sz="quarter" idx="12"/>
          </p:nvPr>
        </p:nvSpPr>
        <p:spPr/>
        <p:txBody>
          <a:bodyPr/>
          <a:lstStyle/>
          <a:p>
            <a:fld id="{A0289F9E-9962-4B7B-BA18-A15907CCC6BF}" type="slidenum">
              <a:rPr lang="en-US" smtClean="0"/>
              <a:t>18</a:t>
            </a:fld>
            <a:endParaRPr lang="en-US"/>
          </a:p>
        </p:txBody>
      </p:sp>
      <p:sp>
        <p:nvSpPr>
          <p:cNvPr id="3" name="TextBox 2">
            <a:extLst>
              <a:ext uri="{FF2B5EF4-FFF2-40B4-BE49-F238E27FC236}">
                <a16:creationId xmlns:a16="http://schemas.microsoft.com/office/drawing/2014/main" id="{DD74AB65-3C2C-02B1-6B6E-2922F399FDBD}"/>
              </a:ext>
            </a:extLst>
          </p:cNvPr>
          <p:cNvSpPr txBox="1"/>
          <p:nvPr/>
        </p:nvSpPr>
        <p:spPr>
          <a:xfrm>
            <a:off x="818707" y="584791"/>
            <a:ext cx="3111749"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Distribution Status</a:t>
            </a:r>
          </a:p>
        </p:txBody>
      </p:sp>
      <p:pic>
        <p:nvPicPr>
          <p:cNvPr id="5" name="Picture 4" descr="A picture containing text, screenshot, design&#10;&#10;Description automatically generated">
            <a:extLst>
              <a:ext uri="{FF2B5EF4-FFF2-40B4-BE49-F238E27FC236}">
                <a16:creationId xmlns:a16="http://schemas.microsoft.com/office/drawing/2014/main" id="{1DED5863-373F-9255-9B8C-AFF3035ACDD3}"/>
              </a:ext>
            </a:extLst>
          </p:cNvPr>
          <p:cNvPicPr>
            <a:picLocks noChangeAspect="1"/>
          </p:cNvPicPr>
          <p:nvPr/>
        </p:nvPicPr>
        <p:blipFill>
          <a:blip r:embed="rId2"/>
          <a:stretch>
            <a:fillRect/>
          </a:stretch>
        </p:blipFill>
        <p:spPr>
          <a:xfrm rot="16200000">
            <a:off x="3357116" y="-476126"/>
            <a:ext cx="5477767" cy="8646042"/>
          </a:xfrm>
          <a:prstGeom prst="rect">
            <a:avLst/>
          </a:prstGeom>
        </p:spPr>
      </p:pic>
    </p:spTree>
    <p:extLst>
      <p:ext uri="{BB962C8B-B14F-4D97-AF65-F5344CB8AC3E}">
        <p14:creationId xmlns:p14="http://schemas.microsoft.com/office/powerpoint/2010/main" val="2608575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83FABA-1BC1-E7AC-E4AD-43E07D5BE585}"/>
              </a:ext>
            </a:extLst>
          </p:cNvPr>
          <p:cNvSpPr>
            <a:spLocks noGrp="1"/>
          </p:cNvSpPr>
          <p:nvPr>
            <p:ph type="sldNum" sz="quarter" idx="12"/>
          </p:nvPr>
        </p:nvSpPr>
        <p:spPr/>
        <p:txBody>
          <a:bodyPr/>
          <a:lstStyle/>
          <a:p>
            <a:fld id="{A0289F9E-9962-4B7B-BA18-A15907CCC6BF}" type="slidenum">
              <a:rPr lang="en-US" smtClean="0"/>
              <a:t>19</a:t>
            </a:fld>
            <a:endParaRPr lang="en-US"/>
          </a:p>
        </p:txBody>
      </p:sp>
      <p:sp>
        <p:nvSpPr>
          <p:cNvPr id="4" name="TextBox 3">
            <a:extLst>
              <a:ext uri="{FF2B5EF4-FFF2-40B4-BE49-F238E27FC236}">
                <a16:creationId xmlns:a16="http://schemas.microsoft.com/office/drawing/2014/main" id="{27762F35-8937-9FB2-0261-E32119851C76}"/>
              </a:ext>
            </a:extLst>
          </p:cNvPr>
          <p:cNvSpPr txBox="1"/>
          <p:nvPr/>
        </p:nvSpPr>
        <p:spPr>
          <a:xfrm>
            <a:off x="818707" y="584791"/>
            <a:ext cx="3111749"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Distribution Status</a:t>
            </a:r>
          </a:p>
        </p:txBody>
      </p:sp>
      <p:sp>
        <p:nvSpPr>
          <p:cNvPr id="5" name="TextBox 4">
            <a:extLst>
              <a:ext uri="{FF2B5EF4-FFF2-40B4-BE49-F238E27FC236}">
                <a16:creationId xmlns:a16="http://schemas.microsoft.com/office/drawing/2014/main" id="{7E284D2F-578B-0136-7255-B325B7E9AF82}"/>
              </a:ext>
            </a:extLst>
          </p:cNvPr>
          <p:cNvSpPr txBox="1"/>
          <p:nvPr/>
        </p:nvSpPr>
        <p:spPr>
          <a:xfrm>
            <a:off x="1417674" y="2584717"/>
            <a:ext cx="9356651" cy="1323439"/>
          </a:xfrm>
          <a:prstGeom prst="rect">
            <a:avLst/>
          </a:prstGeom>
          <a:noFill/>
        </p:spPr>
        <p:txBody>
          <a:bodyPr wrap="square" rtlCol="0">
            <a:spAutoFit/>
          </a:bodyPr>
          <a:lstStyle/>
          <a:p>
            <a:pPr algn="just"/>
            <a:r>
              <a:rPr lang="en-IN" sz="1600" b="0" i="0" dirty="0">
                <a:effectLst/>
                <a:latin typeface="Times New Roman" panose="02020603050405020304" pitchFamily="18" charset="0"/>
                <a:cs typeface="Times New Roman" panose="02020603050405020304" pitchFamily="18" charset="0"/>
              </a:rPr>
              <a:t>It visualizes the distribution of contract status with respect to different purposes for cash loans. The data is taken from the </a:t>
            </a:r>
            <a:r>
              <a:rPr lang="en-IN" sz="1600" dirty="0">
                <a:latin typeface="Times New Roman" panose="02020603050405020304" pitchFamily="18" charset="0"/>
                <a:cs typeface="Times New Roman" panose="02020603050405020304" pitchFamily="18" charset="0"/>
              </a:rPr>
              <a:t>new_df1</a:t>
            </a:r>
            <a:r>
              <a:rPr lang="en-IN" sz="1600" b="0" i="0" dirty="0">
                <a:effectLst/>
                <a:latin typeface="Times New Roman" panose="02020603050405020304" pitchFamily="18" charset="0"/>
                <a:cs typeface="Times New Roman" panose="02020603050405020304" pitchFamily="18" charset="0"/>
              </a:rPr>
              <a:t> </a:t>
            </a:r>
            <a:r>
              <a:rPr lang="en-IN" sz="1600" b="0" i="0" dirty="0" err="1">
                <a:effectLst/>
                <a:latin typeface="Times New Roman" panose="02020603050405020304" pitchFamily="18" charset="0"/>
                <a:cs typeface="Times New Roman" panose="02020603050405020304" pitchFamily="18" charset="0"/>
              </a:rPr>
              <a:t>DataFrame</a:t>
            </a:r>
            <a:r>
              <a:rPr lang="en-IN" sz="1600" b="0" i="0" dirty="0">
                <a:effectLst/>
                <a:latin typeface="Times New Roman" panose="02020603050405020304" pitchFamily="18" charset="0"/>
                <a:cs typeface="Times New Roman" panose="02020603050405020304" pitchFamily="18" charset="0"/>
              </a:rPr>
              <a:t>. The y-axis represents the 'NAME_CASH_LOAN_PURPOSE' column, the order of bars is determined by the value counts of 'NAME_CASH_LOAN_PURPOSE', and the bars are </a:t>
            </a:r>
            <a:r>
              <a:rPr lang="en-IN" sz="1600" b="0" i="0" dirty="0" err="1">
                <a:effectLst/>
                <a:latin typeface="Times New Roman" panose="02020603050405020304" pitchFamily="18" charset="0"/>
                <a:cs typeface="Times New Roman" panose="02020603050405020304" pitchFamily="18" charset="0"/>
              </a:rPr>
              <a:t>colored</a:t>
            </a:r>
            <a:r>
              <a:rPr lang="en-IN" sz="1600" b="0" i="0" dirty="0">
                <a:effectLst/>
                <a:latin typeface="Times New Roman" panose="02020603050405020304" pitchFamily="18" charset="0"/>
                <a:cs typeface="Times New Roman" panose="02020603050405020304" pitchFamily="18" charset="0"/>
              </a:rPr>
              <a:t> based on the 'NAME_CONTRACT_STATUS' column. The 'crest' palette is used for </a:t>
            </a:r>
            <a:r>
              <a:rPr lang="en-IN" sz="1600" b="0" i="0" dirty="0" err="1">
                <a:effectLst/>
                <a:latin typeface="Times New Roman" panose="02020603050405020304" pitchFamily="18" charset="0"/>
                <a:cs typeface="Times New Roman" panose="02020603050405020304" pitchFamily="18" charset="0"/>
              </a:rPr>
              <a:t>coloring</a:t>
            </a:r>
            <a:r>
              <a:rPr lang="en-IN" sz="1600" b="0" i="0" dirty="0">
                <a:effectLst/>
                <a:latin typeface="Times New Roman" panose="02020603050405020304" pitchFamily="18" charset="0"/>
                <a:cs typeface="Times New Roman" panose="02020603050405020304" pitchFamily="18" charset="0"/>
              </a:rPr>
              <a:t>. The resulting plot object is assigned to </a:t>
            </a:r>
            <a:r>
              <a:rPr lang="en-IN" sz="1600" dirty="0" err="1">
                <a:latin typeface="Times New Roman" panose="02020603050405020304" pitchFamily="18" charset="0"/>
                <a:cs typeface="Times New Roman" panose="02020603050405020304" pitchFamily="18" charset="0"/>
              </a:rPr>
              <a:t>ax</a:t>
            </a:r>
            <a:r>
              <a:rPr lang="en-IN" sz="1600" b="0" i="0" dirty="0">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55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0F7C5D-35B7-F400-4955-F3F25FD48262}"/>
              </a:ext>
            </a:extLst>
          </p:cNvPr>
          <p:cNvSpPr txBox="1"/>
          <p:nvPr/>
        </p:nvSpPr>
        <p:spPr>
          <a:xfrm>
            <a:off x="757238" y="685800"/>
            <a:ext cx="2400300"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DBD93A34-7A3E-FF26-17CB-3BE0F869E8A5}"/>
              </a:ext>
            </a:extLst>
          </p:cNvPr>
          <p:cNvSpPr txBox="1"/>
          <p:nvPr/>
        </p:nvSpPr>
        <p:spPr>
          <a:xfrm>
            <a:off x="1485900" y="1400175"/>
            <a:ext cx="1133644" cy="369332"/>
          </a:xfrm>
          <a:prstGeom prst="rect">
            <a:avLst/>
          </a:prstGeom>
          <a:noFill/>
        </p:spPr>
        <p:txBody>
          <a:bodyPr wrap="none" rtlCol="0">
            <a:spAutoFit/>
          </a:bodyPr>
          <a:lstStyle/>
          <a:p>
            <a:r>
              <a:rPr lang="en-US" b="1" dirty="0">
                <a:solidFill>
                  <a:srgbClr val="C00000"/>
                </a:solidFill>
                <a:latin typeface="Times New Roman" panose="02020603050405020304" pitchFamily="18" charset="0"/>
                <a:cs typeface="Times New Roman" panose="02020603050405020304" pitchFamily="18" charset="0"/>
              </a:rPr>
              <a:t>Objective</a:t>
            </a:r>
          </a:p>
        </p:txBody>
      </p:sp>
      <p:sp>
        <p:nvSpPr>
          <p:cNvPr id="5" name="Slide Number Placeholder 4">
            <a:extLst>
              <a:ext uri="{FF2B5EF4-FFF2-40B4-BE49-F238E27FC236}">
                <a16:creationId xmlns:a16="http://schemas.microsoft.com/office/drawing/2014/main" id="{320E97AC-D5B5-AFAB-6443-880938274EC8}"/>
              </a:ext>
            </a:extLst>
          </p:cNvPr>
          <p:cNvSpPr>
            <a:spLocks noGrp="1"/>
          </p:cNvSpPr>
          <p:nvPr>
            <p:ph type="sldNum" sz="quarter" idx="12"/>
          </p:nvPr>
        </p:nvSpPr>
        <p:spPr/>
        <p:txBody>
          <a:bodyPr/>
          <a:lstStyle/>
          <a:p>
            <a:fld id="{A0289F9E-9962-4B7B-BA18-A15907CCC6BF}" type="slidenum">
              <a:rPr lang="en-US" smtClean="0"/>
              <a:t>2</a:t>
            </a:fld>
            <a:endParaRPr lang="en-US"/>
          </a:p>
        </p:txBody>
      </p:sp>
      <p:sp>
        <p:nvSpPr>
          <p:cNvPr id="6" name="TextBox 5">
            <a:extLst>
              <a:ext uri="{FF2B5EF4-FFF2-40B4-BE49-F238E27FC236}">
                <a16:creationId xmlns:a16="http://schemas.microsoft.com/office/drawing/2014/main" id="{04AE86FD-102D-0742-DEFC-AABCEA670830}"/>
              </a:ext>
            </a:extLst>
          </p:cNvPr>
          <p:cNvSpPr txBox="1"/>
          <p:nvPr/>
        </p:nvSpPr>
        <p:spPr>
          <a:xfrm>
            <a:off x="2052722" y="1922998"/>
            <a:ext cx="8420986" cy="1815882"/>
          </a:xfrm>
          <a:prstGeom prst="rect">
            <a:avLst/>
          </a:prstGeom>
          <a:noFill/>
        </p:spPr>
        <p:txBody>
          <a:bodyPr wrap="square" rtlCol="0">
            <a:spAutoFit/>
          </a:bodyPr>
          <a:lstStyle/>
          <a:p>
            <a:pPr algn="l"/>
            <a:r>
              <a:rPr lang="en-IN" sz="1600" b="0" i="0" dirty="0">
                <a:effectLst/>
                <a:latin typeface="Times New Roman" panose="02020603050405020304" pitchFamily="18" charset="0"/>
                <a:cs typeface="Times New Roman" panose="02020603050405020304" pitchFamily="18" charset="0"/>
              </a:rPr>
              <a:t>When evaluating a loan application, the company faces two types of risks that influence its decision:</a:t>
            </a:r>
          </a:p>
          <a:p>
            <a:pPr algn="l"/>
            <a:endParaRPr lang="en-IN" sz="16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Risk of lost business: If the applicant is likely to repay the loan but the loan is not approved, the company misses out on potential business and revenue.</a:t>
            </a:r>
          </a:p>
          <a:p>
            <a:pPr algn="l">
              <a:buFont typeface="+mj-lt"/>
              <a:buAutoNum type="arabicPeriod"/>
            </a:pPr>
            <a:endParaRPr lang="en-IN" sz="16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1600" b="0" i="0" dirty="0">
                <a:effectLst/>
                <a:latin typeface="Times New Roman" panose="02020603050405020304" pitchFamily="18" charset="0"/>
                <a:cs typeface="Times New Roman" panose="02020603050405020304" pitchFamily="18" charset="0"/>
              </a:rPr>
              <a:t>Risk of financial loss: If the applicant is not likely to repay the loan and is at risk of default, approving the loan may result in a financial loss for the company.</a:t>
            </a:r>
          </a:p>
        </p:txBody>
      </p:sp>
      <p:sp>
        <p:nvSpPr>
          <p:cNvPr id="8" name="TextBox 7">
            <a:extLst>
              <a:ext uri="{FF2B5EF4-FFF2-40B4-BE49-F238E27FC236}">
                <a16:creationId xmlns:a16="http://schemas.microsoft.com/office/drawing/2014/main" id="{8119E3E7-4458-D95B-8A22-B0537C23F7F7}"/>
              </a:ext>
            </a:extLst>
          </p:cNvPr>
          <p:cNvSpPr txBox="1"/>
          <p:nvPr/>
        </p:nvSpPr>
        <p:spPr>
          <a:xfrm>
            <a:off x="1478807" y="4072500"/>
            <a:ext cx="1018227" cy="369332"/>
          </a:xfrm>
          <a:prstGeom prst="rect">
            <a:avLst/>
          </a:prstGeom>
          <a:noFill/>
        </p:spPr>
        <p:txBody>
          <a:bodyPr wrap="none" rtlCol="0">
            <a:spAutoFit/>
          </a:bodyPr>
          <a:lstStyle/>
          <a:p>
            <a:r>
              <a:rPr lang="en-US" b="1" dirty="0">
                <a:solidFill>
                  <a:srgbClr val="C00000"/>
                </a:solidFill>
                <a:latin typeface="Times New Roman" panose="02020603050405020304" pitchFamily="18" charset="0"/>
                <a:cs typeface="Times New Roman" panose="02020603050405020304" pitchFamily="18" charset="0"/>
              </a:rPr>
              <a:t>Datasets</a:t>
            </a:r>
          </a:p>
        </p:txBody>
      </p:sp>
      <p:sp>
        <p:nvSpPr>
          <p:cNvPr id="10" name="TextBox 9">
            <a:extLst>
              <a:ext uri="{FF2B5EF4-FFF2-40B4-BE49-F238E27FC236}">
                <a16:creationId xmlns:a16="http://schemas.microsoft.com/office/drawing/2014/main" id="{4EDB7A79-8555-E035-10CC-CD2EF2D8BC74}"/>
              </a:ext>
            </a:extLst>
          </p:cNvPr>
          <p:cNvSpPr txBox="1"/>
          <p:nvPr/>
        </p:nvSpPr>
        <p:spPr>
          <a:xfrm>
            <a:off x="2179674" y="4582633"/>
            <a:ext cx="8644270"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We have used total </a:t>
            </a:r>
            <a:r>
              <a:rPr lang="en-US" sz="1600" b="1" dirty="0">
                <a:latin typeface="Times New Roman" panose="02020603050405020304" pitchFamily="18" charset="0"/>
                <a:cs typeface="Times New Roman" panose="02020603050405020304" pitchFamily="18" charset="0"/>
              </a:rPr>
              <a:t>2 datasets </a:t>
            </a:r>
            <a:r>
              <a:rPr lang="en-US" sz="1600" dirty="0">
                <a:latin typeface="Times New Roman" panose="02020603050405020304" pitchFamily="18" charset="0"/>
                <a:cs typeface="Times New Roman" panose="02020603050405020304" pitchFamily="18" charset="0"/>
              </a:rPr>
              <a:t>they are,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 Current Applications</a:t>
            </a:r>
          </a:p>
          <a:p>
            <a:r>
              <a:rPr lang="en-US" sz="1600" dirty="0">
                <a:latin typeface="Times New Roman" panose="02020603050405020304" pitchFamily="18" charset="0"/>
                <a:cs typeface="Times New Roman" panose="02020603050405020304" pitchFamily="18" charset="0"/>
              </a:rPr>
              <a:t>2. Previous Applications</a:t>
            </a:r>
          </a:p>
        </p:txBody>
      </p:sp>
    </p:spTree>
    <p:extLst>
      <p:ext uri="{BB962C8B-B14F-4D97-AF65-F5344CB8AC3E}">
        <p14:creationId xmlns:p14="http://schemas.microsoft.com/office/powerpoint/2010/main" val="334072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D1B158-3C41-58AA-2EA7-89B5FC87BA0F}"/>
              </a:ext>
            </a:extLst>
          </p:cNvPr>
          <p:cNvSpPr>
            <a:spLocks noGrp="1"/>
          </p:cNvSpPr>
          <p:nvPr>
            <p:ph type="sldNum" sz="quarter" idx="12"/>
          </p:nvPr>
        </p:nvSpPr>
        <p:spPr/>
        <p:txBody>
          <a:bodyPr/>
          <a:lstStyle/>
          <a:p>
            <a:fld id="{A0289F9E-9962-4B7B-BA18-A15907CCC6BF}" type="slidenum">
              <a:rPr lang="en-US" smtClean="0"/>
              <a:t>20</a:t>
            </a:fld>
            <a:endParaRPr lang="en-US"/>
          </a:p>
        </p:txBody>
      </p:sp>
      <p:sp>
        <p:nvSpPr>
          <p:cNvPr id="3" name="TextBox 2">
            <a:extLst>
              <a:ext uri="{FF2B5EF4-FFF2-40B4-BE49-F238E27FC236}">
                <a16:creationId xmlns:a16="http://schemas.microsoft.com/office/drawing/2014/main" id="{33352143-4267-1D6E-7CB0-E9988A48A33D}"/>
              </a:ext>
            </a:extLst>
          </p:cNvPr>
          <p:cNvSpPr txBox="1"/>
          <p:nvPr/>
        </p:nvSpPr>
        <p:spPr>
          <a:xfrm>
            <a:off x="818707" y="584791"/>
            <a:ext cx="2525563"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Housing Types</a:t>
            </a:r>
          </a:p>
        </p:txBody>
      </p:sp>
      <p:pic>
        <p:nvPicPr>
          <p:cNvPr id="5" name="Picture 4" descr="A picture containing text, screenshot, plot, diagram&#10;&#10;Description automatically generated">
            <a:extLst>
              <a:ext uri="{FF2B5EF4-FFF2-40B4-BE49-F238E27FC236}">
                <a16:creationId xmlns:a16="http://schemas.microsoft.com/office/drawing/2014/main" id="{A4F36E1D-E466-CC01-7821-7053FEC2C918}"/>
              </a:ext>
            </a:extLst>
          </p:cNvPr>
          <p:cNvPicPr>
            <a:picLocks noChangeAspect="1"/>
          </p:cNvPicPr>
          <p:nvPr/>
        </p:nvPicPr>
        <p:blipFill>
          <a:blip r:embed="rId2"/>
          <a:stretch>
            <a:fillRect/>
          </a:stretch>
        </p:blipFill>
        <p:spPr>
          <a:xfrm>
            <a:off x="5327964" y="925032"/>
            <a:ext cx="5808109" cy="5348177"/>
          </a:xfrm>
          <a:prstGeom prst="rect">
            <a:avLst/>
          </a:prstGeom>
        </p:spPr>
      </p:pic>
      <p:sp>
        <p:nvSpPr>
          <p:cNvPr id="6" name="TextBox 5">
            <a:extLst>
              <a:ext uri="{FF2B5EF4-FFF2-40B4-BE49-F238E27FC236}">
                <a16:creationId xmlns:a16="http://schemas.microsoft.com/office/drawing/2014/main" id="{D99A3324-7084-2F57-D24C-899E2C4DB2E0}"/>
              </a:ext>
            </a:extLst>
          </p:cNvPr>
          <p:cNvSpPr txBox="1"/>
          <p:nvPr/>
        </p:nvSpPr>
        <p:spPr>
          <a:xfrm>
            <a:off x="414669" y="2644169"/>
            <a:ext cx="4284921" cy="1569660"/>
          </a:xfrm>
          <a:prstGeom prst="rect">
            <a:avLst/>
          </a:prstGeom>
          <a:noFill/>
        </p:spPr>
        <p:txBody>
          <a:bodyPr wrap="square" rtlCol="0">
            <a:spAutoFit/>
          </a:bodyPr>
          <a:lstStyle/>
          <a:p>
            <a:pPr algn="just"/>
            <a:r>
              <a:rPr lang="en-IN" sz="1600" b="0" i="0" dirty="0">
                <a:effectLst/>
                <a:latin typeface="Times New Roman" panose="02020603050405020304" pitchFamily="18" charset="0"/>
                <a:cs typeface="Times New Roman" panose="02020603050405020304" pitchFamily="18" charset="0"/>
              </a:rPr>
              <a:t>In summary, the code generates a </a:t>
            </a:r>
            <a:r>
              <a:rPr lang="en-IN" sz="1600" b="0" i="0" dirty="0" err="1">
                <a:effectLst/>
                <a:latin typeface="Times New Roman" panose="02020603050405020304" pitchFamily="18" charset="0"/>
                <a:cs typeface="Times New Roman" panose="02020603050405020304" pitchFamily="18" charset="0"/>
              </a:rPr>
              <a:t>countplot</a:t>
            </a:r>
            <a:r>
              <a:rPr lang="en-IN" sz="1600" b="0" i="0" dirty="0">
                <a:effectLst/>
                <a:latin typeface="Times New Roman" panose="02020603050405020304" pitchFamily="18" charset="0"/>
                <a:cs typeface="Times New Roman" panose="02020603050405020304" pitchFamily="18" charset="0"/>
              </a:rPr>
              <a:t> that visualizes the distribution of previous credit status across different housing types, and the bars are </a:t>
            </a:r>
            <a:r>
              <a:rPr lang="en-IN" sz="1600" b="0" i="0" dirty="0" err="1">
                <a:effectLst/>
                <a:latin typeface="Times New Roman" panose="02020603050405020304" pitchFamily="18" charset="0"/>
                <a:cs typeface="Times New Roman" panose="02020603050405020304" pitchFamily="18" charset="0"/>
              </a:rPr>
              <a:t>colored</a:t>
            </a:r>
            <a:r>
              <a:rPr lang="en-IN" sz="1600" b="0" i="0" dirty="0">
                <a:effectLst/>
                <a:latin typeface="Times New Roman" panose="02020603050405020304" pitchFamily="18" charset="0"/>
                <a:cs typeface="Times New Roman" panose="02020603050405020304" pitchFamily="18" charset="0"/>
              </a:rPr>
              <a:t> based on a target variable. The plot provides insights into the relationship between housing type and credit status.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931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98A39F-0F52-E2B5-AEC4-CBAD416CB45C}"/>
              </a:ext>
            </a:extLst>
          </p:cNvPr>
          <p:cNvSpPr>
            <a:spLocks noGrp="1"/>
          </p:cNvSpPr>
          <p:nvPr>
            <p:ph type="sldNum" sz="quarter" idx="12"/>
          </p:nvPr>
        </p:nvSpPr>
        <p:spPr/>
        <p:txBody>
          <a:bodyPr/>
          <a:lstStyle/>
          <a:p>
            <a:fld id="{A0289F9E-9962-4B7B-BA18-A15907CCC6BF}" type="slidenum">
              <a:rPr lang="en-US" smtClean="0"/>
              <a:t>21</a:t>
            </a:fld>
            <a:endParaRPr lang="en-US"/>
          </a:p>
        </p:txBody>
      </p:sp>
      <p:sp>
        <p:nvSpPr>
          <p:cNvPr id="3" name="TextBox 2">
            <a:extLst>
              <a:ext uri="{FF2B5EF4-FFF2-40B4-BE49-F238E27FC236}">
                <a16:creationId xmlns:a16="http://schemas.microsoft.com/office/drawing/2014/main" id="{DBDD338F-B755-8279-86FF-D869414F44A9}"/>
              </a:ext>
            </a:extLst>
          </p:cNvPr>
          <p:cNvSpPr txBox="1"/>
          <p:nvPr/>
        </p:nvSpPr>
        <p:spPr>
          <a:xfrm>
            <a:off x="839243" y="1683308"/>
            <a:ext cx="10296395" cy="4770537"/>
          </a:xfrm>
          <a:prstGeom prst="rect">
            <a:avLst/>
          </a:prstGeom>
          <a:noFill/>
        </p:spPr>
        <p:txBody>
          <a:bodyPr wrap="square" rtlCol="0">
            <a:spAutoFit/>
          </a:bodyPr>
          <a:lstStyle/>
          <a:p>
            <a:pPr algn="just">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Customers with a high rate of rejection and a default in the current application are considered high-risk customers. They may be denied a loan if their external credit score is low, their income is low, and the amount of credit they applied for is high.</a:t>
            </a:r>
          </a:p>
          <a:p>
            <a:pPr algn="just">
              <a:buFont typeface="Arial" panose="020B0604020202020204" pitchFamily="34" charset="0"/>
              <a:buChar char="•"/>
            </a:pPr>
            <a:endParaRPr lang="en-IN" sz="16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More than 25% of people who have not defaulted on their current loan have a lower rate of rejection (higher approval rate, &gt;.75) across all age groups. These are low-risk customers who could be given higher-credit loans in future applications. However, it is important to consider the number of approved loans a particular customer has held to date.</a:t>
            </a:r>
          </a:p>
          <a:p>
            <a:pPr algn="just">
              <a:buFont typeface="Arial" panose="020B0604020202020204" pitchFamily="34" charset="0"/>
              <a:buChar char="•"/>
            </a:pPr>
            <a:endParaRPr lang="en-IN" sz="16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Customers with a high rate of rejection but no default in the current application are considered moderate-risk customers. They may be granted a loan if their external credit score is high and reliable, their income is high, and the amount of credit they applied for is low.</a:t>
            </a:r>
          </a:p>
          <a:p>
            <a:pPr marL="742950" lvl="1" indent="-285750" algn="just">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They could be granted a loan with a lower credit amount.</a:t>
            </a:r>
          </a:p>
          <a:p>
            <a:pPr marL="742950" lvl="1" indent="-285750" algn="just">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They could be granted a loan with a higher interest rate, provided their income is higher and their credit score is reliably higher.</a:t>
            </a:r>
          </a:p>
          <a:p>
            <a:pPr marL="742950" lvl="1" indent="-285750" algn="just">
              <a:buFont typeface="Arial" panose="020B0604020202020204" pitchFamily="34" charset="0"/>
              <a:buChar char="•"/>
            </a:pPr>
            <a:endParaRPr lang="en-IN" sz="16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Customers who had a higher approval rate but defaulted on the current application could be granted a loan with a lower credit amount. A higher credit amount would attract higher interest charges, which could further stress the customer financially.</a:t>
            </a:r>
          </a:p>
          <a:p>
            <a:pPr algn="just"/>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A839375-6738-09FE-FEAB-FEA54F7E4596}"/>
              </a:ext>
            </a:extLst>
          </p:cNvPr>
          <p:cNvSpPr txBox="1"/>
          <p:nvPr/>
        </p:nvSpPr>
        <p:spPr>
          <a:xfrm>
            <a:off x="818707" y="584791"/>
            <a:ext cx="2218877"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Observations</a:t>
            </a:r>
          </a:p>
        </p:txBody>
      </p:sp>
    </p:spTree>
    <p:extLst>
      <p:ext uri="{BB962C8B-B14F-4D97-AF65-F5344CB8AC3E}">
        <p14:creationId xmlns:p14="http://schemas.microsoft.com/office/powerpoint/2010/main" val="3606162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6713E3-FCA1-07DD-5A5B-F340AD8B81DD}"/>
              </a:ext>
            </a:extLst>
          </p:cNvPr>
          <p:cNvSpPr>
            <a:spLocks noGrp="1"/>
          </p:cNvSpPr>
          <p:nvPr>
            <p:ph type="sldNum" sz="quarter" idx="12"/>
          </p:nvPr>
        </p:nvSpPr>
        <p:spPr/>
        <p:txBody>
          <a:bodyPr/>
          <a:lstStyle/>
          <a:p>
            <a:fld id="{A0289F9E-9962-4B7B-BA18-A15907CCC6BF}" type="slidenum">
              <a:rPr lang="en-US" smtClean="0"/>
              <a:t>22</a:t>
            </a:fld>
            <a:endParaRPr lang="en-US"/>
          </a:p>
        </p:txBody>
      </p:sp>
      <p:sp>
        <p:nvSpPr>
          <p:cNvPr id="3" name="TextBox 2">
            <a:extLst>
              <a:ext uri="{FF2B5EF4-FFF2-40B4-BE49-F238E27FC236}">
                <a16:creationId xmlns:a16="http://schemas.microsoft.com/office/drawing/2014/main" id="{2F4F6EFB-3840-7E1B-2383-3723496CEE27}"/>
              </a:ext>
            </a:extLst>
          </p:cNvPr>
          <p:cNvSpPr txBox="1"/>
          <p:nvPr/>
        </p:nvSpPr>
        <p:spPr>
          <a:xfrm>
            <a:off x="864295" y="1703540"/>
            <a:ext cx="10020822" cy="4770537"/>
          </a:xfrm>
          <a:prstGeom prst="rect">
            <a:avLst/>
          </a:prstGeom>
          <a:noFill/>
        </p:spPr>
        <p:txBody>
          <a:bodyPr wrap="square" rtlCol="0">
            <a:spAutoFit/>
          </a:bodyPr>
          <a:lstStyle/>
          <a:p>
            <a:pPr algn="just"/>
            <a:r>
              <a:rPr lang="en-IN" sz="1600" b="0" i="0" dirty="0">
                <a:effectLst/>
                <a:latin typeface="Times New Roman" panose="02020603050405020304" pitchFamily="18" charset="0"/>
                <a:cs typeface="Times New Roman" panose="02020603050405020304" pitchFamily="18" charset="0"/>
              </a:rPr>
              <a:t>Based on the customer profile and credit default drivers, we identify and recommend the following:</a:t>
            </a:r>
          </a:p>
          <a:p>
            <a:pPr algn="just"/>
            <a:endParaRPr lang="en-IN" sz="16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High-risk profiles: Customers with a low external credit score, low income, and a high credit amount applied for are considered high-risk. Their loan applications could be rejected.</a:t>
            </a:r>
          </a:p>
          <a:p>
            <a:pPr algn="just">
              <a:buFont typeface="Arial" panose="020B0604020202020204" pitchFamily="34" charset="0"/>
              <a:buChar char="•"/>
            </a:pPr>
            <a:endParaRPr lang="en-IN" sz="16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Low-risk profiles: Customers with a high external credit score, high income, and a low credit amount applied for are considered low-risk. They should be extended higher credit loans in future applications. However, it is important to inquire about the number of previously approved loans they have held to date.</a:t>
            </a:r>
          </a:p>
          <a:p>
            <a:pPr algn="just">
              <a:buFont typeface="Arial" panose="020B0604020202020204" pitchFamily="34" charset="0"/>
              <a:buChar char="•"/>
            </a:pPr>
            <a:endParaRPr lang="en-IN" sz="16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Moderately low-risk profiles: Customers with a medium external credit score, medium income, and a medium credit amount applied for are considered moderately low-risk. They could be granted loans with a lower credit amount. They could also be granted credit at a higher interest rate, provided their income is higher and their credit score is reliably higher.</a:t>
            </a:r>
          </a:p>
          <a:p>
            <a:pPr algn="just">
              <a:buFont typeface="Arial" panose="020B0604020202020204" pitchFamily="34" charset="0"/>
              <a:buChar char="•"/>
            </a:pPr>
            <a:endParaRPr lang="en-IN" sz="16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Medium-risk profiles: Customers with a medium external credit score, medium income, and a high credit amount applied for are considered medium-risk. They could be granted loans with a lower credit amount. A higher credit amount would attract higher annuity and that would further stress an already defaulting customer.</a:t>
            </a:r>
          </a:p>
          <a:p>
            <a:pPr algn="just"/>
            <a:br>
              <a:rPr lang="en-IN"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2CD428-79D7-6595-FABF-4EF25A79BD61}"/>
              </a:ext>
            </a:extLst>
          </p:cNvPr>
          <p:cNvSpPr txBox="1"/>
          <p:nvPr/>
        </p:nvSpPr>
        <p:spPr>
          <a:xfrm>
            <a:off x="818707" y="584791"/>
            <a:ext cx="2879314" cy="523220"/>
          </a:xfrm>
          <a:prstGeom prst="rect">
            <a:avLst/>
          </a:prstGeom>
          <a:noFill/>
        </p:spPr>
        <p:txBody>
          <a:bodyPr wrap="none" rtlCol="0">
            <a:spAutoFit/>
          </a:bodyPr>
          <a:lstStyle/>
          <a:p>
            <a:r>
              <a:rPr lang="en-US" sz="2800" b="1">
                <a:solidFill>
                  <a:srgbClr val="FF0000"/>
                </a:solidFill>
                <a:latin typeface="Times New Roman" panose="02020603050405020304" pitchFamily="18" charset="0"/>
                <a:cs typeface="Times New Roman" panose="02020603050405020304" pitchFamily="18" charset="0"/>
              </a:rPr>
              <a:t>Recommendation</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008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485FC1-FBD2-DB38-EC9E-8F10D55E29C9}"/>
              </a:ext>
            </a:extLst>
          </p:cNvPr>
          <p:cNvSpPr>
            <a:spLocks noGrp="1"/>
          </p:cNvSpPr>
          <p:nvPr>
            <p:ph type="sldNum" sz="quarter" idx="12"/>
          </p:nvPr>
        </p:nvSpPr>
        <p:spPr/>
        <p:txBody>
          <a:bodyPr/>
          <a:lstStyle/>
          <a:p>
            <a:fld id="{A0289F9E-9962-4B7B-BA18-A15907CCC6BF}" type="slidenum">
              <a:rPr lang="en-US" smtClean="0"/>
              <a:t>23</a:t>
            </a:fld>
            <a:endParaRPr lang="en-US"/>
          </a:p>
        </p:txBody>
      </p:sp>
      <p:sp>
        <p:nvSpPr>
          <p:cNvPr id="3" name="TextBox 2">
            <a:extLst>
              <a:ext uri="{FF2B5EF4-FFF2-40B4-BE49-F238E27FC236}">
                <a16:creationId xmlns:a16="http://schemas.microsoft.com/office/drawing/2014/main" id="{64140475-42BC-A23B-1F61-D5408CFE6E54}"/>
              </a:ext>
            </a:extLst>
          </p:cNvPr>
          <p:cNvSpPr txBox="1"/>
          <p:nvPr/>
        </p:nvSpPr>
        <p:spPr>
          <a:xfrm>
            <a:off x="818707" y="584791"/>
            <a:ext cx="1901483"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6ADF4296-F4F9-F6BE-73CF-8F564BB33571}"/>
              </a:ext>
            </a:extLst>
          </p:cNvPr>
          <p:cNvSpPr txBox="1"/>
          <p:nvPr/>
        </p:nvSpPr>
        <p:spPr>
          <a:xfrm>
            <a:off x="1769448" y="1371601"/>
            <a:ext cx="8835656" cy="5016758"/>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In </a:t>
            </a:r>
            <a:r>
              <a:rPr lang="en-IN" sz="1600" b="0" i="0" dirty="0">
                <a:effectLst/>
                <a:latin typeface="Times New Roman" panose="02020603050405020304" pitchFamily="18" charset="0"/>
                <a:cs typeface="Times New Roman" panose="02020603050405020304" pitchFamily="18" charset="0"/>
              </a:rPr>
              <a:t>conclusion we provide insights into the factors influencing payment difficulties and loan defaults, enabling banks to make more informed decisions in assessing loan applications, managing risks, and targeting client segments for better loan performance.</a:t>
            </a:r>
          </a:p>
          <a:p>
            <a:pPr algn="just"/>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1. The proportion of Payment Difficulties among pensioners has decreased, while the proportion of Payment Difficulties among working individuals has increased, compared to both Payment Difficulties and non-Payment Difficulties.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2. There is a lower percentage of married and widowed individuals with Loan Payment Difficulties and a higher percentage of single and civil married individuals with Loan Payment Difficulties, compared to both Loan Payment Difficulties and Loan Non-Payment Difficulties.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3. The percentage of Loan Payment Difficulties with secondary/secondary special educational qualifications has increased, while the percentage of Loan Payment Difficulties with higher education completion has decreased, compared to both Loan Payment Difficulties and Loan Non-Payment Difficulties.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4. The count of 'Low skilled Laborers' in the 'OCCUPATION_TYPE' category is relatively low, but they have the highest percentage of payment difficulties, around 17%. Therefore, clients with the occupation type 'Low skilled Laborers' are significant contributors to Loan Defaulters.</a:t>
            </a:r>
          </a:p>
        </p:txBody>
      </p:sp>
    </p:spTree>
    <p:extLst>
      <p:ext uri="{BB962C8B-B14F-4D97-AF65-F5344CB8AC3E}">
        <p14:creationId xmlns:p14="http://schemas.microsoft.com/office/powerpoint/2010/main" val="162366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848973-28FF-7CFF-B223-0A4EFDD45D27}"/>
              </a:ext>
            </a:extLst>
          </p:cNvPr>
          <p:cNvSpPr>
            <a:spLocks noGrp="1"/>
          </p:cNvSpPr>
          <p:nvPr>
            <p:ph type="sldNum" sz="quarter" idx="12"/>
          </p:nvPr>
        </p:nvSpPr>
        <p:spPr/>
        <p:txBody>
          <a:bodyPr/>
          <a:lstStyle/>
          <a:p>
            <a:fld id="{A0289F9E-9962-4B7B-BA18-A15907CCC6BF}" type="slidenum">
              <a:rPr lang="en-US" smtClean="0"/>
              <a:t>3</a:t>
            </a:fld>
            <a:endParaRPr lang="en-US"/>
          </a:p>
        </p:txBody>
      </p:sp>
      <p:sp>
        <p:nvSpPr>
          <p:cNvPr id="3" name="TextBox 2">
            <a:extLst>
              <a:ext uri="{FF2B5EF4-FFF2-40B4-BE49-F238E27FC236}">
                <a16:creationId xmlns:a16="http://schemas.microsoft.com/office/drawing/2014/main" id="{F68AA884-118C-FE27-6E2C-E3D7CBCCACF5}"/>
              </a:ext>
            </a:extLst>
          </p:cNvPr>
          <p:cNvSpPr txBox="1"/>
          <p:nvPr/>
        </p:nvSpPr>
        <p:spPr>
          <a:xfrm>
            <a:off x="818707" y="584791"/>
            <a:ext cx="1063112"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Index</a:t>
            </a:r>
          </a:p>
        </p:txBody>
      </p:sp>
      <p:sp>
        <p:nvSpPr>
          <p:cNvPr id="4" name="TextBox 3">
            <a:extLst>
              <a:ext uri="{FF2B5EF4-FFF2-40B4-BE49-F238E27FC236}">
                <a16:creationId xmlns:a16="http://schemas.microsoft.com/office/drawing/2014/main" id="{24E6C25E-A5FF-6CA1-E128-755A35BCAD8B}"/>
              </a:ext>
            </a:extLst>
          </p:cNvPr>
          <p:cNvSpPr txBox="1"/>
          <p:nvPr/>
        </p:nvSpPr>
        <p:spPr>
          <a:xfrm>
            <a:off x="1350263" y="1552355"/>
            <a:ext cx="9324754" cy="2862322"/>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Importing Data</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Inspecting Data</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Data Analysis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Checking Data</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Analysis for categories in column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Analysis of numerical in column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Correlations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Loading previous applications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Conclusion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Recommendation</a:t>
            </a:r>
          </a:p>
        </p:txBody>
      </p:sp>
    </p:spTree>
    <p:extLst>
      <p:ext uri="{BB962C8B-B14F-4D97-AF65-F5344CB8AC3E}">
        <p14:creationId xmlns:p14="http://schemas.microsoft.com/office/powerpoint/2010/main" val="2105623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5A3B6-3A1F-194F-AA2D-17BC14C3D955}"/>
              </a:ext>
            </a:extLst>
          </p:cNvPr>
          <p:cNvSpPr>
            <a:spLocks noGrp="1"/>
          </p:cNvSpPr>
          <p:nvPr>
            <p:ph type="sldNum" sz="quarter" idx="12"/>
          </p:nvPr>
        </p:nvSpPr>
        <p:spPr/>
        <p:txBody>
          <a:bodyPr/>
          <a:lstStyle/>
          <a:p>
            <a:fld id="{A0289F9E-9962-4B7B-BA18-A15907CCC6BF}" type="slidenum">
              <a:rPr lang="en-US" smtClean="0"/>
              <a:t>4</a:t>
            </a:fld>
            <a:endParaRPr lang="en-US"/>
          </a:p>
        </p:txBody>
      </p:sp>
      <p:sp>
        <p:nvSpPr>
          <p:cNvPr id="3" name="TextBox 2">
            <a:extLst>
              <a:ext uri="{FF2B5EF4-FFF2-40B4-BE49-F238E27FC236}">
                <a16:creationId xmlns:a16="http://schemas.microsoft.com/office/drawing/2014/main" id="{B59C9EBE-F9AD-C0D1-833A-A3F641A60B59}"/>
              </a:ext>
            </a:extLst>
          </p:cNvPr>
          <p:cNvSpPr txBox="1"/>
          <p:nvPr/>
        </p:nvSpPr>
        <p:spPr>
          <a:xfrm>
            <a:off x="818707" y="584791"/>
            <a:ext cx="1959191"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Description</a:t>
            </a:r>
          </a:p>
        </p:txBody>
      </p:sp>
      <p:sp>
        <p:nvSpPr>
          <p:cNvPr id="5" name="TextBox 4">
            <a:extLst>
              <a:ext uri="{FF2B5EF4-FFF2-40B4-BE49-F238E27FC236}">
                <a16:creationId xmlns:a16="http://schemas.microsoft.com/office/drawing/2014/main" id="{8AFD7557-8679-6042-4A36-87893714F1B2}"/>
              </a:ext>
            </a:extLst>
          </p:cNvPr>
          <p:cNvSpPr txBox="1"/>
          <p:nvPr/>
        </p:nvSpPr>
        <p:spPr>
          <a:xfrm>
            <a:off x="1446025" y="1698320"/>
            <a:ext cx="9367284" cy="3785652"/>
          </a:xfrm>
          <a:prstGeom prst="rect">
            <a:avLst/>
          </a:prstGeom>
          <a:noFill/>
        </p:spPr>
        <p:txBody>
          <a:bodyPr wrap="square" rtlCol="0">
            <a:spAutoFit/>
          </a:bodyPr>
          <a:lstStyle/>
          <a:p>
            <a:pPr algn="just"/>
            <a:r>
              <a:rPr lang="en-IN" sz="1600" b="0" i="0" dirty="0">
                <a:solidFill>
                  <a:srgbClr val="374151"/>
                </a:solidFill>
                <a:effectLst/>
                <a:latin typeface="Times New Roman" panose="02020603050405020304" pitchFamily="18" charset="0"/>
                <a:cs typeface="Times New Roman" panose="02020603050405020304" pitchFamily="18" charset="0"/>
              </a:rPr>
              <a:t>Loan providers often face difficulties when granting loans to individuals who have insufficient or non-existent credit history. This situation creates an opportunity for some consumers to exploit it by intentionally defaulting on their loans. </a:t>
            </a:r>
          </a:p>
          <a:p>
            <a:pPr algn="just"/>
            <a:endParaRPr lang="en-IN" sz="1600" dirty="0">
              <a:solidFill>
                <a:srgbClr val="374151"/>
              </a:solidFill>
              <a:latin typeface="Times New Roman" panose="02020603050405020304" pitchFamily="18" charset="0"/>
              <a:cs typeface="Times New Roman" panose="02020603050405020304" pitchFamily="18" charset="0"/>
            </a:endParaRPr>
          </a:p>
          <a:p>
            <a:pPr algn="just"/>
            <a:r>
              <a:rPr lang="en-IN" sz="1600" b="0" i="0" dirty="0">
                <a:solidFill>
                  <a:srgbClr val="374151"/>
                </a:solidFill>
                <a:effectLst/>
                <a:latin typeface="Times New Roman" panose="02020603050405020304" pitchFamily="18" charset="0"/>
                <a:cs typeface="Times New Roman" panose="02020603050405020304" pitchFamily="18" charset="0"/>
              </a:rPr>
              <a:t>As an employee of a consumer finance company that focuses on providing loans to urban customers, your task involves conducting exploratory data analysis (EDA) to examine patterns within the data. This analysis aims to ensure that applicants who can repay the loans are not unfairly rejected, thereby mitigating the risks associated with loan defaults.</a:t>
            </a:r>
          </a:p>
          <a:p>
            <a:pPr algn="just"/>
            <a:endParaRPr lang="en-IN" sz="1600" dirty="0">
              <a:solidFill>
                <a:srgbClr val="374151"/>
              </a:solidFill>
              <a:latin typeface="Times New Roman" panose="02020603050405020304" pitchFamily="18" charset="0"/>
              <a:cs typeface="Times New Roman" panose="02020603050405020304" pitchFamily="18" charset="0"/>
            </a:endParaRPr>
          </a:p>
          <a:p>
            <a:pPr algn="just"/>
            <a:r>
              <a:rPr lang="en-IN" sz="1600" b="0" i="0" dirty="0">
                <a:solidFill>
                  <a:srgbClr val="374151"/>
                </a:solidFill>
                <a:effectLst/>
                <a:latin typeface="Times New Roman" panose="02020603050405020304" pitchFamily="18" charset="0"/>
                <a:cs typeface="Times New Roman" panose="02020603050405020304" pitchFamily="18" charset="0"/>
              </a:rPr>
              <a:t>The objective of this case study is to detect patterns that can indicate whether a client will encounter challenges in making loan instalments. These patterns can be utilized to make informed decisions, such as denying the loan, adjusting the loan amount, or offering loans to higher-risk applicants at a higher interest rate. By employing exploratory data analysis (EDA), the aim is to identify such applicants and ensure that those who are capable of repaying the loan are not unjustly rejected. The primary focus of this case study is to leverage EDA for the identification of these applicants.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085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263691-8277-9BC5-0A84-0432FD8B966E}"/>
              </a:ext>
            </a:extLst>
          </p:cNvPr>
          <p:cNvSpPr>
            <a:spLocks noGrp="1"/>
          </p:cNvSpPr>
          <p:nvPr>
            <p:ph type="sldNum" sz="quarter" idx="12"/>
          </p:nvPr>
        </p:nvSpPr>
        <p:spPr/>
        <p:txBody>
          <a:bodyPr/>
          <a:lstStyle/>
          <a:p>
            <a:fld id="{A0289F9E-9962-4B7B-BA18-A15907CCC6BF}" type="slidenum">
              <a:rPr lang="en-US" smtClean="0"/>
              <a:t>5</a:t>
            </a:fld>
            <a:endParaRPr lang="en-US"/>
          </a:p>
        </p:txBody>
      </p:sp>
      <p:sp>
        <p:nvSpPr>
          <p:cNvPr id="3" name="TextBox 2">
            <a:extLst>
              <a:ext uri="{FF2B5EF4-FFF2-40B4-BE49-F238E27FC236}">
                <a16:creationId xmlns:a16="http://schemas.microsoft.com/office/drawing/2014/main" id="{421EECDC-9E8C-FE10-0901-01022A4EB835}"/>
              </a:ext>
            </a:extLst>
          </p:cNvPr>
          <p:cNvSpPr txBox="1"/>
          <p:nvPr/>
        </p:nvSpPr>
        <p:spPr>
          <a:xfrm>
            <a:off x="818707" y="584791"/>
            <a:ext cx="2860078"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Importing Data 1</a:t>
            </a:r>
          </a:p>
        </p:txBody>
      </p:sp>
      <p:sp>
        <p:nvSpPr>
          <p:cNvPr id="4" name="TextBox 3">
            <a:extLst>
              <a:ext uri="{FF2B5EF4-FFF2-40B4-BE49-F238E27FC236}">
                <a16:creationId xmlns:a16="http://schemas.microsoft.com/office/drawing/2014/main" id="{BD30E65B-DBAC-D112-134A-BFB7EEFBF077}"/>
              </a:ext>
            </a:extLst>
          </p:cNvPr>
          <p:cNvSpPr txBox="1"/>
          <p:nvPr/>
        </p:nvSpPr>
        <p:spPr>
          <a:xfrm>
            <a:off x="1605516" y="1828808"/>
            <a:ext cx="9112103" cy="280076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         To begin, our analysis involves utilizing the </a:t>
            </a:r>
            <a:r>
              <a:rPr lang="en-US" sz="1600" b="1" dirty="0">
                <a:latin typeface="Times New Roman" panose="02020603050405020304" pitchFamily="18" charset="0"/>
                <a:cs typeface="Times New Roman" panose="02020603050405020304" pitchFamily="18" charset="0"/>
              </a:rPr>
              <a:t>'Application Data </a:t>
            </a:r>
            <a:r>
              <a:rPr lang="en-US" sz="1600" dirty="0">
                <a:latin typeface="Times New Roman" panose="02020603050405020304" pitchFamily="18" charset="0"/>
                <a:cs typeface="Times New Roman" panose="02020603050405020304" pitchFamily="18" charset="0"/>
              </a:rPr>
              <a:t>Set' which encompasses all the relevant client information available at the time of application. This dataset primarily focuses on discerning whether a client encounters any challenges with payments.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Data cleaning</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 prepare the data for analysis, we engage in the process of data cleaning. The following steps are executed during this stage: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Initially, we identify the essential columns required for our analysis, and subsequently, we endeavor to identify any Empty values present within each column.</a:t>
            </a:r>
          </a:p>
        </p:txBody>
      </p:sp>
    </p:spTree>
    <p:extLst>
      <p:ext uri="{BB962C8B-B14F-4D97-AF65-F5344CB8AC3E}">
        <p14:creationId xmlns:p14="http://schemas.microsoft.com/office/powerpoint/2010/main" val="195225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E037DE-B27E-7EA5-1627-7C87B9104972}"/>
              </a:ext>
            </a:extLst>
          </p:cNvPr>
          <p:cNvSpPr>
            <a:spLocks noGrp="1"/>
          </p:cNvSpPr>
          <p:nvPr>
            <p:ph type="sldNum" sz="quarter" idx="12"/>
          </p:nvPr>
        </p:nvSpPr>
        <p:spPr/>
        <p:txBody>
          <a:bodyPr/>
          <a:lstStyle/>
          <a:p>
            <a:fld id="{A0289F9E-9962-4B7B-BA18-A15907CCC6BF}" type="slidenum">
              <a:rPr lang="en-US" smtClean="0"/>
              <a:t>6</a:t>
            </a:fld>
            <a:endParaRPr lang="en-US"/>
          </a:p>
        </p:txBody>
      </p:sp>
      <p:sp>
        <p:nvSpPr>
          <p:cNvPr id="3" name="TextBox 2">
            <a:extLst>
              <a:ext uri="{FF2B5EF4-FFF2-40B4-BE49-F238E27FC236}">
                <a16:creationId xmlns:a16="http://schemas.microsoft.com/office/drawing/2014/main" id="{5E41904B-218B-3D49-8599-F4FC50EFC220}"/>
              </a:ext>
            </a:extLst>
          </p:cNvPr>
          <p:cNvSpPr txBox="1"/>
          <p:nvPr/>
        </p:nvSpPr>
        <p:spPr>
          <a:xfrm>
            <a:off x="818707" y="584791"/>
            <a:ext cx="2860078"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Importing Data 2</a:t>
            </a:r>
          </a:p>
        </p:txBody>
      </p:sp>
      <p:sp>
        <p:nvSpPr>
          <p:cNvPr id="4" name="TextBox 3">
            <a:extLst>
              <a:ext uri="{FF2B5EF4-FFF2-40B4-BE49-F238E27FC236}">
                <a16:creationId xmlns:a16="http://schemas.microsoft.com/office/drawing/2014/main" id="{6B534CC1-6F25-186A-8644-FD4095A1F860}"/>
              </a:ext>
            </a:extLst>
          </p:cNvPr>
          <p:cNvSpPr txBox="1"/>
          <p:nvPr/>
        </p:nvSpPr>
        <p:spPr>
          <a:xfrm>
            <a:off x="1531088" y="1711842"/>
            <a:ext cx="8867554" cy="4031873"/>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In the present stage, we have acquired the second dataset, namely the </a:t>
            </a:r>
            <a:r>
              <a:rPr lang="en-US" sz="1600" b="1" dirty="0">
                <a:latin typeface="Times New Roman" panose="02020603050405020304" pitchFamily="18" charset="0"/>
                <a:cs typeface="Times New Roman" panose="02020603050405020304" pitchFamily="18" charset="0"/>
              </a:rPr>
              <a:t>'Previous Application</a:t>
            </a:r>
            <a:r>
              <a:rPr lang="en-US" sz="1600" dirty="0">
                <a:latin typeface="Times New Roman" panose="02020603050405020304" pitchFamily="18" charset="0"/>
                <a:cs typeface="Times New Roman" panose="02020603050405020304" pitchFamily="18" charset="0"/>
              </a:rPr>
              <a:t> Data Set,' for our analysis. This dataset encompasses relevant information regarding the client's previous loan data. It specifically includes data pertaining to the status of the previous application, whether it was approved, cancelled, refused, or an unused offer.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'Previous Application Data Set' comprises 1670214 rows and 37 columns.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gn="l"/>
            <a:r>
              <a:rPr lang="en-IN" sz="1600" b="0" i="0" dirty="0">
                <a:effectLst/>
                <a:latin typeface="Times New Roman" panose="02020603050405020304" pitchFamily="18" charset="0"/>
                <a:cs typeface="Times New Roman" panose="02020603050405020304" pitchFamily="18" charset="0"/>
              </a:rPr>
              <a:t>Likewise, we have undertaken the process of </a:t>
            </a:r>
            <a:r>
              <a:rPr lang="en-IN" sz="1600" b="1" i="0" dirty="0">
                <a:effectLst/>
                <a:latin typeface="Times New Roman" panose="02020603050405020304" pitchFamily="18" charset="0"/>
                <a:cs typeface="Times New Roman" panose="02020603050405020304" pitchFamily="18" charset="0"/>
              </a:rPr>
              <a:t>data cleaning </a:t>
            </a:r>
            <a:r>
              <a:rPr lang="en-IN" sz="1600" b="0" i="0" dirty="0">
                <a:effectLst/>
                <a:latin typeface="Times New Roman" panose="02020603050405020304" pitchFamily="18" charset="0"/>
                <a:cs typeface="Times New Roman" panose="02020603050405020304" pitchFamily="18" charset="0"/>
              </a:rPr>
              <a:t>in this stage:</a:t>
            </a:r>
          </a:p>
          <a:p>
            <a:pPr algn="l"/>
            <a:endParaRPr lang="en-IN"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 We examined the percentage of null values present in each column to assess the necessary steps for data cleaning.</a:t>
            </a:r>
          </a:p>
          <a:p>
            <a:pPr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 The percentage of null entries in the provided </a:t>
            </a:r>
            <a:r>
              <a:rPr lang="en-IN" sz="1600" b="0" i="0" dirty="0" err="1">
                <a:effectLst/>
                <a:latin typeface="Times New Roman" panose="02020603050405020304" pitchFamily="18" charset="0"/>
                <a:cs typeface="Times New Roman" panose="02020603050405020304" pitchFamily="18" charset="0"/>
              </a:rPr>
              <a:t>DataFrame</a:t>
            </a:r>
            <a:r>
              <a:rPr lang="en-IN" sz="1600" b="0" i="0" dirty="0">
                <a:effectLst/>
                <a:latin typeface="Times New Roman" panose="02020603050405020304" pitchFamily="18" charset="0"/>
                <a:cs typeface="Times New Roman" panose="02020603050405020304" pitchFamily="18" charset="0"/>
              </a:rPr>
              <a:t> was calculated.</a:t>
            </a:r>
          </a:p>
          <a:p>
            <a:pPr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 We iterated over the columns in the </a:t>
            </a:r>
            <a:r>
              <a:rPr lang="en-IN" sz="1600" b="0" i="0" dirty="0" err="1">
                <a:effectLst/>
                <a:latin typeface="Times New Roman" panose="02020603050405020304" pitchFamily="18" charset="0"/>
                <a:cs typeface="Times New Roman" panose="02020603050405020304" pitchFamily="18" charset="0"/>
              </a:rPr>
              <a:t>DataFrame</a:t>
            </a:r>
            <a:r>
              <a:rPr lang="en-IN" sz="1600" b="0" i="0" dirty="0">
                <a:effectLst/>
                <a:latin typeface="Times New Roman" panose="02020603050405020304" pitchFamily="18" charset="0"/>
                <a:cs typeface="Times New Roman" panose="02020603050405020304" pitchFamily="18" charset="0"/>
              </a:rPr>
              <a:t> and deleted those where more than 20% of the values were null.</a:t>
            </a:r>
          </a:p>
          <a:p>
            <a:pPr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 The percentage of null values in each column was determined.</a:t>
            </a:r>
          </a:p>
        </p:txBody>
      </p:sp>
    </p:spTree>
    <p:extLst>
      <p:ext uri="{BB962C8B-B14F-4D97-AF65-F5344CB8AC3E}">
        <p14:creationId xmlns:p14="http://schemas.microsoft.com/office/powerpoint/2010/main" val="2559931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2C95DCD-1103-1567-1FFA-9ADD85F0EE34}"/>
              </a:ext>
            </a:extLst>
          </p:cNvPr>
          <p:cNvSpPr txBox="1"/>
          <p:nvPr/>
        </p:nvSpPr>
        <p:spPr>
          <a:xfrm>
            <a:off x="476250" y="1565128"/>
            <a:ext cx="4191000" cy="3890965"/>
          </a:xfrm>
          <a:prstGeom prst="rect">
            <a:avLst/>
          </a:prstGeom>
        </p:spPr>
        <p:txBody>
          <a:bodyPr vert="horz" lIns="91440" tIns="45720" rIns="91440" bIns="45720" rtlCol="0">
            <a:noAutofit/>
          </a:bodyPr>
          <a:lstStyle/>
          <a:p>
            <a:pPr algn="just">
              <a:lnSpc>
                <a:spcPct val="110000"/>
              </a:lnSpc>
              <a:spcAft>
                <a:spcPts val="600"/>
              </a:spcAft>
            </a:pPr>
            <a:r>
              <a:rPr lang="en-US" sz="1600" dirty="0">
                <a:latin typeface="Times New Roman" panose="02020603050405020304" pitchFamily="18" charset="0"/>
                <a:cs typeface="Times New Roman" panose="02020603050405020304" pitchFamily="18" charset="0"/>
              </a:rPr>
              <a:t>An outlier refers to an observation that deviates significantly from the other values in a random sample taken from a population. We have identified several values as outliers through the utilization of plots.</a:t>
            </a:r>
          </a:p>
          <a:p>
            <a:pPr algn="just">
              <a:lnSpc>
                <a:spcPct val="110000"/>
              </a:lnSpc>
              <a:spcAft>
                <a:spcPts val="600"/>
              </a:spcAft>
            </a:pPr>
            <a:endParaRPr lang="en-US" sz="1600" dirty="0">
              <a:latin typeface="Times New Roman" panose="02020603050405020304" pitchFamily="18" charset="0"/>
              <a:cs typeface="Times New Roman" panose="02020603050405020304" pitchFamily="18" charset="0"/>
            </a:endParaRPr>
          </a:p>
          <a:p>
            <a:pPr algn="just">
              <a:lnSpc>
                <a:spcPct val="110000"/>
              </a:lnSpc>
              <a:spcAft>
                <a:spcPts val="600"/>
              </a:spcAft>
            </a:pPr>
            <a:r>
              <a:rPr lang="en-US" sz="1600" b="0" i="0" dirty="0">
                <a:effectLst/>
                <a:latin typeface="Times New Roman" panose="02020603050405020304" pitchFamily="18" charset="0"/>
                <a:cs typeface="Times New Roman" panose="02020603050405020304" pitchFamily="18" charset="0"/>
              </a:rPr>
              <a:t>The plot focuses on the distribution of income range (AMT_INCOME_RANGE) and includes different </a:t>
            </a:r>
            <a:r>
              <a:rPr lang="en-US" sz="1600" b="0" i="0" dirty="0" err="1">
                <a:effectLst/>
                <a:latin typeface="Times New Roman" panose="02020603050405020304" pitchFamily="18" charset="0"/>
                <a:cs typeface="Times New Roman" panose="02020603050405020304" pitchFamily="18" charset="0"/>
              </a:rPr>
              <a:t>colours</a:t>
            </a:r>
            <a:r>
              <a:rPr lang="en-US" sz="1600" b="0" i="0" dirty="0">
                <a:effectLst/>
                <a:latin typeface="Times New Roman" panose="02020603050405020304" pitchFamily="18" charset="0"/>
                <a:cs typeface="Times New Roman" panose="02020603050405020304" pitchFamily="18" charset="0"/>
              </a:rPr>
              <a:t> (hue) based on the gender of individuals (CODE_GENDER). The title of the plot is set as "Distribution of income range." This plot helps visualize how the income range is distributed among different genders within the dataset.</a:t>
            </a:r>
            <a:endParaRPr lang="en-US" sz="1600" dirty="0">
              <a:latin typeface="Times New Roman" panose="02020603050405020304" pitchFamily="18" charset="0"/>
              <a:cs typeface="Times New Roman" panose="02020603050405020304" pitchFamily="18" charset="0"/>
            </a:endParaRPr>
          </a:p>
        </p:txBody>
      </p:sp>
      <p:pic>
        <p:nvPicPr>
          <p:cNvPr id="6" name="Picture 5" descr="A picture containing screenshot, plot, line, diagram&#10;&#10;Description automatically generated">
            <a:extLst>
              <a:ext uri="{FF2B5EF4-FFF2-40B4-BE49-F238E27FC236}">
                <a16:creationId xmlns:a16="http://schemas.microsoft.com/office/drawing/2014/main" id="{5E217F81-0FF7-31B1-A693-4A335A7B84A1}"/>
              </a:ext>
            </a:extLst>
          </p:cNvPr>
          <p:cNvPicPr>
            <a:picLocks noChangeAspect="1"/>
          </p:cNvPicPr>
          <p:nvPr/>
        </p:nvPicPr>
        <p:blipFill>
          <a:blip r:embed="rId2"/>
          <a:stretch>
            <a:fillRect/>
          </a:stretch>
        </p:blipFill>
        <p:spPr>
          <a:xfrm>
            <a:off x="5143500" y="2466609"/>
            <a:ext cx="6662741" cy="2088005"/>
          </a:xfrm>
          <a:prstGeom prst="rect">
            <a:avLst/>
          </a:prstGeom>
        </p:spPr>
      </p:pic>
      <p:sp>
        <p:nvSpPr>
          <p:cNvPr id="2" name="Slide Number Placeholder 1">
            <a:extLst>
              <a:ext uri="{FF2B5EF4-FFF2-40B4-BE49-F238E27FC236}">
                <a16:creationId xmlns:a16="http://schemas.microsoft.com/office/drawing/2014/main" id="{86153E6C-216F-34FD-B533-DFB1F6D3D250}"/>
              </a:ext>
            </a:extLst>
          </p:cNvPr>
          <p:cNvSpPr>
            <a:spLocks noGrp="1"/>
          </p:cNvSpPr>
          <p:nvPr>
            <p:ph type="sldNum" sz="quarter" idx="12"/>
          </p:nvPr>
        </p:nvSpPr>
        <p:spPr>
          <a:xfrm>
            <a:off x="11539542" y="3246437"/>
            <a:ext cx="533399" cy="365125"/>
          </a:xfrm>
        </p:spPr>
        <p:txBody>
          <a:bodyPr vert="horz" lIns="91440" tIns="45720" rIns="91440" bIns="45720" rtlCol="0" anchor="ctr">
            <a:normAutofit/>
          </a:bodyPr>
          <a:lstStyle/>
          <a:p>
            <a:pPr>
              <a:spcAft>
                <a:spcPts val="600"/>
              </a:spcAft>
            </a:pPr>
            <a:fld id="{A0289F9E-9962-4B7B-BA18-A15907CCC6BF}" type="slidenum">
              <a:rPr lang="en-US" smtClean="0"/>
              <a:pPr>
                <a:spcAft>
                  <a:spcPts val="600"/>
                </a:spcAft>
              </a:pPr>
              <a:t>7</a:t>
            </a:fld>
            <a:endParaRPr lang="en-US"/>
          </a:p>
        </p:txBody>
      </p:sp>
    </p:spTree>
    <p:extLst>
      <p:ext uri="{BB962C8B-B14F-4D97-AF65-F5344CB8AC3E}">
        <p14:creationId xmlns:p14="http://schemas.microsoft.com/office/powerpoint/2010/main" val="394928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75346B-F203-3E9D-2AF9-5161F28FBDC9}"/>
              </a:ext>
            </a:extLst>
          </p:cNvPr>
          <p:cNvSpPr>
            <a:spLocks noGrp="1"/>
          </p:cNvSpPr>
          <p:nvPr>
            <p:ph type="sldNum" sz="quarter" idx="12"/>
          </p:nvPr>
        </p:nvSpPr>
        <p:spPr/>
        <p:txBody>
          <a:bodyPr/>
          <a:lstStyle/>
          <a:p>
            <a:fld id="{A0289F9E-9962-4B7B-BA18-A15907CCC6BF}" type="slidenum">
              <a:rPr lang="en-US" smtClean="0"/>
              <a:t>8</a:t>
            </a:fld>
            <a:endParaRPr lang="en-US"/>
          </a:p>
        </p:txBody>
      </p:sp>
      <p:sp>
        <p:nvSpPr>
          <p:cNvPr id="4" name="TextBox 3">
            <a:extLst>
              <a:ext uri="{FF2B5EF4-FFF2-40B4-BE49-F238E27FC236}">
                <a16:creationId xmlns:a16="http://schemas.microsoft.com/office/drawing/2014/main" id="{51CA2689-8228-5B20-A241-3FE1A1CF351E}"/>
              </a:ext>
            </a:extLst>
          </p:cNvPr>
          <p:cNvSpPr txBox="1"/>
          <p:nvPr/>
        </p:nvSpPr>
        <p:spPr>
          <a:xfrm>
            <a:off x="1073888" y="1105786"/>
            <a:ext cx="9271590" cy="1077218"/>
          </a:xfrm>
          <a:prstGeom prst="rect">
            <a:avLst/>
          </a:prstGeom>
          <a:noFill/>
        </p:spPr>
        <p:txBody>
          <a:bodyPr wrap="square" rtlCol="0">
            <a:spAutoFit/>
          </a:bodyPr>
          <a:lstStyle/>
          <a:p>
            <a:pPr algn="just"/>
            <a:r>
              <a:rPr lang="en-IN" sz="1600" b="0" i="0" dirty="0">
                <a:effectLst/>
                <a:latin typeface="Times New Roman" panose="02020603050405020304" pitchFamily="18" charset="0"/>
                <a:cs typeface="Times New Roman" panose="02020603050405020304" pitchFamily="18" charset="0"/>
              </a:rPr>
              <a:t>We now produces a univariate plot (</a:t>
            </a:r>
            <a:r>
              <a:rPr lang="en-IN" sz="1600" b="0" i="0" dirty="0" err="1">
                <a:effectLst/>
                <a:latin typeface="Times New Roman" panose="02020603050405020304" pitchFamily="18" charset="0"/>
                <a:cs typeface="Times New Roman" panose="02020603050405020304" pitchFamily="18" charset="0"/>
              </a:rPr>
              <a:t>uniplot</a:t>
            </a:r>
            <a:r>
              <a:rPr lang="en-IN" sz="1600" b="0" i="0" dirty="0">
                <a:effectLst/>
                <a:latin typeface="Times New Roman" panose="02020603050405020304" pitchFamily="18" charset="0"/>
                <a:cs typeface="Times New Roman" panose="02020603050405020304" pitchFamily="18" charset="0"/>
              </a:rPr>
              <a:t>) using the </a:t>
            </a:r>
            <a:r>
              <a:rPr lang="en-IN" sz="1600" b="0" i="0" dirty="0" err="1">
                <a:effectLst/>
                <a:latin typeface="Times New Roman" panose="02020603050405020304" pitchFamily="18" charset="0"/>
                <a:cs typeface="Times New Roman" panose="02020603050405020304" pitchFamily="18" charset="0"/>
              </a:rPr>
              <a:t>dataframe</a:t>
            </a:r>
            <a:r>
              <a:rPr lang="en-IN" sz="1600" b="0" i="0" dirty="0">
                <a:effectLst/>
                <a:latin typeface="Times New Roman" panose="02020603050405020304" pitchFamily="18" charset="0"/>
                <a:cs typeface="Times New Roman" panose="02020603050405020304" pitchFamily="18" charset="0"/>
              </a:rPr>
              <a:t> target0_df. The plot illustrates the distribution of different income types (NAME_INCOME_TYPE) and distinguishes them by </a:t>
            </a:r>
            <a:r>
              <a:rPr lang="en-IN" sz="1600" b="0" i="0" dirty="0" err="1">
                <a:effectLst/>
                <a:latin typeface="Times New Roman" panose="02020603050405020304" pitchFamily="18" charset="0"/>
                <a:cs typeface="Times New Roman" panose="02020603050405020304" pitchFamily="18" charset="0"/>
              </a:rPr>
              <a:t>colors</a:t>
            </a:r>
            <a:r>
              <a:rPr lang="en-IN" sz="1600" b="0" i="0" dirty="0">
                <a:effectLst/>
                <a:latin typeface="Times New Roman" panose="02020603050405020304" pitchFamily="18" charset="0"/>
                <a:cs typeface="Times New Roman" panose="02020603050405020304" pitchFamily="18" charset="0"/>
              </a:rPr>
              <a:t> based on the gender of individuals (CODE_GENDER). The title of the plot is set as "Income Types." This visualization provides insights into how various income types are distributed among different genders within the dataset.</a:t>
            </a:r>
            <a:endParaRPr lang="en-US" sz="1600" dirty="0">
              <a:latin typeface="Times New Roman" panose="02020603050405020304" pitchFamily="18" charset="0"/>
              <a:cs typeface="Times New Roman" panose="02020603050405020304" pitchFamily="18" charset="0"/>
            </a:endParaRPr>
          </a:p>
        </p:txBody>
      </p:sp>
      <p:pic>
        <p:nvPicPr>
          <p:cNvPr id="6" name="Picture 5" descr="A picture containing screenshot, line, plot, diagram&#10;&#10;Description automatically generated">
            <a:extLst>
              <a:ext uri="{FF2B5EF4-FFF2-40B4-BE49-F238E27FC236}">
                <a16:creationId xmlns:a16="http://schemas.microsoft.com/office/drawing/2014/main" id="{C77C9404-32A7-5B2A-BEA8-607D2BEA1831}"/>
              </a:ext>
            </a:extLst>
          </p:cNvPr>
          <p:cNvPicPr>
            <a:picLocks noChangeAspect="1"/>
          </p:cNvPicPr>
          <p:nvPr/>
        </p:nvPicPr>
        <p:blipFill>
          <a:blip r:embed="rId2"/>
          <a:stretch>
            <a:fillRect/>
          </a:stretch>
        </p:blipFill>
        <p:spPr>
          <a:xfrm>
            <a:off x="2315106" y="2539012"/>
            <a:ext cx="7264076" cy="3686355"/>
          </a:xfrm>
          <a:prstGeom prst="rect">
            <a:avLst/>
          </a:prstGeom>
        </p:spPr>
      </p:pic>
    </p:spTree>
    <p:extLst>
      <p:ext uri="{BB962C8B-B14F-4D97-AF65-F5344CB8AC3E}">
        <p14:creationId xmlns:p14="http://schemas.microsoft.com/office/powerpoint/2010/main" val="52366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EBF056-EB8E-851F-8AF7-5A8847FFF51F}"/>
              </a:ext>
            </a:extLst>
          </p:cNvPr>
          <p:cNvSpPr>
            <a:spLocks noGrp="1"/>
          </p:cNvSpPr>
          <p:nvPr>
            <p:ph type="sldNum" sz="quarter" idx="12"/>
          </p:nvPr>
        </p:nvSpPr>
        <p:spPr/>
        <p:txBody>
          <a:bodyPr/>
          <a:lstStyle/>
          <a:p>
            <a:fld id="{A0289F9E-9962-4B7B-BA18-A15907CCC6BF}" type="slidenum">
              <a:rPr lang="en-US" smtClean="0"/>
              <a:t>9</a:t>
            </a:fld>
            <a:endParaRPr lang="en-US"/>
          </a:p>
        </p:txBody>
      </p:sp>
      <p:sp>
        <p:nvSpPr>
          <p:cNvPr id="4" name="TextBox 3">
            <a:extLst>
              <a:ext uri="{FF2B5EF4-FFF2-40B4-BE49-F238E27FC236}">
                <a16:creationId xmlns:a16="http://schemas.microsoft.com/office/drawing/2014/main" id="{75E728FA-9C2C-05E8-0684-AEF2C63C5DFD}"/>
              </a:ext>
            </a:extLst>
          </p:cNvPr>
          <p:cNvSpPr txBox="1"/>
          <p:nvPr/>
        </p:nvSpPr>
        <p:spPr>
          <a:xfrm>
            <a:off x="1360966" y="1063256"/>
            <a:ext cx="9154633" cy="1323439"/>
          </a:xfrm>
          <a:prstGeom prst="rect">
            <a:avLst/>
          </a:prstGeom>
          <a:noFill/>
        </p:spPr>
        <p:txBody>
          <a:bodyPr wrap="square" rtlCol="0">
            <a:spAutoFit/>
          </a:bodyPr>
          <a:lstStyle/>
          <a:p>
            <a:pPr algn="just"/>
            <a:r>
              <a:rPr lang="en-IN" sz="1600" b="0" i="0" dirty="0">
                <a:effectLst/>
                <a:latin typeface="Times New Roman" panose="02020603050405020304" pitchFamily="18" charset="0"/>
                <a:cs typeface="Times New Roman" panose="02020603050405020304" pitchFamily="18" charset="0"/>
              </a:rPr>
              <a:t>When plotting the count of the TARGET variable, we observe a significant imbalance within the variable.</a:t>
            </a:r>
          </a:p>
          <a:p>
            <a:pPr algn="just"/>
            <a:endParaRPr lang="en-IN" sz="1600" dirty="0">
              <a:latin typeface="Times New Roman" panose="02020603050405020304" pitchFamily="18" charset="0"/>
              <a:cs typeface="Times New Roman" panose="02020603050405020304" pitchFamily="18" charset="0"/>
            </a:endParaRPr>
          </a:p>
          <a:p>
            <a:pPr algn="just"/>
            <a:r>
              <a:rPr lang="en-IN" sz="1600" b="0" i="0" dirty="0">
                <a:effectLst/>
                <a:latin typeface="Times New Roman" panose="02020603050405020304" pitchFamily="18" charset="0"/>
                <a:cs typeface="Times New Roman" panose="02020603050405020304" pitchFamily="18" charset="0"/>
              </a:rPr>
              <a:t>The number of credits is higher for income types such as 'working,' 'commercial associate,' and 'State Servant' compared to others. Income types such as 'student,' 'pensioner,' 'businessman,' and 'maternity leave' have a lower number of credits compared to others.</a:t>
            </a:r>
            <a:endParaRPr lang="en-US" sz="1600" dirty="0">
              <a:latin typeface="Times New Roman" panose="02020603050405020304" pitchFamily="18" charset="0"/>
              <a:cs typeface="Times New Roman" panose="02020603050405020304" pitchFamily="18" charset="0"/>
            </a:endParaRPr>
          </a:p>
        </p:txBody>
      </p:sp>
      <p:pic>
        <p:nvPicPr>
          <p:cNvPr id="6" name="Picture 5" descr="Analysis between income type and count">
            <a:extLst>
              <a:ext uri="{FF2B5EF4-FFF2-40B4-BE49-F238E27FC236}">
                <a16:creationId xmlns:a16="http://schemas.microsoft.com/office/drawing/2014/main" id="{6423389A-2F7F-3765-7A0C-F1BAB5C13A06}"/>
              </a:ext>
            </a:extLst>
          </p:cNvPr>
          <p:cNvPicPr>
            <a:picLocks noChangeAspect="1"/>
          </p:cNvPicPr>
          <p:nvPr/>
        </p:nvPicPr>
        <p:blipFill>
          <a:blip r:embed="rId2"/>
          <a:stretch>
            <a:fillRect/>
          </a:stretch>
        </p:blipFill>
        <p:spPr>
          <a:xfrm>
            <a:off x="2335507" y="2508891"/>
            <a:ext cx="7772400" cy="3924829"/>
          </a:xfrm>
          <a:prstGeom prst="rect">
            <a:avLst/>
          </a:prstGeom>
        </p:spPr>
      </p:pic>
    </p:spTree>
    <p:extLst>
      <p:ext uri="{BB962C8B-B14F-4D97-AF65-F5344CB8AC3E}">
        <p14:creationId xmlns:p14="http://schemas.microsoft.com/office/powerpoint/2010/main" val="3821391768"/>
      </p:ext>
    </p:extLst>
  </p:cSld>
  <p:clrMapOvr>
    <a:masterClrMapping/>
  </p:clrMapOvr>
</p:sld>
</file>

<file path=ppt/theme/theme1.xml><?xml version="1.0" encoding="utf-8"?>
<a:theme xmlns:a="http://schemas.openxmlformats.org/drawingml/2006/main" name="Afterglow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2048</TotalTime>
  <Words>2165</Words>
  <Application>Microsoft Macintosh PowerPoint</Application>
  <PresentationFormat>Widescreen</PresentationFormat>
  <Paragraphs>137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Times New Roman</vt:lpstr>
      <vt:lpstr>Trade Gothic Next Cond</vt:lpstr>
      <vt:lpstr>Trade Gothic Next Light</vt:lpstr>
      <vt:lpstr>AfterglowVTI</vt:lpstr>
      <vt:lpstr>CREDIT EDA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Varunprakash Shanmugam</dc:creator>
  <cp:lastModifiedBy>Varunprakash Shanmugam</cp:lastModifiedBy>
  <cp:revision>2</cp:revision>
  <dcterms:created xsi:type="dcterms:W3CDTF">2023-05-18T01:05:14Z</dcterms:created>
  <dcterms:modified xsi:type="dcterms:W3CDTF">2023-05-25T15:16:45Z</dcterms:modified>
</cp:coreProperties>
</file>