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Impact" charset="1" panose="020B0806030902050204"/>
      <p:regular r:id="rId14"/>
    </p:embeddedFont>
    <p:embeddedFont>
      <p:font typeface="Poppins" charset="1" panose="00000500000000000000"/>
      <p:regular r:id="rId15"/>
    </p:embeddedFont>
    <p:embeddedFont>
      <p:font typeface="Poppins Italics" charset="1" panose="00000500000000000000"/>
      <p:regular r:id="rId16"/>
    </p:embeddedFont>
    <p:embeddedFont>
      <p:font typeface="Poppins Bold" charset="1" panose="00000800000000000000"/>
      <p:regular r:id="rId17"/>
    </p:embeddedFont>
    <p:embeddedFont>
      <p:font typeface="Poppins Bold Italics" charset="1" panose="00000800000000000000"/>
      <p:regular r:id="rId18"/>
    </p:embeddedFont>
    <p:embeddedFont>
      <p:font typeface="Poppins Medium" charset="1" panose="000006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1366517">
            <a:off x="8172982" y="-1413168"/>
            <a:ext cx="12307770" cy="7200900"/>
          </a:xfrm>
          <a:custGeom>
            <a:avLst/>
            <a:gdLst/>
            <a:ahLst/>
            <a:cxnLst/>
            <a:rect r="r" b="b" t="t" l="l"/>
            <a:pathLst>
              <a:path h="7200900" w="12307770">
                <a:moveTo>
                  <a:pt x="0" y="0"/>
                </a:moveTo>
                <a:lnTo>
                  <a:pt x="12307770" y="0"/>
                </a:lnTo>
                <a:lnTo>
                  <a:pt x="12307770"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493551">
            <a:off x="-3091661" y="3509943"/>
            <a:ext cx="15325477" cy="8242765"/>
          </a:xfrm>
          <a:custGeom>
            <a:avLst/>
            <a:gdLst/>
            <a:ahLst/>
            <a:cxnLst/>
            <a:rect r="r" b="b" t="t" l="l"/>
            <a:pathLst>
              <a:path h="8242765" w="15325477">
                <a:moveTo>
                  <a:pt x="0" y="0"/>
                </a:moveTo>
                <a:lnTo>
                  <a:pt x="15325477" y="0"/>
                </a:lnTo>
                <a:lnTo>
                  <a:pt x="15325477" y="8242765"/>
                </a:lnTo>
                <a:lnTo>
                  <a:pt x="0" y="82427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350042" y="349542"/>
            <a:ext cx="9587917" cy="9587917"/>
          </a:xfrm>
          <a:custGeom>
            <a:avLst/>
            <a:gdLst/>
            <a:ahLst/>
            <a:cxnLst/>
            <a:rect r="r" b="b" t="t" l="l"/>
            <a:pathLst>
              <a:path h="9587917" w="9587917">
                <a:moveTo>
                  <a:pt x="0" y="0"/>
                </a:moveTo>
                <a:lnTo>
                  <a:pt x="9587916" y="0"/>
                </a:lnTo>
                <a:lnTo>
                  <a:pt x="9587916" y="9587916"/>
                </a:lnTo>
                <a:lnTo>
                  <a:pt x="0" y="9587916"/>
                </a:lnTo>
                <a:lnTo>
                  <a:pt x="0" y="0"/>
                </a:lnTo>
                <a:close/>
              </a:path>
            </a:pathLst>
          </a:custGeom>
          <a:blipFill>
            <a:blip r:embed="rId6">
              <a:alphaModFix amt="30000"/>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209550" y="2713876"/>
            <a:ext cx="14319257" cy="2798607"/>
          </a:xfrm>
          <a:prstGeom prst="rect">
            <a:avLst/>
          </a:prstGeom>
        </p:spPr>
        <p:txBody>
          <a:bodyPr anchor="t" rtlCol="false" tIns="0" lIns="0" bIns="0" rIns="0">
            <a:spAutoFit/>
          </a:bodyPr>
          <a:lstStyle/>
          <a:p>
            <a:pPr algn="ctr">
              <a:lnSpc>
                <a:spcPts val="20571"/>
              </a:lnSpc>
            </a:pPr>
            <a:r>
              <a:rPr lang="en-US" sz="14693">
                <a:solidFill>
                  <a:srgbClr val="FFFFFF"/>
                </a:solidFill>
                <a:latin typeface="Impact"/>
                <a:ea typeface="Impact"/>
                <a:cs typeface="Impact"/>
                <a:sym typeface="Impact"/>
              </a:rPr>
              <a:t>DOCSUMM</a:t>
            </a:r>
          </a:p>
        </p:txBody>
      </p:sp>
      <p:sp>
        <p:nvSpPr>
          <p:cNvPr name="TextBox 6" id="6"/>
          <p:cNvSpPr txBox="true"/>
          <p:nvPr/>
        </p:nvSpPr>
        <p:spPr>
          <a:xfrm rot="0">
            <a:off x="-209550" y="4954446"/>
            <a:ext cx="14319257" cy="560070"/>
          </a:xfrm>
          <a:prstGeom prst="rect">
            <a:avLst/>
          </a:prstGeom>
        </p:spPr>
        <p:txBody>
          <a:bodyPr anchor="t" rtlCol="false" tIns="0" lIns="0" bIns="0" rIns="0">
            <a:spAutoFit/>
          </a:bodyPr>
          <a:lstStyle/>
          <a:p>
            <a:pPr algn="ctr">
              <a:lnSpc>
                <a:spcPts val="4440"/>
              </a:lnSpc>
            </a:pPr>
            <a:r>
              <a:rPr lang="en-US" sz="3000" spc="696">
                <a:solidFill>
                  <a:srgbClr val="FFFFFF"/>
                </a:solidFill>
                <a:latin typeface="Poppins"/>
                <a:ea typeface="Poppins"/>
                <a:cs typeface="Poppins"/>
                <a:sym typeface="Poppins"/>
              </a:rPr>
              <a:t>A SMART DOCUMENT SUMMARIZER AGENT</a:t>
            </a:r>
          </a:p>
        </p:txBody>
      </p:sp>
      <p:sp>
        <p:nvSpPr>
          <p:cNvPr name="TextBox 7" id="7"/>
          <p:cNvSpPr txBox="true"/>
          <p:nvPr/>
        </p:nvSpPr>
        <p:spPr>
          <a:xfrm rot="0">
            <a:off x="5422708" y="8191647"/>
            <a:ext cx="14319257" cy="600583"/>
          </a:xfrm>
          <a:prstGeom prst="rect">
            <a:avLst/>
          </a:prstGeom>
        </p:spPr>
        <p:txBody>
          <a:bodyPr anchor="t" rtlCol="false" tIns="0" lIns="0" bIns="0" rIns="0">
            <a:spAutoFit/>
          </a:bodyPr>
          <a:lstStyle/>
          <a:p>
            <a:pPr algn="ctr">
              <a:lnSpc>
                <a:spcPts val="4736"/>
              </a:lnSpc>
            </a:pPr>
            <a:r>
              <a:rPr lang="en-US" sz="3200" spc="742">
                <a:solidFill>
                  <a:srgbClr val="FFFFFF"/>
                </a:solidFill>
                <a:latin typeface="Poppins"/>
                <a:ea typeface="Poppins"/>
                <a:cs typeface="Poppins"/>
                <a:sym typeface="Poppins"/>
              </a:rPr>
              <a:t>BROCODE</a:t>
            </a:r>
          </a:p>
        </p:txBody>
      </p:sp>
      <p:sp>
        <p:nvSpPr>
          <p:cNvPr name="AutoShape 8" id="8"/>
          <p:cNvSpPr/>
          <p:nvPr/>
        </p:nvSpPr>
        <p:spPr>
          <a:xfrm>
            <a:off x="11069271" y="8792230"/>
            <a:ext cx="3040436" cy="0"/>
          </a:xfrm>
          <a:prstGeom prst="line">
            <a:avLst/>
          </a:prstGeom>
          <a:ln cap="flat" w="38100">
            <a:solidFill>
              <a:srgbClr val="FFFFFF"/>
            </a:solidFill>
            <a:prstDash val="solid"/>
            <a:headEnd type="none" len="sm" w="sm"/>
            <a:tailEnd type="none" len="sm" w="sm"/>
          </a:ln>
        </p:spPr>
      </p:sp>
      <p:sp>
        <p:nvSpPr>
          <p:cNvPr name="AutoShape 9" id="9"/>
          <p:cNvSpPr/>
          <p:nvPr/>
        </p:nvSpPr>
        <p:spPr>
          <a:xfrm flipV="true">
            <a:off x="1309606" y="5507006"/>
            <a:ext cx="11623462" cy="87154"/>
          </a:xfrm>
          <a:prstGeom prst="line">
            <a:avLst/>
          </a:prstGeom>
          <a:ln cap="flat" w="38100">
            <a:solidFill>
              <a:srgbClr val="FFFFFF"/>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3433588" y="5806884"/>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433588" y="-494572"/>
            <a:ext cx="7060793" cy="6649983"/>
          </a:xfrm>
          <a:custGeom>
            <a:avLst/>
            <a:gdLst/>
            <a:ahLst/>
            <a:cxnLst/>
            <a:rect r="r" b="b" t="t" l="l"/>
            <a:pathLst>
              <a:path h="6649983" w="7060793">
                <a:moveTo>
                  <a:pt x="0" y="0"/>
                </a:moveTo>
                <a:lnTo>
                  <a:pt x="7060793" y="0"/>
                </a:lnTo>
                <a:lnTo>
                  <a:pt x="7060793" y="6649983"/>
                </a:lnTo>
                <a:lnTo>
                  <a:pt x="0" y="66499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664621" y="-753127"/>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516771" y="2430265"/>
            <a:ext cx="9618352" cy="988557"/>
          </a:xfrm>
          <a:prstGeom prst="rect">
            <a:avLst/>
          </a:prstGeom>
        </p:spPr>
        <p:txBody>
          <a:bodyPr anchor="t" rtlCol="false" tIns="0" lIns="0" bIns="0" rIns="0">
            <a:spAutoFit/>
          </a:bodyPr>
          <a:lstStyle/>
          <a:p>
            <a:pPr algn="just">
              <a:lnSpc>
                <a:spcPts val="6828"/>
              </a:lnSpc>
            </a:pPr>
            <a:r>
              <a:rPr lang="en-US" sz="6042">
                <a:solidFill>
                  <a:srgbClr val="FFFFFF"/>
                </a:solidFill>
                <a:latin typeface="Impact"/>
                <a:ea typeface="Impact"/>
                <a:cs typeface="Impact"/>
                <a:sym typeface="Impact"/>
              </a:rPr>
              <a:t>PROBLEM STATEMENT &amp; DOMAIN</a:t>
            </a:r>
          </a:p>
        </p:txBody>
      </p:sp>
      <p:sp>
        <p:nvSpPr>
          <p:cNvPr name="TextBox 6" id="6"/>
          <p:cNvSpPr txBox="true"/>
          <p:nvPr/>
        </p:nvSpPr>
        <p:spPr>
          <a:xfrm rot="0">
            <a:off x="391355" y="4233354"/>
            <a:ext cx="9869938" cy="2975610"/>
          </a:xfrm>
          <a:prstGeom prst="rect">
            <a:avLst/>
          </a:prstGeom>
        </p:spPr>
        <p:txBody>
          <a:bodyPr anchor="t" rtlCol="false" tIns="0" lIns="0" bIns="0" rIns="0">
            <a:spAutoFit/>
          </a:bodyPr>
          <a:lstStyle/>
          <a:p>
            <a:pPr algn="l">
              <a:lnSpc>
                <a:spcPts val="2940"/>
              </a:lnSpc>
            </a:pPr>
            <a:r>
              <a:rPr lang="en-US" sz="2100" i="true">
                <a:solidFill>
                  <a:srgbClr val="FFFFFF"/>
                </a:solidFill>
                <a:latin typeface="Poppins Italics"/>
                <a:ea typeface="Poppins Italics"/>
                <a:cs typeface="Poppins Italics"/>
                <a:sym typeface="Poppins Italics"/>
              </a:rPr>
              <a:t>A SMART DOCUMENT SUMMARIZER AI AGENT LEVERAGES NATURAL LANGUAGE PROCESSING (NLP) AND MACHINE LEARNING TECHNIQUES TO GENERATE CONCISE, CONTEXT-AWARE SUMMARIES OF COMPLEX DOCUMENTS. THE TOOL AIMS TO HELP USERS QUICKLY EXTRACT KEY INFORMATION FROM LENGTHY, TECHNICAL, OR JARGON-HEAVY CONTENT, IMPROVING EFFICIENCY AND SAVING TIME. BY IDENTIFYING KEY THEMES AND UNDERSTANDING THE STRUCTURE OF A DOCUMENT, THE AI AGENT ENSURES THE ESSENCE OF THE ORIGINAL CONTENT IS MAINTAINED.</a:t>
            </a:r>
          </a:p>
        </p:txBody>
      </p:sp>
      <p:sp>
        <p:nvSpPr>
          <p:cNvPr name="Freeform 7" id="7"/>
          <p:cNvSpPr/>
          <p:nvPr/>
        </p:nvSpPr>
        <p:spPr>
          <a:xfrm flipH="false" flipV="false" rot="0">
            <a:off x="13960842" y="3637017"/>
            <a:ext cx="7060793" cy="6649983"/>
          </a:xfrm>
          <a:custGeom>
            <a:avLst/>
            <a:gdLst/>
            <a:ahLst/>
            <a:cxnLst/>
            <a:rect r="r" b="b" t="t" l="l"/>
            <a:pathLst>
              <a:path h="6649983" w="7060793">
                <a:moveTo>
                  <a:pt x="0" y="0"/>
                </a:moveTo>
                <a:lnTo>
                  <a:pt x="7060793" y="0"/>
                </a:lnTo>
                <a:lnTo>
                  <a:pt x="7060793" y="6649983"/>
                </a:lnTo>
                <a:lnTo>
                  <a:pt x="0" y="66499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0430445" y="-1885843"/>
            <a:ext cx="7060793" cy="6649983"/>
          </a:xfrm>
          <a:custGeom>
            <a:avLst/>
            <a:gdLst/>
            <a:ahLst/>
            <a:cxnLst/>
            <a:rect r="r" b="b" t="t" l="l"/>
            <a:pathLst>
              <a:path h="6649983" w="7060793">
                <a:moveTo>
                  <a:pt x="0" y="0"/>
                </a:moveTo>
                <a:lnTo>
                  <a:pt x="7060793" y="0"/>
                </a:lnTo>
                <a:lnTo>
                  <a:pt x="7060793" y="6649983"/>
                </a:lnTo>
                <a:lnTo>
                  <a:pt x="0" y="66499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0430445" y="4764140"/>
            <a:ext cx="7060793" cy="6649983"/>
          </a:xfrm>
          <a:custGeom>
            <a:avLst/>
            <a:gdLst/>
            <a:ahLst/>
            <a:cxnLst/>
            <a:rect r="r" b="b" t="t" l="l"/>
            <a:pathLst>
              <a:path h="6649983" w="7060793">
                <a:moveTo>
                  <a:pt x="0" y="0"/>
                </a:moveTo>
                <a:lnTo>
                  <a:pt x="7060793" y="0"/>
                </a:lnTo>
                <a:lnTo>
                  <a:pt x="7060793" y="6649984"/>
                </a:lnTo>
                <a:lnTo>
                  <a:pt x="0" y="66499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6927630" y="7208964"/>
            <a:ext cx="2759033" cy="2759033"/>
          </a:xfrm>
          <a:custGeom>
            <a:avLst/>
            <a:gdLst/>
            <a:ahLst/>
            <a:cxnLst/>
            <a:rect r="r" b="b" t="t" l="l"/>
            <a:pathLst>
              <a:path h="2759033" w="2759033">
                <a:moveTo>
                  <a:pt x="0" y="0"/>
                </a:moveTo>
                <a:lnTo>
                  <a:pt x="2759034" y="0"/>
                </a:lnTo>
                <a:lnTo>
                  <a:pt x="2759034" y="2759034"/>
                </a:lnTo>
                <a:lnTo>
                  <a:pt x="0" y="2759034"/>
                </a:lnTo>
                <a:lnTo>
                  <a:pt x="0" y="0"/>
                </a:lnTo>
                <a:close/>
              </a:path>
            </a:pathLst>
          </a:custGeom>
          <a:blipFill>
            <a:blip r:embed="rId6">
              <a:alphaModFix amt="46000"/>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573" y="3075991"/>
            <a:ext cx="9782486" cy="561026"/>
            <a:chOff x="0" y="0"/>
            <a:chExt cx="13043315" cy="748034"/>
          </a:xfrm>
        </p:grpSpPr>
        <p:sp>
          <p:nvSpPr>
            <p:cNvPr name="AutoShape 12" id="12"/>
            <p:cNvSpPr/>
            <p:nvPr/>
          </p:nvSpPr>
          <p:spPr>
            <a:xfrm flipV="true">
              <a:off x="764" y="380910"/>
              <a:ext cx="12674600" cy="76199"/>
            </a:xfrm>
            <a:prstGeom prst="line">
              <a:avLst/>
            </a:prstGeom>
            <a:ln cap="flat" w="254000">
              <a:solidFill>
                <a:srgbClr val="FFFFFF"/>
              </a:solidFill>
              <a:prstDash val="solid"/>
              <a:headEnd type="none" len="sm" w="sm"/>
              <a:tailEnd type="none" len="sm" w="sm"/>
            </a:ln>
          </p:spPr>
        </p:sp>
        <p:grpSp>
          <p:nvGrpSpPr>
            <p:cNvPr name="Group 13" id="13"/>
            <p:cNvGrpSpPr/>
            <p:nvPr/>
          </p:nvGrpSpPr>
          <p:grpSpPr>
            <a:xfrm rot="0">
              <a:off x="12307412" y="0"/>
              <a:ext cx="735903" cy="748034"/>
              <a:chOff x="0" y="0"/>
              <a:chExt cx="799618" cy="812800"/>
            </a:xfrm>
          </p:grpSpPr>
          <p:sp>
            <p:nvSpPr>
              <p:cNvPr name="Freeform 14" id="14"/>
              <p:cNvSpPr/>
              <p:nvPr/>
            </p:nvSpPr>
            <p:spPr>
              <a:xfrm flipH="false" flipV="false" rot="0">
                <a:off x="0" y="0"/>
                <a:ext cx="799618" cy="812800"/>
              </a:xfrm>
              <a:custGeom>
                <a:avLst/>
                <a:gdLst/>
                <a:ahLst/>
                <a:cxnLst/>
                <a:rect r="r" b="b" t="t" l="l"/>
                <a:pathLst>
                  <a:path h="812800" w="799618">
                    <a:moveTo>
                      <a:pt x="399809" y="0"/>
                    </a:moveTo>
                    <a:cubicBezTo>
                      <a:pt x="179001" y="0"/>
                      <a:pt x="0" y="181951"/>
                      <a:pt x="0" y="406400"/>
                    </a:cubicBezTo>
                    <a:cubicBezTo>
                      <a:pt x="0" y="630849"/>
                      <a:pt x="179001" y="812800"/>
                      <a:pt x="399809" y="812800"/>
                    </a:cubicBezTo>
                    <a:cubicBezTo>
                      <a:pt x="620618" y="812800"/>
                      <a:pt x="799618" y="630849"/>
                      <a:pt x="799618" y="406400"/>
                    </a:cubicBezTo>
                    <a:cubicBezTo>
                      <a:pt x="799618" y="181951"/>
                      <a:pt x="620618" y="0"/>
                      <a:pt x="399809" y="0"/>
                    </a:cubicBezTo>
                    <a:close/>
                  </a:path>
                </a:pathLst>
              </a:custGeom>
              <a:solidFill>
                <a:srgbClr val="FFFFFF"/>
              </a:solidFill>
            </p:spPr>
          </p:sp>
          <p:sp>
            <p:nvSpPr>
              <p:cNvPr name="TextBox 15" id="15"/>
              <p:cNvSpPr txBox="true"/>
              <p:nvPr/>
            </p:nvSpPr>
            <p:spPr>
              <a:xfrm>
                <a:off x="74964" y="9525"/>
                <a:ext cx="649690" cy="727075"/>
              </a:xfrm>
              <a:prstGeom prst="rect">
                <a:avLst/>
              </a:prstGeom>
            </p:spPr>
            <p:txBody>
              <a:bodyPr anchor="ctr" rtlCol="false" tIns="50800" lIns="50800" bIns="50800" rIns="50800"/>
              <a:lstStyle/>
              <a:p>
                <a:pPr algn="ctr">
                  <a:lnSpc>
                    <a:spcPts val="2800"/>
                  </a:lnSpc>
                </a:pPr>
              </a:p>
            </p:txBody>
          </p:sp>
        </p:gr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004618" y="5473935"/>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534304" y="463848"/>
            <a:ext cx="11008387" cy="1409375"/>
          </a:xfrm>
          <a:prstGeom prst="rect">
            <a:avLst/>
          </a:prstGeom>
        </p:spPr>
        <p:txBody>
          <a:bodyPr anchor="t" rtlCol="false" tIns="0" lIns="0" bIns="0" rIns="0">
            <a:spAutoFit/>
          </a:bodyPr>
          <a:lstStyle/>
          <a:p>
            <a:pPr algn="ctr">
              <a:lnSpc>
                <a:spcPts val="9644"/>
              </a:lnSpc>
            </a:pPr>
            <a:r>
              <a:rPr lang="en-US" sz="8534">
                <a:solidFill>
                  <a:srgbClr val="FFFFFF"/>
                </a:solidFill>
                <a:latin typeface="Impact"/>
                <a:ea typeface="Impact"/>
                <a:cs typeface="Impact"/>
                <a:sym typeface="Impact"/>
              </a:rPr>
              <a:t>UNIQUE KEY FEATURES</a:t>
            </a:r>
          </a:p>
        </p:txBody>
      </p:sp>
      <p:grpSp>
        <p:nvGrpSpPr>
          <p:cNvPr name="Group 4" id="4"/>
          <p:cNvGrpSpPr/>
          <p:nvPr/>
        </p:nvGrpSpPr>
        <p:grpSpPr>
          <a:xfrm rot="0">
            <a:off x="2001418" y="4446353"/>
            <a:ext cx="3825830" cy="382583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name="TextBox 6" id="6"/>
            <p:cNvSpPr txBox="true"/>
            <p:nvPr/>
          </p:nvSpPr>
          <p:spPr>
            <a:xfrm>
              <a:off x="76200" y="9525"/>
              <a:ext cx="660400" cy="727075"/>
            </a:xfrm>
            <a:prstGeom prst="rect">
              <a:avLst/>
            </a:prstGeom>
          </p:spPr>
          <p:txBody>
            <a:bodyPr anchor="ctr" rtlCol="false" tIns="50800" lIns="50800" bIns="50800" rIns="50800"/>
            <a:lstStyle/>
            <a:p>
              <a:pPr algn="ctr">
                <a:lnSpc>
                  <a:spcPts val="2800"/>
                </a:lnSpc>
              </a:pPr>
            </a:p>
          </p:txBody>
        </p:sp>
      </p:grpSp>
      <p:grpSp>
        <p:nvGrpSpPr>
          <p:cNvPr name="Group 7" id="7"/>
          <p:cNvGrpSpPr/>
          <p:nvPr/>
        </p:nvGrpSpPr>
        <p:grpSpPr>
          <a:xfrm rot="0">
            <a:off x="7198546" y="4446353"/>
            <a:ext cx="3825830" cy="382583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name="TextBox 9" id="9"/>
            <p:cNvSpPr txBox="true"/>
            <p:nvPr/>
          </p:nvSpPr>
          <p:spPr>
            <a:xfrm>
              <a:off x="76200" y="9525"/>
              <a:ext cx="660400" cy="727075"/>
            </a:xfrm>
            <a:prstGeom prst="rect">
              <a:avLst/>
            </a:prstGeom>
          </p:spPr>
          <p:txBody>
            <a:bodyPr anchor="ctr" rtlCol="false" tIns="50800" lIns="50800" bIns="50800" rIns="50800"/>
            <a:lstStyle/>
            <a:p>
              <a:pPr algn="ctr">
                <a:lnSpc>
                  <a:spcPts val="2800"/>
                </a:lnSpc>
              </a:pPr>
            </a:p>
          </p:txBody>
        </p:sp>
      </p:grpSp>
      <p:sp>
        <p:nvSpPr>
          <p:cNvPr name="Freeform 10" id="10"/>
          <p:cNvSpPr/>
          <p:nvPr/>
        </p:nvSpPr>
        <p:spPr>
          <a:xfrm flipH="false" flipV="false" rot="0">
            <a:off x="13380922" y="-3460452"/>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12395675" y="4446353"/>
            <a:ext cx="3825830" cy="382583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name="TextBox 13" id="13"/>
            <p:cNvSpPr txBox="true"/>
            <p:nvPr/>
          </p:nvSpPr>
          <p:spPr>
            <a:xfrm>
              <a:off x="76200" y="9525"/>
              <a:ext cx="660400" cy="727075"/>
            </a:xfrm>
            <a:prstGeom prst="rect">
              <a:avLst/>
            </a:prstGeom>
          </p:spPr>
          <p:txBody>
            <a:bodyPr anchor="ctr" rtlCol="false" tIns="50800" lIns="50800" bIns="50800" rIns="50800"/>
            <a:lstStyle/>
            <a:p>
              <a:pPr algn="ctr">
                <a:lnSpc>
                  <a:spcPts val="2800"/>
                </a:lnSpc>
              </a:pPr>
            </a:p>
          </p:txBody>
        </p:sp>
      </p:grpSp>
      <p:sp>
        <p:nvSpPr>
          <p:cNvPr name="AutoShape 14" id="14"/>
          <p:cNvSpPr/>
          <p:nvPr/>
        </p:nvSpPr>
        <p:spPr>
          <a:xfrm>
            <a:off x="3314625" y="1811311"/>
            <a:ext cx="10993965" cy="61912"/>
          </a:xfrm>
          <a:prstGeom prst="line">
            <a:avLst/>
          </a:prstGeom>
          <a:ln cap="flat" w="123825">
            <a:solidFill>
              <a:srgbClr val="FFFFFF"/>
            </a:solidFill>
            <a:prstDash val="solid"/>
            <a:headEnd type="oval" len="lg" w="lg"/>
            <a:tailEnd type="oval" len="lg" w="lg"/>
          </a:ln>
        </p:spPr>
      </p:sp>
      <p:sp>
        <p:nvSpPr>
          <p:cNvPr name="TextBox 15" id="15"/>
          <p:cNvSpPr txBox="true"/>
          <p:nvPr/>
        </p:nvSpPr>
        <p:spPr>
          <a:xfrm rot="0">
            <a:off x="1028700" y="2109555"/>
            <a:ext cx="16230600" cy="1765298"/>
          </a:xfrm>
          <a:prstGeom prst="rect">
            <a:avLst/>
          </a:prstGeom>
        </p:spPr>
        <p:txBody>
          <a:bodyPr anchor="t" rtlCol="false" tIns="0" lIns="0" bIns="0" rIns="0">
            <a:spAutoFit/>
          </a:bodyPr>
          <a:lstStyle/>
          <a:p>
            <a:pPr algn="ctr">
              <a:lnSpc>
                <a:spcPts val="3500"/>
              </a:lnSpc>
            </a:pPr>
            <a:r>
              <a:rPr lang="en-US" sz="2500">
                <a:solidFill>
                  <a:srgbClr val="FFFFFF"/>
                </a:solidFill>
                <a:latin typeface="Poppins"/>
                <a:ea typeface="Poppins"/>
                <a:cs typeface="Poppins"/>
                <a:sym typeface="Poppins"/>
              </a:rPr>
              <a:t>We have developed three specialized AI agents designed to streamline document summarization across various fields: </a:t>
            </a:r>
            <a:r>
              <a:rPr lang="en-US" sz="2500" b="true">
                <a:solidFill>
                  <a:srgbClr val="FFFFFF"/>
                </a:solidFill>
                <a:latin typeface="Poppins Bold"/>
                <a:ea typeface="Poppins Bold"/>
                <a:cs typeface="Poppins Bold"/>
                <a:sym typeface="Poppins Bold"/>
              </a:rPr>
              <a:t>Finsumm</a:t>
            </a:r>
            <a:r>
              <a:rPr lang="en-US" sz="2500">
                <a:solidFill>
                  <a:srgbClr val="FFFFFF"/>
                </a:solidFill>
                <a:latin typeface="Poppins"/>
                <a:ea typeface="Poppins"/>
                <a:cs typeface="Poppins"/>
                <a:sym typeface="Poppins"/>
              </a:rPr>
              <a:t> for legal and financial documents, </a:t>
            </a:r>
            <a:r>
              <a:rPr lang="en-US" sz="2500" b="true">
                <a:solidFill>
                  <a:srgbClr val="FFFFFF"/>
                </a:solidFill>
                <a:latin typeface="Poppins Bold"/>
                <a:ea typeface="Poppins Bold"/>
                <a:cs typeface="Poppins Bold"/>
                <a:sym typeface="Poppins Bold"/>
              </a:rPr>
              <a:t>Edsumm</a:t>
            </a:r>
            <a:r>
              <a:rPr lang="en-US" sz="2500">
                <a:solidFill>
                  <a:srgbClr val="FFFFFF"/>
                </a:solidFill>
                <a:latin typeface="Poppins"/>
                <a:ea typeface="Poppins"/>
                <a:cs typeface="Poppins"/>
                <a:sym typeface="Poppins"/>
              </a:rPr>
              <a:t> for educational note-taking, and </a:t>
            </a:r>
            <a:r>
              <a:rPr lang="en-US" sz="2500" b="true">
                <a:solidFill>
                  <a:srgbClr val="FFFFFF"/>
                </a:solidFill>
                <a:latin typeface="Poppins Bold"/>
                <a:ea typeface="Poppins Bold"/>
                <a:cs typeface="Poppins Bold"/>
                <a:sym typeface="Poppins Bold"/>
              </a:rPr>
              <a:t>Medsumm</a:t>
            </a:r>
            <a:r>
              <a:rPr lang="en-US" sz="2500">
                <a:solidFill>
                  <a:srgbClr val="FFFFFF"/>
                </a:solidFill>
                <a:latin typeface="Poppins"/>
                <a:ea typeface="Poppins"/>
                <a:cs typeface="Poppins"/>
                <a:sym typeface="Poppins"/>
              </a:rPr>
              <a:t> for medical report summarization. These agents leverage advanced AI to provide accurate, concise summaries tailored to their respective domains.</a:t>
            </a:r>
          </a:p>
        </p:txBody>
      </p:sp>
      <p:sp>
        <p:nvSpPr>
          <p:cNvPr name="TextBox 16" id="16"/>
          <p:cNvSpPr txBox="true"/>
          <p:nvPr/>
        </p:nvSpPr>
        <p:spPr>
          <a:xfrm rot="0">
            <a:off x="2308385" y="5596021"/>
            <a:ext cx="3211896" cy="1269319"/>
          </a:xfrm>
          <a:prstGeom prst="rect">
            <a:avLst/>
          </a:prstGeom>
        </p:spPr>
        <p:txBody>
          <a:bodyPr anchor="t" rtlCol="false" tIns="0" lIns="0" bIns="0" rIns="0">
            <a:spAutoFit/>
          </a:bodyPr>
          <a:lstStyle/>
          <a:p>
            <a:pPr algn="ctr">
              <a:lnSpc>
                <a:spcPts val="9312"/>
              </a:lnSpc>
            </a:pPr>
            <a:r>
              <a:rPr lang="en-US" sz="6651">
                <a:solidFill>
                  <a:srgbClr val="FFFFFF"/>
                </a:solidFill>
                <a:latin typeface="Impact"/>
                <a:ea typeface="Impact"/>
                <a:cs typeface="Impact"/>
                <a:sym typeface="Impact"/>
              </a:rPr>
              <a:t>Finsumm</a:t>
            </a:r>
          </a:p>
        </p:txBody>
      </p:sp>
      <p:sp>
        <p:nvSpPr>
          <p:cNvPr name="TextBox 17" id="17"/>
          <p:cNvSpPr txBox="true"/>
          <p:nvPr/>
        </p:nvSpPr>
        <p:spPr>
          <a:xfrm rot="0">
            <a:off x="7676219" y="5596021"/>
            <a:ext cx="2870486" cy="1269319"/>
          </a:xfrm>
          <a:prstGeom prst="rect">
            <a:avLst/>
          </a:prstGeom>
        </p:spPr>
        <p:txBody>
          <a:bodyPr anchor="t" rtlCol="false" tIns="0" lIns="0" bIns="0" rIns="0">
            <a:spAutoFit/>
          </a:bodyPr>
          <a:lstStyle/>
          <a:p>
            <a:pPr algn="ctr">
              <a:lnSpc>
                <a:spcPts val="9312"/>
              </a:lnSpc>
            </a:pPr>
            <a:r>
              <a:rPr lang="en-US" sz="6651">
                <a:solidFill>
                  <a:srgbClr val="FFFFFF"/>
                </a:solidFill>
                <a:latin typeface="Impact"/>
                <a:ea typeface="Impact"/>
                <a:cs typeface="Impact"/>
                <a:sym typeface="Impact"/>
              </a:rPr>
              <a:t>Edsumm</a:t>
            </a:r>
          </a:p>
        </p:txBody>
      </p:sp>
      <p:sp>
        <p:nvSpPr>
          <p:cNvPr name="TextBox 18" id="18"/>
          <p:cNvSpPr txBox="true"/>
          <p:nvPr/>
        </p:nvSpPr>
        <p:spPr>
          <a:xfrm rot="0">
            <a:off x="12633951" y="5596021"/>
            <a:ext cx="3349278" cy="1269319"/>
          </a:xfrm>
          <a:prstGeom prst="rect">
            <a:avLst/>
          </a:prstGeom>
        </p:spPr>
        <p:txBody>
          <a:bodyPr anchor="t" rtlCol="false" tIns="0" lIns="0" bIns="0" rIns="0">
            <a:spAutoFit/>
          </a:bodyPr>
          <a:lstStyle/>
          <a:p>
            <a:pPr algn="ctr">
              <a:lnSpc>
                <a:spcPts val="9312"/>
              </a:lnSpc>
            </a:pPr>
            <a:r>
              <a:rPr lang="en-US" sz="6651">
                <a:solidFill>
                  <a:srgbClr val="FFFFFF"/>
                </a:solidFill>
                <a:latin typeface="Impact"/>
                <a:ea typeface="Impact"/>
                <a:cs typeface="Impact"/>
                <a:sym typeface="Impact"/>
              </a:rPr>
              <a:t>Medsumm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6856285" cy="10287000"/>
          </a:xfrm>
          <a:custGeom>
            <a:avLst/>
            <a:gdLst/>
            <a:ahLst/>
            <a:cxnLst/>
            <a:rect r="r" b="b" t="t" l="l"/>
            <a:pathLst>
              <a:path h="10287000" w="6856285">
                <a:moveTo>
                  <a:pt x="0" y="0"/>
                </a:moveTo>
                <a:lnTo>
                  <a:pt x="6856285" y="0"/>
                </a:lnTo>
                <a:lnTo>
                  <a:pt x="6856285" y="10287000"/>
                </a:lnTo>
                <a:lnTo>
                  <a:pt x="0" y="10287000"/>
                </a:lnTo>
                <a:lnTo>
                  <a:pt x="0" y="0"/>
                </a:lnTo>
                <a:close/>
              </a:path>
            </a:pathLst>
          </a:custGeom>
          <a:blipFill>
            <a:blip r:embed="rId2">
              <a:alphaModFix amt="43000"/>
            </a:blip>
            <a:stretch>
              <a:fillRect l="0" t="0" r="0" b="0"/>
            </a:stretch>
          </a:blipFill>
        </p:spPr>
      </p:sp>
      <p:sp>
        <p:nvSpPr>
          <p:cNvPr name="Freeform 3" id="3"/>
          <p:cNvSpPr/>
          <p:nvPr/>
        </p:nvSpPr>
        <p:spPr>
          <a:xfrm flipH="false" flipV="false" rot="0">
            <a:off x="-1030674" y="6426980"/>
            <a:ext cx="4952166" cy="4114800"/>
          </a:xfrm>
          <a:custGeom>
            <a:avLst/>
            <a:gdLst/>
            <a:ahLst/>
            <a:cxnLst/>
            <a:rect r="r" b="b" t="t" l="l"/>
            <a:pathLst>
              <a:path h="4114800" w="4952166">
                <a:moveTo>
                  <a:pt x="0" y="0"/>
                </a:moveTo>
                <a:lnTo>
                  <a:pt x="4952166" y="0"/>
                </a:lnTo>
                <a:lnTo>
                  <a:pt x="495216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543425" y="542925"/>
            <a:ext cx="9201150" cy="9201150"/>
          </a:xfrm>
          <a:custGeom>
            <a:avLst/>
            <a:gdLst/>
            <a:ahLst/>
            <a:cxnLst/>
            <a:rect r="r" b="b" t="t" l="l"/>
            <a:pathLst>
              <a:path h="9201150" w="9201150">
                <a:moveTo>
                  <a:pt x="0" y="0"/>
                </a:moveTo>
                <a:lnTo>
                  <a:pt x="9201150" y="0"/>
                </a:lnTo>
                <a:lnTo>
                  <a:pt x="9201150" y="9201150"/>
                </a:lnTo>
                <a:lnTo>
                  <a:pt x="0" y="9201150"/>
                </a:lnTo>
                <a:lnTo>
                  <a:pt x="0" y="0"/>
                </a:lnTo>
                <a:close/>
              </a:path>
            </a:pathLst>
          </a:custGeom>
          <a:blipFill>
            <a:blip r:embed="rId5">
              <a:alphaModFix amt="30000"/>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5918797" y="895350"/>
            <a:ext cx="6640906" cy="1610541"/>
          </a:xfrm>
          <a:prstGeom prst="rect">
            <a:avLst/>
          </a:prstGeom>
        </p:spPr>
        <p:txBody>
          <a:bodyPr anchor="t" rtlCol="false" tIns="0" lIns="0" bIns="0" rIns="0">
            <a:spAutoFit/>
          </a:bodyPr>
          <a:lstStyle/>
          <a:p>
            <a:pPr algn="ctr">
              <a:lnSpc>
                <a:spcPts val="11000"/>
              </a:lnSpc>
            </a:pPr>
            <a:r>
              <a:rPr lang="en-US" sz="9734">
                <a:solidFill>
                  <a:srgbClr val="FFFFFF"/>
                </a:solidFill>
                <a:latin typeface="Impact"/>
                <a:ea typeface="Impact"/>
                <a:cs typeface="Impact"/>
                <a:sym typeface="Impact"/>
              </a:rPr>
              <a:t>FINSUMM</a:t>
            </a:r>
          </a:p>
        </p:txBody>
      </p:sp>
      <p:sp>
        <p:nvSpPr>
          <p:cNvPr name="TextBox 6" id="6"/>
          <p:cNvSpPr txBox="true"/>
          <p:nvPr/>
        </p:nvSpPr>
        <p:spPr>
          <a:xfrm rot="0">
            <a:off x="6865810" y="3187700"/>
            <a:ext cx="10659619" cy="6575425"/>
          </a:xfrm>
          <a:prstGeom prst="rect">
            <a:avLst/>
          </a:prstGeom>
        </p:spPr>
        <p:txBody>
          <a:bodyPr anchor="t" rtlCol="false" tIns="0" lIns="0" bIns="0" rIns="0">
            <a:spAutoFit/>
          </a:bodyPr>
          <a:lstStyle/>
          <a:p>
            <a:pPr algn="l" marL="539748" indent="-269874" lvl="1">
              <a:lnSpc>
                <a:spcPts val="3499"/>
              </a:lnSpc>
              <a:buFont typeface="Arial"/>
              <a:buChar char="•"/>
            </a:pPr>
            <a:r>
              <a:rPr lang="en-US" b="true" sz="2499" i="true">
                <a:solidFill>
                  <a:srgbClr val="FFFFFF"/>
                </a:solidFill>
                <a:latin typeface="Poppins Bold Italics"/>
                <a:ea typeface="Poppins Bold Italics"/>
                <a:cs typeface="Poppins Bold Italics"/>
                <a:sym typeface="Poppins Bold Italics"/>
              </a:rPr>
              <a:t>LEGAL DOCUMENTS</a:t>
            </a:r>
            <a:r>
              <a:rPr lang="en-US" sz="2499" i="true">
                <a:solidFill>
                  <a:srgbClr val="FFFFFF"/>
                </a:solidFill>
                <a:latin typeface="Poppins Italics"/>
                <a:ea typeface="Poppins Italics"/>
                <a:cs typeface="Poppins Italics"/>
                <a:sym typeface="Poppins Italics"/>
              </a:rPr>
              <a:t> : SUMMARIZES CONTRACTS, AGREEMENTS, AND CASE STUDIES, HIGHLIGHTING CRITICAL TERMS AND CLAUSES.</a:t>
            </a:r>
          </a:p>
          <a:p>
            <a:pPr algn="l">
              <a:lnSpc>
                <a:spcPts val="3499"/>
              </a:lnSpc>
            </a:pPr>
          </a:p>
          <a:p>
            <a:pPr algn="l" marL="539748" indent="-269874" lvl="1">
              <a:lnSpc>
                <a:spcPts val="3499"/>
              </a:lnSpc>
              <a:buFont typeface="Arial"/>
              <a:buChar char="•"/>
            </a:pPr>
            <a:r>
              <a:rPr lang="en-US" b="true" sz="2499" i="true">
                <a:solidFill>
                  <a:srgbClr val="FFFFFF"/>
                </a:solidFill>
                <a:latin typeface="Poppins Bold Italics"/>
                <a:ea typeface="Poppins Bold Italics"/>
                <a:cs typeface="Poppins Bold Italics"/>
                <a:sym typeface="Poppins Bold Italics"/>
              </a:rPr>
              <a:t>FINANCIAL REPORTS</a:t>
            </a:r>
            <a:r>
              <a:rPr lang="en-US" sz="2499" i="true">
                <a:solidFill>
                  <a:srgbClr val="FFFFFF"/>
                </a:solidFill>
                <a:latin typeface="Poppins Italics"/>
                <a:ea typeface="Poppins Italics"/>
                <a:cs typeface="Poppins Italics"/>
                <a:sym typeface="Poppins Italics"/>
              </a:rPr>
              <a:t> : CONDENSES FINANCIAL STATEMENTS, EARNINGS REPORTS, AND MARKET ANALYSIS INTO KEY INSIGHTS.</a:t>
            </a:r>
          </a:p>
          <a:p>
            <a:pPr algn="l">
              <a:lnSpc>
                <a:spcPts val="3499"/>
              </a:lnSpc>
            </a:pPr>
          </a:p>
          <a:p>
            <a:pPr algn="l" marL="539748" indent="-269874" lvl="1">
              <a:lnSpc>
                <a:spcPts val="3499"/>
              </a:lnSpc>
              <a:buFont typeface="Arial"/>
              <a:buChar char="•"/>
            </a:pPr>
            <a:r>
              <a:rPr lang="en-US" b="true" sz="2499" i="true">
                <a:solidFill>
                  <a:srgbClr val="FFFFFF"/>
                </a:solidFill>
                <a:latin typeface="Poppins Bold Italics"/>
                <a:ea typeface="Poppins Bold Italics"/>
                <a:cs typeface="Poppins Bold Italics"/>
                <a:sym typeface="Poppins Bold Italics"/>
              </a:rPr>
              <a:t>COMPLIANCE &amp; AUDITS</a:t>
            </a:r>
            <a:r>
              <a:rPr lang="en-US" sz="2499" i="true">
                <a:solidFill>
                  <a:srgbClr val="FFFFFF"/>
                </a:solidFill>
                <a:latin typeface="Poppins Italics"/>
                <a:ea typeface="Poppins Italics"/>
                <a:cs typeface="Poppins Italics"/>
                <a:sym typeface="Poppins Italics"/>
              </a:rPr>
              <a:t> : HELPS PROFESSIONALS QUICKLY GRASP REGULATORY AND COMPLIANCE INFORMATION, SAVING VALUABLE TIME.</a:t>
            </a:r>
          </a:p>
          <a:p>
            <a:pPr algn="l" marL="539748" indent="-269874" lvl="1">
              <a:lnSpc>
                <a:spcPts val="3499"/>
              </a:lnSpc>
              <a:buFont typeface="Arial"/>
              <a:buChar char="•"/>
            </a:pPr>
            <a:r>
              <a:rPr lang="en-US" b="true" sz="2499" i="true">
                <a:solidFill>
                  <a:srgbClr val="FFFFFF"/>
                </a:solidFill>
                <a:latin typeface="Poppins Bold Italics"/>
                <a:ea typeface="Poppins Bold Italics"/>
                <a:cs typeface="Poppins Bold Italics"/>
                <a:sym typeface="Poppins Bold Italics"/>
              </a:rPr>
              <a:t>GOVERNMENT DOCUMENTS</a:t>
            </a:r>
            <a:r>
              <a:rPr lang="en-US" sz="2499" i="true">
                <a:solidFill>
                  <a:srgbClr val="FFFFFF"/>
                </a:solidFill>
                <a:latin typeface="Poppins Italics"/>
                <a:ea typeface="Poppins Italics"/>
                <a:cs typeface="Poppins Italics"/>
                <a:sym typeface="Poppins Italics"/>
              </a:rPr>
              <a:t> : DOCUMENT ARE THOROUGHLY SUMMARIZED AND EXPLAINED.</a:t>
            </a:r>
          </a:p>
          <a:p>
            <a:pPr algn="l">
              <a:lnSpc>
                <a:spcPts val="3499"/>
              </a:lnSpc>
            </a:pPr>
          </a:p>
          <a:p>
            <a:pPr algn="l" marL="539748" indent="-269874" lvl="1">
              <a:lnSpc>
                <a:spcPts val="3499"/>
              </a:lnSpc>
              <a:buFont typeface="Arial"/>
              <a:buChar char="•"/>
            </a:pPr>
            <a:r>
              <a:rPr lang="en-US" b="true" sz="2499" i="true">
                <a:solidFill>
                  <a:srgbClr val="FFFFFF"/>
                </a:solidFill>
                <a:latin typeface="Poppins Bold Italics"/>
                <a:ea typeface="Poppins Bold Italics"/>
                <a:cs typeface="Poppins Bold Italics"/>
                <a:sym typeface="Poppins Bold Italics"/>
              </a:rPr>
              <a:t>VOCAL CHAT FEATURE</a:t>
            </a:r>
            <a:r>
              <a:rPr lang="en-US" sz="2499" i="true">
                <a:solidFill>
                  <a:srgbClr val="FFFFFF"/>
                </a:solidFill>
                <a:latin typeface="Poppins Italics"/>
                <a:ea typeface="Poppins Italics"/>
                <a:cs typeface="Poppins Italics"/>
                <a:sym typeface="Poppins Italics"/>
              </a:rPr>
              <a:t> : ALLOWS USERS TO ENGAGE IN REAL-TIME VOCAL CHATS FOR DOCUMENT SUMMARIZATION AND ANALYSIS.</a:t>
            </a:r>
          </a:p>
          <a:p>
            <a:pPr algn="l">
              <a:lnSpc>
                <a:spcPts val="3499"/>
              </a:lnSpc>
            </a:pPr>
          </a:p>
        </p:txBody>
      </p:sp>
      <p:sp>
        <p:nvSpPr>
          <p:cNvPr name="Freeform 7" id="7"/>
          <p:cNvSpPr/>
          <p:nvPr/>
        </p:nvSpPr>
        <p:spPr>
          <a:xfrm flipH="false" flipV="false" rot="0">
            <a:off x="14783217" y="-964573"/>
            <a:ext cx="4952166" cy="4114800"/>
          </a:xfrm>
          <a:custGeom>
            <a:avLst/>
            <a:gdLst/>
            <a:ahLst/>
            <a:cxnLst/>
            <a:rect r="r" b="b" t="t" l="l"/>
            <a:pathLst>
              <a:path h="4114800" w="4952166">
                <a:moveTo>
                  <a:pt x="0" y="0"/>
                </a:moveTo>
                <a:lnTo>
                  <a:pt x="4952166" y="0"/>
                </a:lnTo>
                <a:lnTo>
                  <a:pt x="495216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8" id="8"/>
          <p:cNvSpPr/>
          <p:nvPr/>
        </p:nvSpPr>
        <p:spPr>
          <a:xfrm>
            <a:off x="6865810" y="2415403"/>
            <a:ext cx="6492240" cy="0"/>
          </a:xfrm>
          <a:prstGeom prst="line">
            <a:avLst/>
          </a:prstGeom>
          <a:ln cap="flat" w="104775">
            <a:solidFill>
              <a:srgbClr val="FFFFFF"/>
            </a:solidFill>
            <a:prstDash val="solid"/>
            <a:headEnd type="none" len="sm" w="sm"/>
            <a:tailEnd type="oval" len="lg" w="lg"/>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2848996"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alphaModFix amt="39000"/>
            </a:blip>
            <a:stretch>
              <a:fillRect l="0" t="0" r="0" b="0"/>
            </a:stretch>
          </a:blipFill>
        </p:spPr>
      </p:sp>
      <p:sp>
        <p:nvSpPr>
          <p:cNvPr name="Freeform 3" id="3"/>
          <p:cNvSpPr/>
          <p:nvPr/>
        </p:nvSpPr>
        <p:spPr>
          <a:xfrm flipH="false" flipV="false" rot="0">
            <a:off x="-2580848" y="5629275"/>
            <a:ext cx="4609246" cy="4114800"/>
          </a:xfrm>
          <a:custGeom>
            <a:avLst/>
            <a:gdLst/>
            <a:ahLst/>
            <a:cxnLst/>
            <a:rect r="r" b="b" t="t" l="l"/>
            <a:pathLst>
              <a:path h="4114800" w="4609246">
                <a:moveTo>
                  <a:pt x="0" y="0"/>
                </a:moveTo>
                <a:lnTo>
                  <a:pt x="4609246" y="0"/>
                </a:lnTo>
                <a:lnTo>
                  <a:pt x="460924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543425" y="542925"/>
            <a:ext cx="9201150" cy="9201150"/>
          </a:xfrm>
          <a:custGeom>
            <a:avLst/>
            <a:gdLst/>
            <a:ahLst/>
            <a:cxnLst/>
            <a:rect r="r" b="b" t="t" l="l"/>
            <a:pathLst>
              <a:path h="9201150" w="9201150">
                <a:moveTo>
                  <a:pt x="0" y="0"/>
                </a:moveTo>
                <a:lnTo>
                  <a:pt x="9201150" y="0"/>
                </a:lnTo>
                <a:lnTo>
                  <a:pt x="9201150" y="9201150"/>
                </a:lnTo>
                <a:lnTo>
                  <a:pt x="0" y="9201150"/>
                </a:lnTo>
                <a:lnTo>
                  <a:pt x="0" y="0"/>
                </a:lnTo>
                <a:close/>
              </a:path>
            </a:pathLst>
          </a:custGeom>
          <a:blipFill>
            <a:blip r:embed="rId5">
              <a:alphaModFix amt="30000"/>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6472934" y="895350"/>
            <a:ext cx="6640906" cy="1610541"/>
          </a:xfrm>
          <a:prstGeom prst="rect">
            <a:avLst/>
          </a:prstGeom>
        </p:spPr>
        <p:txBody>
          <a:bodyPr anchor="t" rtlCol="false" tIns="0" lIns="0" bIns="0" rIns="0">
            <a:spAutoFit/>
          </a:bodyPr>
          <a:lstStyle/>
          <a:p>
            <a:pPr algn="ctr">
              <a:lnSpc>
                <a:spcPts val="11000"/>
              </a:lnSpc>
            </a:pPr>
            <a:r>
              <a:rPr lang="en-US" sz="9734">
                <a:solidFill>
                  <a:srgbClr val="FFFFFF"/>
                </a:solidFill>
                <a:latin typeface="Impact"/>
                <a:ea typeface="Impact"/>
                <a:cs typeface="Impact"/>
                <a:sym typeface="Impact"/>
              </a:rPr>
              <a:t>EDSUMM</a:t>
            </a:r>
          </a:p>
        </p:txBody>
      </p:sp>
      <p:sp>
        <p:nvSpPr>
          <p:cNvPr name="Freeform 6" id="6"/>
          <p:cNvSpPr/>
          <p:nvPr/>
        </p:nvSpPr>
        <p:spPr>
          <a:xfrm flipH="true" flipV="false" rot="0">
            <a:off x="15180440" y="0"/>
            <a:ext cx="4609246" cy="4114800"/>
          </a:xfrm>
          <a:custGeom>
            <a:avLst/>
            <a:gdLst/>
            <a:ahLst/>
            <a:cxnLst/>
            <a:rect r="r" b="b" t="t" l="l"/>
            <a:pathLst>
              <a:path h="4114800" w="4609246">
                <a:moveTo>
                  <a:pt x="4609246" y="0"/>
                </a:moveTo>
                <a:lnTo>
                  <a:pt x="0" y="0"/>
                </a:lnTo>
                <a:lnTo>
                  <a:pt x="0" y="4114800"/>
                </a:lnTo>
                <a:lnTo>
                  <a:pt x="4609246" y="4114800"/>
                </a:lnTo>
                <a:lnTo>
                  <a:pt x="460924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7" id="7"/>
          <p:cNvSpPr/>
          <p:nvPr/>
        </p:nvSpPr>
        <p:spPr>
          <a:xfrm>
            <a:off x="7438004" y="2448741"/>
            <a:ext cx="5238020" cy="0"/>
          </a:xfrm>
          <a:prstGeom prst="line">
            <a:avLst/>
          </a:prstGeom>
          <a:ln cap="flat" w="114300">
            <a:solidFill>
              <a:srgbClr val="FFFFFF"/>
            </a:solidFill>
            <a:prstDash val="solid"/>
            <a:headEnd type="none" len="sm" w="sm"/>
            <a:tailEnd type="oval" len="lg" w="lg"/>
          </a:ln>
        </p:spPr>
      </p:sp>
      <p:sp>
        <p:nvSpPr>
          <p:cNvPr name="TextBox 8" id="8"/>
          <p:cNvSpPr txBox="true"/>
          <p:nvPr/>
        </p:nvSpPr>
        <p:spPr>
          <a:xfrm rot="0">
            <a:off x="7438004" y="3215441"/>
            <a:ext cx="9821296" cy="7013575"/>
          </a:xfrm>
          <a:prstGeom prst="rect">
            <a:avLst/>
          </a:prstGeom>
        </p:spPr>
        <p:txBody>
          <a:bodyPr anchor="t" rtlCol="false" tIns="0" lIns="0" bIns="0" rIns="0">
            <a:spAutoFit/>
          </a:bodyPr>
          <a:lstStyle/>
          <a:p>
            <a:pPr algn="just" marL="539748" indent="-269874" lvl="1">
              <a:lnSpc>
                <a:spcPts val="3499"/>
              </a:lnSpc>
              <a:buFont typeface="Arial"/>
              <a:buChar char="•"/>
            </a:pPr>
            <a:r>
              <a:rPr lang="en-US" b="true" sz="2499" i="true">
                <a:solidFill>
                  <a:srgbClr val="FFFFFF"/>
                </a:solidFill>
                <a:latin typeface="Poppins Bold Italics"/>
                <a:ea typeface="Poppins Bold Italics"/>
                <a:cs typeface="Poppins Bold Italics"/>
                <a:sym typeface="Poppins Bold Italics"/>
              </a:rPr>
              <a:t>LECTURE SUMMARIES </a:t>
            </a:r>
            <a:r>
              <a:rPr lang="en-US" sz="2499" i="true">
                <a:solidFill>
                  <a:srgbClr val="FFFFFF"/>
                </a:solidFill>
                <a:latin typeface="Poppins Italics"/>
                <a:ea typeface="Poppins Italics"/>
                <a:cs typeface="Poppins Italics"/>
                <a:sym typeface="Poppins Italics"/>
              </a:rPr>
              <a:t>: CONVERTS LECTURE </a:t>
            </a:r>
          </a:p>
          <a:p>
            <a:pPr algn="just">
              <a:lnSpc>
                <a:spcPts val="3499"/>
              </a:lnSpc>
            </a:pPr>
            <a:r>
              <a:rPr lang="en-US" sz="2499" i="true">
                <a:solidFill>
                  <a:srgbClr val="FFFFFF"/>
                </a:solidFill>
                <a:latin typeface="Poppins Italics"/>
                <a:ea typeface="Poppins Italics"/>
                <a:cs typeface="Poppins Italics"/>
                <a:sym typeface="Poppins Italics"/>
              </a:rPr>
              <a:t>     </a:t>
            </a:r>
            <a:r>
              <a:rPr lang="en-US" sz="2499" i="true">
                <a:solidFill>
                  <a:srgbClr val="FFFFFF"/>
                </a:solidFill>
                <a:latin typeface="Poppins Italics"/>
                <a:ea typeface="Poppins Italics"/>
                <a:cs typeface="Poppins Italics"/>
                <a:sym typeface="Poppins Italics"/>
              </a:rPr>
              <a:t>NOTES INTO CONCISE SUMMARIES FOR EASIER REVISION.</a:t>
            </a:r>
          </a:p>
          <a:p>
            <a:pPr algn="just">
              <a:lnSpc>
                <a:spcPts val="3499"/>
              </a:lnSpc>
            </a:pPr>
          </a:p>
          <a:p>
            <a:pPr algn="just" marL="539748" indent="-269874" lvl="1">
              <a:lnSpc>
                <a:spcPts val="3499"/>
              </a:lnSpc>
              <a:buFont typeface="Arial"/>
              <a:buChar char="•"/>
            </a:pPr>
            <a:r>
              <a:rPr lang="en-US" b="true" sz="2499" i="true">
                <a:solidFill>
                  <a:srgbClr val="FFFFFF"/>
                </a:solidFill>
                <a:latin typeface="Poppins Bold Italics"/>
                <a:ea typeface="Poppins Bold Italics"/>
                <a:cs typeface="Poppins Bold Italics"/>
                <a:sym typeface="Poppins Bold Italics"/>
              </a:rPr>
              <a:t>TEXTBOOK EXTRACTION </a:t>
            </a:r>
            <a:r>
              <a:rPr lang="en-US" sz="2499" i="true">
                <a:solidFill>
                  <a:srgbClr val="FFFFFF"/>
                </a:solidFill>
                <a:latin typeface="Poppins Italics"/>
                <a:ea typeface="Poppins Italics"/>
                <a:cs typeface="Poppins Italics"/>
                <a:sym typeface="Poppins Italics"/>
              </a:rPr>
              <a:t>: EXTRACTS KEY POINTS AND DEFINITIONS FROM TEXTBOOKS FOR FASTER LEARNING.</a:t>
            </a:r>
          </a:p>
          <a:p>
            <a:pPr algn="just">
              <a:lnSpc>
                <a:spcPts val="3499"/>
              </a:lnSpc>
            </a:pPr>
          </a:p>
          <a:p>
            <a:pPr algn="just" marL="539748" indent="-269874" lvl="1">
              <a:lnSpc>
                <a:spcPts val="3499"/>
              </a:lnSpc>
              <a:buFont typeface="Arial"/>
              <a:buChar char="•"/>
            </a:pPr>
            <a:r>
              <a:rPr lang="en-US" b="true" sz="2499" i="true">
                <a:solidFill>
                  <a:srgbClr val="FFFFFF"/>
                </a:solidFill>
                <a:latin typeface="Poppins Bold Italics"/>
                <a:ea typeface="Poppins Bold Italics"/>
                <a:cs typeface="Poppins Bold Italics"/>
                <a:sym typeface="Poppins Bold Italics"/>
              </a:rPr>
              <a:t>EXAM Q&amp;A GENERATION</a:t>
            </a:r>
            <a:r>
              <a:rPr lang="en-US" sz="2499" i="true">
                <a:solidFill>
                  <a:srgbClr val="FFFFFF"/>
                </a:solidFill>
                <a:latin typeface="Poppins Italics"/>
                <a:ea typeface="Poppins Italics"/>
                <a:cs typeface="Poppins Italics"/>
                <a:sym typeface="Poppins Italics"/>
              </a:rPr>
              <a:t> : ANALYZES UPLOADED NOTES AND GENERATES PROBABLE EXAM QUESTIONS AND ANSWERS.</a:t>
            </a:r>
          </a:p>
          <a:p>
            <a:pPr algn="just">
              <a:lnSpc>
                <a:spcPts val="3499"/>
              </a:lnSpc>
            </a:pPr>
          </a:p>
          <a:p>
            <a:pPr algn="just" marL="539748" indent="-269874" lvl="1">
              <a:lnSpc>
                <a:spcPts val="3499"/>
              </a:lnSpc>
              <a:buFont typeface="Arial"/>
              <a:buChar char="•"/>
            </a:pPr>
            <a:r>
              <a:rPr lang="en-US" b="true" sz="2499" i="true">
                <a:solidFill>
                  <a:srgbClr val="FFFFFF"/>
                </a:solidFill>
                <a:latin typeface="Poppins Bold Italics"/>
                <a:ea typeface="Poppins Bold Italics"/>
                <a:cs typeface="Poppins Bold Italics"/>
                <a:sym typeface="Poppins Bold Italics"/>
              </a:rPr>
              <a:t>RESEARCH PAPER</a:t>
            </a:r>
            <a:r>
              <a:rPr lang="en-US" sz="2499" i="true">
                <a:solidFill>
                  <a:srgbClr val="FFFFFF"/>
                </a:solidFill>
                <a:latin typeface="Poppins Italics"/>
                <a:ea typeface="Poppins Italics"/>
                <a:cs typeface="Poppins Italics"/>
                <a:sym typeface="Poppins Italics"/>
              </a:rPr>
              <a:t> : SUMMARIZES RESEARCH PAPER FOR BETTER USE.</a:t>
            </a:r>
          </a:p>
          <a:p>
            <a:pPr algn="just">
              <a:lnSpc>
                <a:spcPts val="3499"/>
              </a:lnSpc>
            </a:pPr>
          </a:p>
          <a:p>
            <a:pPr algn="just" marL="539748" indent="-269874" lvl="1">
              <a:lnSpc>
                <a:spcPts val="3499"/>
              </a:lnSpc>
              <a:buFont typeface="Arial"/>
              <a:buChar char="•"/>
            </a:pPr>
            <a:r>
              <a:rPr lang="en-US" b="true" sz="2499" i="true">
                <a:solidFill>
                  <a:srgbClr val="FFFFFF"/>
                </a:solidFill>
                <a:latin typeface="Poppins Bold Italics"/>
                <a:ea typeface="Poppins Bold Italics"/>
                <a:cs typeface="Poppins Bold Italics"/>
                <a:sym typeface="Poppins Bold Italics"/>
              </a:rPr>
              <a:t>VOCAL CHAT FEATURE</a:t>
            </a:r>
            <a:r>
              <a:rPr lang="en-US" sz="2499" i="true">
                <a:solidFill>
                  <a:srgbClr val="FFFFFF"/>
                </a:solidFill>
                <a:latin typeface="Poppins Italics"/>
                <a:ea typeface="Poppins Italics"/>
                <a:cs typeface="Poppins Italics"/>
                <a:sym typeface="Poppins Italics"/>
              </a:rPr>
              <a:t> : STUDENTS CAN HAVE A VOCAL CONVERSATION WITH THE AI TO CLARIFY TOPICS OR GET INSTANT SUMMARIES OF THEIR NOTES.</a:t>
            </a:r>
          </a:p>
          <a:p>
            <a:pPr algn="just">
              <a:lnSpc>
                <a:spcPts val="349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2194933" y="0"/>
            <a:ext cx="11039819" cy="10287000"/>
          </a:xfrm>
          <a:custGeom>
            <a:avLst/>
            <a:gdLst/>
            <a:ahLst/>
            <a:cxnLst/>
            <a:rect r="r" b="b" t="t" l="l"/>
            <a:pathLst>
              <a:path h="10287000" w="11039819">
                <a:moveTo>
                  <a:pt x="0" y="0"/>
                </a:moveTo>
                <a:lnTo>
                  <a:pt x="11039819" y="0"/>
                </a:lnTo>
                <a:lnTo>
                  <a:pt x="11039819" y="10287000"/>
                </a:lnTo>
                <a:lnTo>
                  <a:pt x="0" y="10287000"/>
                </a:lnTo>
                <a:lnTo>
                  <a:pt x="0" y="0"/>
                </a:lnTo>
                <a:close/>
              </a:path>
            </a:pathLst>
          </a:custGeom>
          <a:blipFill>
            <a:blip r:embed="rId2">
              <a:alphaModFix amt="48000"/>
            </a:blip>
            <a:stretch>
              <a:fillRect l="-19885" t="0" r="-19885" b="0"/>
            </a:stretch>
          </a:blipFill>
        </p:spPr>
      </p:sp>
      <p:sp>
        <p:nvSpPr>
          <p:cNvPr name="Freeform 3" id="3"/>
          <p:cNvSpPr/>
          <p:nvPr/>
        </p:nvSpPr>
        <p:spPr>
          <a:xfrm flipH="false" flipV="false" rot="0">
            <a:off x="-1030674" y="6426980"/>
            <a:ext cx="4952166" cy="4114800"/>
          </a:xfrm>
          <a:custGeom>
            <a:avLst/>
            <a:gdLst/>
            <a:ahLst/>
            <a:cxnLst/>
            <a:rect r="r" b="b" t="t" l="l"/>
            <a:pathLst>
              <a:path h="4114800" w="4952166">
                <a:moveTo>
                  <a:pt x="0" y="0"/>
                </a:moveTo>
                <a:lnTo>
                  <a:pt x="4952166" y="0"/>
                </a:lnTo>
                <a:lnTo>
                  <a:pt x="495216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543425" y="542925"/>
            <a:ext cx="9201150" cy="9201150"/>
          </a:xfrm>
          <a:custGeom>
            <a:avLst/>
            <a:gdLst/>
            <a:ahLst/>
            <a:cxnLst/>
            <a:rect r="r" b="b" t="t" l="l"/>
            <a:pathLst>
              <a:path h="9201150" w="9201150">
                <a:moveTo>
                  <a:pt x="0" y="0"/>
                </a:moveTo>
                <a:lnTo>
                  <a:pt x="9201150" y="0"/>
                </a:lnTo>
                <a:lnTo>
                  <a:pt x="9201150" y="9201150"/>
                </a:lnTo>
                <a:lnTo>
                  <a:pt x="0" y="9201150"/>
                </a:lnTo>
                <a:lnTo>
                  <a:pt x="0" y="0"/>
                </a:lnTo>
                <a:close/>
              </a:path>
            </a:pathLst>
          </a:custGeom>
          <a:blipFill>
            <a:blip r:embed="rId5">
              <a:alphaModFix amt="30000"/>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8228036" y="895350"/>
            <a:ext cx="6640906" cy="1610541"/>
          </a:xfrm>
          <a:prstGeom prst="rect">
            <a:avLst/>
          </a:prstGeom>
        </p:spPr>
        <p:txBody>
          <a:bodyPr anchor="t" rtlCol="false" tIns="0" lIns="0" bIns="0" rIns="0">
            <a:spAutoFit/>
          </a:bodyPr>
          <a:lstStyle/>
          <a:p>
            <a:pPr algn="ctr">
              <a:lnSpc>
                <a:spcPts val="11000"/>
              </a:lnSpc>
            </a:pPr>
            <a:r>
              <a:rPr lang="en-US" sz="9734">
                <a:solidFill>
                  <a:srgbClr val="FFFFFF"/>
                </a:solidFill>
                <a:latin typeface="Impact"/>
                <a:ea typeface="Impact"/>
                <a:cs typeface="Impact"/>
                <a:sym typeface="Impact"/>
              </a:rPr>
              <a:t>MEDSUMM</a:t>
            </a:r>
          </a:p>
        </p:txBody>
      </p:sp>
      <p:sp>
        <p:nvSpPr>
          <p:cNvPr name="Freeform 6" id="6"/>
          <p:cNvSpPr/>
          <p:nvPr/>
        </p:nvSpPr>
        <p:spPr>
          <a:xfrm flipH="false" flipV="false" rot="0">
            <a:off x="14783217" y="-964573"/>
            <a:ext cx="4952166" cy="4114800"/>
          </a:xfrm>
          <a:custGeom>
            <a:avLst/>
            <a:gdLst/>
            <a:ahLst/>
            <a:cxnLst/>
            <a:rect r="r" b="b" t="t" l="l"/>
            <a:pathLst>
              <a:path h="4114800" w="4952166">
                <a:moveTo>
                  <a:pt x="0" y="0"/>
                </a:moveTo>
                <a:lnTo>
                  <a:pt x="4952166" y="0"/>
                </a:lnTo>
                <a:lnTo>
                  <a:pt x="495216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7" id="7"/>
          <p:cNvSpPr/>
          <p:nvPr/>
        </p:nvSpPr>
        <p:spPr>
          <a:xfrm flipV="true">
            <a:off x="8844886" y="2429691"/>
            <a:ext cx="5938172" cy="76200"/>
          </a:xfrm>
          <a:prstGeom prst="line">
            <a:avLst/>
          </a:prstGeom>
          <a:ln cap="flat" w="114300">
            <a:solidFill>
              <a:srgbClr val="FFFFFF"/>
            </a:solidFill>
            <a:prstDash val="solid"/>
            <a:headEnd type="none" len="sm" w="sm"/>
            <a:tailEnd type="oval" len="lg" w="lg"/>
          </a:ln>
        </p:spPr>
      </p:sp>
      <p:sp>
        <p:nvSpPr>
          <p:cNvPr name="TextBox 8" id="8"/>
          <p:cNvSpPr txBox="true"/>
          <p:nvPr/>
        </p:nvSpPr>
        <p:spPr>
          <a:xfrm rot="0">
            <a:off x="8787736" y="3616325"/>
            <a:ext cx="9443114" cy="6137275"/>
          </a:xfrm>
          <a:prstGeom prst="rect">
            <a:avLst/>
          </a:prstGeom>
        </p:spPr>
        <p:txBody>
          <a:bodyPr anchor="t" rtlCol="false" tIns="0" lIns="0" bIns="0" rIns="0">
            <a:spAutoFit/>
          </a:bodyPr>
          <a:lstStyle/>
          <a:p>
            <a:pPr algn="ctr" marL="539748" indent="-269874" lvl="1">
              <a:lnSpc>
                <a:spcPts val="3499"/>
              </a:lnSpc>
              <a:buFont typeface="Arial"/>
              <a:buChar char="•"/>
            </a:pPr>
            <a:r>
              <a:rPr lang="en-US" b="true" sz="2499" i="true">
                <a:solidFill>
                  <a:srgbClr val="FFFFFF"/>
                </a:solidFill>
                <a:latin typeface="Poppins Bold Italics"/>
                <a:ea typeface="Poppins Bold Italics"/>
                <a:cs typeface="Poppins Bold Italics"/>
                <a:sym typeface="Poppins Bold Italics"/>
              </a:rPr>
              <a:t>CLINICAL REPORTS </a:t>
            </a:r>
            <a:r>
              <a:rPr lang="en-US" sz="2499" i="true">
                <a:solidFill>
                  <a:srgbClr val="FFFFFF"/>
                </a:solidFill>
                <a:latin typeface="Poppins Italics"/>
                <a:ea typeface="Poppins Italics"/>
                <a:cs typeface="Poppins Italics"/>
                <a:sym typeface="Poppins Italics"/>
              </a:rPr>
              <a:t>: CONDENSES PATIENT HISTORIES, DIAGNOSES, AND TREATMENT PLANS INTO KEY DETAILS.</a:t>
            </a:r>
          </a:p>
          <a:p>
            <a:pPr algn="ctr">
              <a:lnSpc>
                <a:spcPts val="3499"/>
              </a:lnSpc>
            </a:pPr>
          </a:p>
          <a:p>
            <a:pPr algn="ctr" marL="539748" indent="-269874" lvl="1">
              <a:lnSpc>
                <a:spcPts val="3499"/>
              </a:lnSpc>
              <a:buFont typeface="Arial"/>
              <a:buChar char="•"/>
            </a:pPr>
            <a:r>
              <a:rPr lang="en-US" b="true" sz="2499" i="true">
                <a:solidFill>
                  <a:srgbClr val="FFFFFF"/>
                </a:solidFill>
                <a:latin typeface="Poppins Bold Italics"/>
                <a:ea typeface="Poppins Bold Italics"/>
                <a:cs typeface="Poppins Bold Italics"/>
                <a:sym typeface="Poppins Bold Italics"/>
              </a:rPr>
              <a:t>RESEARCH PAPERS</a:t>
            </a:r>
            <a:r>
              <a:rPr lang="en-US" sz="2499" i="true">
                <a:solidFill>
                  <a:srgbClr val="FFFFFF"/>
                </a:solidFill>
                <a:latin typeface="Poppins Italics"/>
                <a:ea typeface="Poppins Italics"/>
                <a:cs typeface="Poppins Italics"/>
                <a:sym typeface="Poppins Italics"/>
              </a:rPr>
              <a:t> : SUMMARIZES COMPLEX MEDICAL RESEARCH, HIGHLIGHTING FINDINGS AND IMPLICATIONS.</a:t>
            </a:r>
          </a:p>
          <a:p>
            <a:pPr algn="ctr">
              <a:lnSpc>
                <a:spcPts val="3499"/>
              </a:lnSpc>
            </a:pPr>
          </a:p>
          <a:p>
            <a:pPr algn="ctr" marL="539748" indent="-269874" lvl="1">
              <a:lnSpc>
                <a:spcPts val="3499"/>
              </a:lnSpc>
              <a:buFont typeface="Arial"/>
              <a:buChar char="•"/>
            </a:pPr>
            <a:r>
              <a:rPr lang="en-US" b="true" sz="2499" i="true">
                <a:solidFill>
                  <a:srgbClr val="FFFFFF"/>
                </a:solidFill>
                <a:latin typeface="Poppins Bold Italics"/>
                <a:ea typeface="Poppins Bold Italics"/>
                <a:cs typeface="Poppins Bold Italics"/>
                <a:sym typeface="Poppins Bold Italics"/>
              </a:rPr>
              <a:t>MEDICAL JOURNALS</a:t>
            </a:r>
            <a:r>
              <a:rPr lang="en-US" sz="2499" i="true">
                <a:solidFill>
                  <a:srgbClr val="FFFFFF"/>
                </a:solidFill>
                <a:latin typeface="Poppins Italics"/>
                <a:ea typeface="Poppins Italics"/>
                <a:cs typeface="Poppins Italics"/>
                <a:sym typeface="Poppins Italics"/>
              </a:rPr>
              <a:t> : EXTRACTS RELEVANT DATA FROM JOURNALS TO ASSIST HEALTHCARE PROFESSIONALS IN QUICK DECISION-MAKING.</a:t>
            </a:r>
          </a:p>
          <a:p>
            <a:pPr algn="ctr">
              <a:lnSpc>
                <a:spcPts val="3499"/>
              </a:lnSpc>
            </a:pPr>
          </a:p>
          <a:p>
            <a:pPr algn="ctr" marL="539748" indent="-269874" lvl="1">
              <a:lnSpc>
                <a:spcPts val="3499"/>
              </a:lnSpc>
              <a:buFont typeface="Arial"/>
              <a:buChar char="•"/>
            </a:pPr>
            <a:r>
              <a:rPr lang="en-US" b="true" sz="2499" i="true">
                <a:solidFill>
                  <a:srgbClr val="FFFFFF"/>
                </a:solidFill>
                <a:latin typeface="Poppins Bold Italics"/>
                <a:ea typeface="Poppins Bold Italics"/>
                <a:cs typeface="Poppins Bold Italics"/>
                <a:sym typeface="Poppins Bold Italics"/>
              </a:rPr>
              <a:t>VOCAL CHAT FEATURE</a:t>
            </a:r>
            <a:r>
              <a:rPr lang="en-US" sz="2499" i="true">
                <a:solidFill>
                  <a:srgbClr val="FFFFFF"/>
                </a:solidFill>
                <a:latin typeface="Poppins Italics"/>
                <a:ea typeface="Poppins Italics"/>
                <a:cs typeface="Poppins Italics"/>
                <a:sym typeface="Poppins Italics"/>
              </a:rPr>
              <a:t> : HEALTHCARE PROFESSIONALS CAN USE VOCAL CHAT FOR INSTANT SUMMARIES OR TO DISCUSS PATIENT DETAILS WITH THE AI.</a:t>
            </a:r>
          </a:p>
          <a:p>
            <a:pPr algn="ctr">
              <a:lnSpc>
                <a:spcPts val="349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3592224" y="-3732007"/>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56663" y="0"/>
            <a:ext cx="5782587" cy="12671008"/>
          </a:xfrm>
          <a:custGeom>
            <a:avLst/>
            <a:gdLst/>
            <a:ahLst/>
            <a:cxnLst/>
            <a:rect r="r" b="b" t="t" l="l"/>
            <a:pathLst>
              <a:path h="12671008" w="5782587">
                <a:moveTo>
                  <a:pt x="0" y="0"/>
                </a:moveTo>
                <a:lnTo>
                  <a:pt x="5782587" y="0"/>
                </a:lnTo>
                <a:lnTo>
                  <a:pt x="5782587" y="12671008"/>
                </a:lnTo>
                <a:lnTo>
                  <a:pt x="0" y="126710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917121" y="4900273"/>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7600411" y="3068955"/>
            <a:ext cx="10176164" cy="6575425"/>
          </a:xfrm>
          <a:prstGeom prst="rect">
            <a:avLst/>
          </a:prstGeom>
        </p:spPr>
        <p:txBody>
          <a:bodyPr anchor="t" rtlCol="false" tIns="0" lIns="0" bIns="0" rIns="0">
            <a:spAutoFit/>
          </a:bodyPr>
          <a:lstStyle/>
          <a:p>
            <a:pPr algn="r">
              <a:lnSpc>
                <a:spcPts val="3499"/>
              </a:lnSpc>
            </a:pPr>
            <a:r>
              <a:rPr lang="en-US" sz="2499" i="true">
                <a:solidFill>
                  <a:srgbClr val="FFFFFF"/>
                </a:solidFill>
                <a:latin typeface="Poppins Italics"/>
                <a:ea typeface="Poppins Italics"/>
                <a:cs typeface="Poppins Italics"/>
                <a:sym typeface="Poppins Italics"/>
              </a:rPr>
              <a:t>IN CONCLUSION, THE SMART DOCUMENT SUMMARIZER AI AGENT OFFERS A POWERFUL SOLUTION FOR EFFICIENTLY PROCESSING AND SUMMARIZING COMPLEX DOCUMENTS ACROSS VARIOUS SECTORS, INCLUDING FINANCE, LAW, HEALTHCARE, AND EDUCATION. BY LEVERAGING ADVANCED NLP AND MACHINE LEARNING TECHNIQUES, THE AGENT HELPS USERS QUICKLY EXTRACT RELEVANT INFORMATION, SAVING TIME AND ENHANCING PRODUCTIVITY. WHETHER FOR LEGAL CONTRACTS, MEDICAL RESEARCH PAPERS, FINANCIAL REPORTS, OR ACADEMIC NOTES, THE AI AGENT ENSURES THAT USERS RECEIVE CONCISE, ACCURATE, AND CONTEXTUALLY RICH SUMMARIES, ENABLING FASTER DECISION-MAKING AND BETTER INFORMATION MANAGEMENT. THIS TECHNOLOGY STANDS TO REVOLUTIONIZE DOCUMENT HANDLING IN MULTIPLE INDUSTRIES, MAKING IT AN INVALUABLE TOOL FOR PROFESSIONALS AND ORGANIZATIONS.</a:t>
            </a:r>
          </a:p>
        </p:txBody>
      </p:sp>
      <p:grpSp>
        <p:nvGrpSpPr>
          <p:cNvPr name="Group 6" id="6"/>
          <p:cNvGrpSpPr/>
          <p:nvPr/>
        </p:nvGrpSpPr>
        <p:grpSpPr>
          <a:xfrm rot="0">
            <a:off x="10918131" y="1028700"/>
            <a:ext cx="7369869" cy="1477191"/>
            <a:chOff x="0" y="0"/>
            <a:chExt cx="9826492" cy="1969588"/>
          </a:xfrm>
        </p:grpSpPr>
        <p:sp>
          <p:nvSpPr>
            <p:cNvPr name="TextBox 7" id="7"/>
            <p:cNvSpPr txBox="true"/>
            <p:nvPr/>
          </p:nvSpPr>
          <p:spPr>
            <a:xfrm rot="0">
              <a:off x="0" y="-133350"/>
              <a:ext cx="8854541" cy="2102938"/>
            </a:xfrm>
            <a:prstGeom prst="rect">
              <a:avLst/>
            </a:prstGeom>
          </p:spPr>
          <p:txBody>
            <a:bodyPr anchor="t" rtlCol="false" tIns="0" lIns="0" bIns="0" rIns="0">
              <a:spAutoFit/>
            </a:bodyPr>
            <a:lstStyle/>
            <a:p>
              <a:pPr algn="r">
                <a:lnSpc>
                  <a:spcPts val="11000"/>
                </a:lnSpc>
              </a:pPr>
              <a:r>
                <a:rPr lang="en-US" sz="9734">
                  <a:solidFill>
                    <a:srgbClr val="FFFFFF"/>
                  </a:solidFill>
                  <a:latin typeface="Impact"/>
                  <a:ea typeface="Impact"/>
                  <a:cs typeface="Impact"/>
                  <a:sym typeface="Impact"/>
                </a:rPr>
                <a:t>CONCLUSION</a:t>
              </a:r>
            </a:p>
          </p:txBody>
        </p:sp>
        <p:sp>
          <p:nvSpPr>
            <p:cNvPr name="AutoShape 8" id="8"/>
            <p:cNvSpPr/>
            <p:nvPr/>
          </p:nvSpPr>
          <p:spPr>
            <a:xfrm flipV="true">
              <a:off x="372535" y="1683838"/>
              <a:ext cx="9453957" cy="0"/>
            </a:xfrm>
            <a:prstGeom prst="line">
              <a:avLst/>
            </a:prstGeom>
            <a:ln cap="flat" w="190500">
              <a:solidFill>
                <a:srgbClr val="FFFFFF"/>
              </a:solidFill>
              <a:prstDash val="solid"/>
              <a:headEnd type="oval" len="lg" w="lg"/>
              <a:tailEnd type="none" len="sm" w="sm"/>
            </a:ln>
          </p:spPr>
        </p:sp>
      </p:grpSp>
      <p:sp>
        <p:nvSpPr>
          <p:cNvPr name="Freeform 9" id="9"/>
          <p:cNvSpPr/>
          <p:nvPr/>
        </p:nvSpPr>
        <p:spPr>
          <a:xfrm flipH="false" flipV="false" rot="0">
            <a:off x="8026838" y="76200"/>
            <a:ext cx="2891294" cy="2891294"/>
          </a:xfrm>
          <a:custGeom>
            <a:avLst/>
            <a:gdLst/>
            <a:ahLst/>
            <a:cxnLst/>
            <a:rect r="r" b="b" t="t" l="l"/>
            <a:pathLst>
              <a:path h="2891294" w="2891294">
                <a:moveTo>
                  <a:pt x="0" y="0"/>
                </a:moveTo>
                <a:lnTo>
                  <a:pt x="2891293" y="0"/>
                </a:lnTo>
                <a:lnTo>
                  <a:pt x="2891293" y="2891294"/>
                </a:lnTo>
                <a:lnTo>
                  <a:pt x="0" y="2891294"/>
                </a:lnTo>
                <a:lnTo>
                  <a:pt x="0" y="0"/>
                </a:lnTo>
                <a:close/>
              </a:path>
            </a:pathLst>
          </a:custGeom>
          <a:blipFill>
            <a:blip r:embed="rId6">
              <a:alphaModFix amt="39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207796" y="-3767991"/>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521853" y="2089310"/>
            <a:ext cx="2948680" cy="2959442"/>
          </a:xfrm>
          <a:custGeom>
            <a:avLst/>
            <a:gdLst/>
            <a:ahLst/>
            <a:cxnLst/>
            <a:rect r="r" b="b" t="t" l="l"/>
            <a:pathLst>
              <a:path h="2959442" w="2948680">
                <a:moveTo>
                  <a:pt x="0" y="0"/>
                </a:moveTo>
                <a:lnTo>
                  <a:pt x="2948680" y="0"/>
                </a:lnTo>
                <a:lnTo>
                  <a:pt x="2948680" y="2959442"/>
                </a:lnTo>
                <a:lnTo>
                  <a:pt x="0" y="29594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86508" y="-938824"/>
            <a:ext cx="4099837" cy="4114800"/>
          </a:xfrm>
          <a:custGeom>
            <a:avLst/>
            <a:gdLst/>
            <a:ahLst/>
            <a:cxnLst/>
            <a:rect r="r" b="b" t="t" l="l"/>
            <a:pathLst>
              <a:path h="4114800" w="4099837">
                <a:moveTo>
                  <a:pt x="0" y="0"/>
                </a:moveTo>
                <a:lnTo>
                  <a:pt x="4099837" y="0"/>
                </a:lnTo>
                <a:lnTo>
                  <a:pt x="409983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936200" y="9083515"/>
            <a:ext cx="2378335" cy="2387015"/>
          </a:xfrm>
          <a:custGeom>
            <a:avLst/>
            <a:gdLst/>
            <a:ahLst/>
            <a:cxnLst/>
            <a:rect r="r" b="b" t="t" l="l"/>
            <a:pathLst>
              <a:path h="2387015" w="2378335">
                <a:moveTo>
                  <a:pt x="0" y="0"/>
                </a:moveTo>
                <a:lnTo>
                  <a:pt x="2378334" y="0"/>
                </a:lnTo>
                <a:lnTo>
                  <a:pt x="2378334" y="2387015"/>
                </a:lnTo>
                <a:lnTo>
                  <a:pt x="0" y="23870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230350" y="5742794"/>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5680672" y="1565435"/>
            <a:ext cx="6640906" cy="1610541"/>
          </a:xfrm>
          <a:prstGeom prst="rect">
            <a:avLst/>
          </a:prstGeom>
        </p:spPr>
        <p:txBody>
          <a:bodyPr anchor="t" rtlCol="false" tIns="0" lIns="0" bIns="0" rIns="0">
            <a:spAutoFit/>
          </a:bodyPr>
          <a:lstStyle/>
          <a:p>
            <a:pPr algn="ctr">
              <a:lnSpc>
                <a:spcPts val="11000"/>
              </a:lnSpc>
            </a:pPr>
            <a:r>
              <a:rPr lang="en-US" sz="9734">
                <a:solidFill>
                  <a:srgbClr val="FFFFFF"/>
                </a:solidFill>
                <a:latin typeface="Impact"/>
                <a:ea typeface="Impact"/>
                <a:cs typeface="Impact"/>
                <a:sym typeface="Impact"/>
              </a:rPr>
              <a:t>BROCODE</a:t>
            </a:r>
          </a:p>
        </p:txBody>
      </p:sp>
      <p:grpSp>
        <p:nvGrpSpPr>
          <p:cNvPr name="Group 8" id="8"/>
          <p:cNvGrpSpPr/>
          <p:nvPr/>
        </p:nvGrpSpPr>
        <p:grpSpPr>
          <a:xfrm rot="0">
            <a:off x="8471267" y="6761975"/>
            <a:ext cx="7177000" cy="2125252"/>
            <a:chOff x="0" y="0"/>
            <a:chExt cx="9569333" cy="2833669"/>
          </a:xfrm>
        </p:grpSpPr>
        <p:sp>
          <p:nvSpPr>
            <p:cNvPr name="TextBox 9" id="9"/>
            <p:cNvSpPr txBox="true"/>
            <p:nvPr/>
          </p:nvSpPr>
          <p:spPr>
            <a:xfrm rot="0">
              <a:off x="0" y="-142875"/>
              <a:ext cx="9569333" cy="1198464"/>
            </a:xfrm>
            <a:prstGeom prst="rect">
              <a:avLst/>
            </a:prstGeom>
          </p:spPr>
          <p:txBody>
            <a:bodyPr anchor="t" rtlCol="false" tIns="0" lIns="0" bIns="0" rIns="0">
              <a:spAutoFit/>
            </a:bodyPr>
            <a:lstStyle/>
            <a:p>
              <a:pPr algn="ctr">
                <a:lnSpc>
                  <a:spcPts val="7288"/>
                </a:lnSpc>
              </a:pPr>
              <a:r>
                <a:rPr lang="en-US" b="true" sz="5206">
                  <a:solidFill>
                    <a:srgbClr val="FFFFFF"/>
                  </a:solidFill>
                  <a:latin typeface="Poppins Bold"/>
                  <a:ea typeface="Poppins Bold"/>
                  <a:cs typeface="Poppins Bold"/>
                  <a:sym typeface="Poppins Bold"/>
                </a:rPr>
                <a:t>SADHAK PHANSE</a:t>
              </a:r>
            </a:p>
          </p:txBody>
        </p:sp>
        <p:sp>
          <p:nvSpPr>
            <p:cNvPr name="TextBox 10" id="10"/>
            <p:cNvSpPr txBox="true"/>
            <p:nvPr/>
          </p:nvSpPr>
          <p:spPr>
            <a:xfrm rot="0">
              <a:off x="839759" y="1035974"/>
              <a:ext cx="7889816" cy="811487"/>
            </a:xfrm>
            <a:prstGeom prst="rect">
              <a:avLst/>
            </a:prstGeom>
          </p:spPr>
          <p:txBody>
            <a:bodyPr anchor="t" rtlCol="false" tIns="0" lIns="0" bIns="0" rIns="0">
              <a:spAutoFit/>
            </a:bodyPr>
            <a:lstStyle/>
            <a:p>
              <a:pPr algn="ctr">
                <a:lnSpc>
                  <a:spcPts val="4910"/>
                </a:lnSpc>
              </a:pPr>
              <a:r>
                <a:rPr lang="en-US" b="true" sz="3507">
                  <a:solidFill>
                    <a:srgbClr val="FFFFFF"/>
                  </a:solidFill>
                  <a:latin typeface="Poppins Medium"/>
                  <a:ea typeface="Poppins Medium"/>
                  <a:cs typeface="Poppins Medium"/>
                  <a:sym typeface="Poppins Medium"/>
                </a:rPr>
                <a:t>sadhakmp11@gmail.com</a:t>
              </a:r>
            </a:p>
          </p:txBody>
        </p:sp>
        <p:sp>
          <p:nvSpPr>
            <p:cNvPr name="TextBox 11" id="11"/>
            <p:cNvSpPr txBox="true"/>
            <p:nvPr/>
          </p:nvSpPr>
          <p:spPr>
            <a:xfrm rot="0">
              <a:off x="900373" y="2022182"/>
              <a:ext cx="7889816" cy="811487"/>
            </a:xfrm>
            <a:prstGeom prst="rect">
              <a:avLst/>
            </a:prstGeom>
          </p:spPr>
          <p:txBody>
            <a:bodyPr anchor="t" rtlCol="false" tIns="0" lIns="0" bIns="0" rIns="0">
              <a:spAutoFit/>
            </a:bodyPr>
            <a:lstStyle/>
            <a:p>
              <a:pPr algn="ctr">
                <a:lnSpc>
                  <a:spcPts val="4910"/>
                </a:lnSpc>
              </a:pPr>
              <a:r>
                <a:rPr lang="en-US" b="true" sz="3507">
                  <a:solidFill>
                    <a:srgbClr val="FFFFFF"/>
                  </a:solidFill>
                  <a:latin typeface="Poppins Medium"/>
                  <a:ea typeface="Poppins Medium"/>
                  <a:cs typeface="Poppins Medium"/>
                  <a:sym typeface="Poppins Medium"/>
                </a:rPr>
                <a:t>9820316193</a:t>
              </a:r>
            </a:p>
          </p:txBody>
        </p:sp>
      </p:grpSp>
      <p:grpSp>
        <p:nvGrpSpPr>
          <p:cNvPr name="Group 12" id="12"/>
          <p:cNvGrpSpPr/>
          <p:nvPr/>
        </p:nvGrpSpPr>
        <p:grpSpPr>
          <a:xfrm rot="0">
            <a:off x="1115778" y="3849879"/>
            <a:ext cx="7207319" cy="2397745"/>
            <a:chOff x="0" y="0"/>
            <a:chExt cx="9609758" cy="3196994"/>
          </a:xfrm>
        </p:grpSpPr>
        <p:sp>
          <p:nvSpPr>
            <p:cNvPr name="TextBox 13" id="13"/>
            <p:cNvSpPr txBox="true"/>
            <p:nvPr/>
          </p:nvSpPr>
          <p:spPr>
            <a:xfrm rot="0">
              <a:off x="0" y="-142875"/>
              <a:ext cx="9609758" cy="1186900"/>
            </a:xfrm>
            <a:prstGeom prst="rect">
              <a:avLst/>
            </a:prstGeom>
          </p:spPr>
          <p:txBody>
            <a:bodyPr anchor="t" rtlCol="false" tIns="0" lIns="0" bIns="0" rIns="0">
              <a:spAutoFit/>
            </a:bodyPr>
            <a:lstStyle/>
            <a:p>
              <a:pPr algn="ctr">
                <a:lnSpc>
                  <a:spcPts val="7368"/>
                </a:lnSpc>
              </a:pPr>
              <a:r>
                <a:rPr lang="en-US" b="true" sz="5263">
                  <a:solidFill>
                    <a:srgbClr val="FFFFFF"/>
                  </a:solidFill>
                  <a:latin typeface="Poppins Bold"/>
                  <a:ea typeface="Poppins Bold"/>
                  <a:cs typeface="Poppins Bold"/>
                  <a:sym typeface="Poppins Bold"/>
                </a:rPr>
                <a:t>VARUN PUTTA</a:t>
              </a:r>
            </a:p>
          </p:txBody>
        </p:sp>
        <p:sp>
          <p:nvSpPr>
            <p:cNvPr name="TextBox 14" id="14"/>
            <p:cNvSpPr txBox="true"/>
            <p:nvPr/>
          </p:nvSpPr>
          <p:spPr>
            <a:xfrm rot="0">
              <a:off x="252964" y="1298439"/>
              <a:ext cx="9103831" cy="823418"/>
            </a:xfrm>
            <a:prstGeom prst="rect">
              <a:avLst/>
            </a:prstGeom>
          </p:spPr>
          <p:txBody>
            <a:bodyPr anchor="t" rtlCol="false" tIns="0" lIns="0" bIns="0" rIns="0">
              <a:spAutoFit/>
            </a:bodyPr>
            <a:lstStyle/>
            <a:p>
              <a:pPr algn="ctr">
                <a:lnSpc>
                  <a:spcPts val="5029"/>
                </a:lnSpc>
              </a:pPr>
              <a:r>
                <a:rPr lang="en-US" b="true" sz="3592">
                  <a:solidFill>
                    <a:srgbClr val="FFFFFF"/>
                  </a:solidFill>
                  <a:latin typeface="Poppins Medium"/>
                  <a:ea typeface="Poppins Medium"/>
                  <a:cs typeface="Poppins Medium"/>
                  <a:sym typeface="Poppins Medium"/>
                </a:rPr>
                <a:t>varunputta1511@gmail.com</a:t>
              </a:r>
            </a:p>
          </p:txBody>
        </p:sp>
        <p:sp>
          <p:nvSpPr>
            <p:cNvPr name="TextBox 15" id="15"/>
            <p:cNvSpPr txBox="true"/>
            <p:nvPr/>
          </p:nvSpPr>
          <p:spPr>
            <a:xfrm rot="0">
              <a:off x="843306" y="2373576"/>
              <a:ext cx="7923146" cy="823418"/>
            </a:xfrm>
            <a:prstGeom prst="rect">
              <a:avLst/>
            </a:prstGeom>
          </p:spPr>
          <p:txBody>
            <a:bodyPr anchor="t" rtlCol="false" tIns="0" lIns="0" bIns="0" rIns="0">
              <a:spAutoFit/>
            </a:bodyPr>
            <a:lstStyle/>
            <a:p>
              <a:pPr algn="ctr">
                <a:lnSpc>
                  <a:spcPts val="5029"/>
                </a:lnSpc>
              </a:pPr>
              <a:r>
                <a:rPr lang="en-US" b="true" sz="3592">
                  <a:solidFill>
                    <a:srgbClr val="FFFFFF"/>
                  </a:solidFill>
                  <a:latin typeface="Poppins Medium"/>
                  <a:ea typeface="Poppins Medium"/>
                  <a:cs typeface="Poppins Medium"/>
                  <a:sym typeface="Poppins Medium"/>
                </a:rPr>
                <a:t>7738859686</a:t>
              </a:r>
            </a:p>
          </p:txBody>
        </p:sp>
      </p:grpSp>
      <p:sp>
        <p:nvSpPr>
          <p:cNvPr name="TextBox 16" id="16"/>
          <p:cNvSpPr txBox="true"/>
          <p:nvPr/>
        </p:nvSpPr>
        <p:spPr>
          <a:xfrm rot="0">
            <a:off x="-2400320" y="3671780"/>
            <a:ext cx="8753578" cy="1076524"/>
          </a:xfrm>
          <a:prstGeom prst="rect">
            <a:avLst/>
          </a:prstGeom>
        </p:spPr>
        <p:txBody>
          <a:bodyPr anchor="t" rtlCol="false" tIns="0" lIns="0" bIns="0" rIns="0">
            <a:spAutoFit/>
          </a:bodyPr>
          <a:lstStyle/>
          <a:p>
            <a:pPr algn="ctr">
              <a:lnSpc>
                <a:spcPts val="8389"/>
              </a:lnSpc>
            </a:pPr>
            <a:r>
              <a:rPr lang="en-US" b="true" sz="5992">
                <a:solidFill>
                  <a:srgbClr val="808285"/>
                </a:solidFill>
                <a:latin typeface="Poppins Bold"/>
                <a:ea typeface="Poppins Bold"/>
                <a:cs typeface="Poppins Bold"/>
                <a:sym typeface="Poppins Bold"/>
              </a:rPr>
              <a:t>1.</a:t>
            </a:r>
          </a:p>
        </p:txBody>
      </p:sp>
      <p:sp>
        <p:nvSpPr>
          <p:cNvPr name="TextBox 17" id="17"/>
          <p:cNvSpPr txBox="true"/>
          <p:nvPr/>
        </p:nvSpPr>
        <p:spPr>
          <a:xfrm rot="0">
            <a:off x="4265446" y="6590525"/>
            <a:ext cx="8888695" cy="1076558"/>
          </a:xfrm>
          <a:prstGeom prst="rect">
            <a:avLst/>
          </a:prstGeom>
        </p:spPr>
        <p:txBody>
          <a:bodyPr anchor="t" rtlCol="false" tIns="0" lIns="0" bIns="0" rIns="0">
            <a:spAutoFit/>
          </a:bodyPr>
          <a:lstStyle/>
          <a:p>
            <a:pPr algn="ctr">
              <a:lnSpc>
                <a:spcPts val="8387"/>
              </a:lnSpc>
            </a:pPr>
            <a:r>
              <a:rPr lang="en-US" b="true" sz="5990">
                <a:solidFill>
                  <a:srgbClr val="808285"/>
                </a:solidFill>
                <a:latin typeface="Poppins Bold"/>
                <a:ea typeface="Poppins Bold"/>
                <a:cs typeface="Poppins Bold"/>
                <a:sym typeface="Poppins Bold"/>
              </a:rPr>
              <a:t>2.</a:t>
            </a:r>
          </a:p>
        </p:txBody>
      </p:sp>
      <p:sp>
        <p:nvSpPr>
          <p:cNvPr name="AutoShape 18" id="18"/>
          <p:cNvSpPr/>
          <p:nvPr/>
        </p:nvSpPr>
        <p:spPr>
          <a:xfrm>
            <a:off x="5823547" y="3104538"/>
            <a:ext cx="6492240" cy="0"/>
          </a:xfrm>
          <a:prstGeom prst="line">
            <a:avLst/>
          </a:prstGeom>
          <a:ln cap="flat" w="142875">
            <a:solidFill>
              <a:srgbClr val="FFFFFF"/>
            </a:solidFill>
            <a:prstDash val="solid"/>
            <a:headEnd type="oval" len="lg" w="lg"/>
            <a:tailEnd type="oval" len="lg" w="lg"/>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DAGin4S6fe8</dc:identifier>
  <dcterms:modified xsi:type="dcterms:W3CDTF">2011-08-01T06:04:30Z</dcterms:modified>
  <cp:revision>1</cp:revision>
  <dc:title>DocSumm</dc:title>
</cp:coreProperties>
</file>